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handoutMasterIdLst>
    <p:handoutMasterId r:id="rId52"/>
  </p:handoutMasterIdLst>
  <p:sldIdLst>
    <p:sldId id="498" r:id="rId2"/>
    <p:sldId id="267" r:id="rId3"/>
    <p:sldId id="591" r:id="rId4"/>
    <p:sldId id="776" r:id="rId5"/>
    <p:sldId id="794" r:id="rId6"/>
    <p:sldId id="759" r:id="rId7"/>
    <p:sldId id="795" r:id="rId8"/>
    <p:sldId id="796" r:id="rId9"/>
    <p:sldId id="803" r:id="rId10"/>
    <p:sldId id="797" r:id="rId11"/>
    <p:sldId id="767" r:id="rId12"/>
    <p:sldId id="768" r:id="rId13"/>
    <p:sldId id="769" r:id="rId14"/>
    <p:sldId id="770" r:id="rId15"/>
    <p:sldId id="771" r:id="rId16"/>
    <p:sldId id="772" r:id="rId17"/>
    <p:sldId id="758" r:id="rId18"/>
    <p:sldId id="799" r:id="rId19"/>
    <p:sldId id="793" r:id="rId20"/>
    <p:sldId id="716" r:id="rId21"/>
    <p:sldId id="717" r:id="rId22"/>
    <p:sldId id="694" r:id="rId23"/>
    <p:sldId id="727" r:id="rId24"/>
    <p:sldId id="718" r:id="rId25"/>
    <p:sldId id="719" r:id="rId26"/>
    <p:sldId id="720" r:id="rId27"/>
    <p:sldId id="721" r:id="rId28"/>
    <p:sldId id="726" r:id="rId29"/>
    <p:sldId id="780" r:id="rId30"/>
    <p:sldId id="723" r:id="rId31"/>
    <p:sldId id="724" r:id="rId32"/>
    <p:sldId id="725" r:id="rId33"/>
    <p:sldId id="704" r:id="rId34"/>
    <p:sldId id="755" r:id="rId35"/>
    <p:sldId id="800" r:id="rId36"/>
    <p:sldId id="801" r:id="rId37"/>
    <p:sldId id="779" r:id="rId38"/>
    <p:sldId id="775" r:id="rId39"/>
    <p:sldId id="745" r:id="rId40"/>
    <p:sldId id="756" r:id="rId41"/>
    <p:sldId id="746" r:id="rId42"/>
    <p:sldId id="754" r:id="rId43"/>
    <p:sldId id="781" r:id="rId44"/>
    <p:sldId id="802" r:id="rId45"/>
    <p:sldId id="763" r:id="rId46"/>
    <p:sldId id="762" r:id="rId47"/>
    <p:sldId id="764" r:id="rId48"/>
    <p:sldId id="778" r:id="rId49"/>
    <p:sldId id="788" r:id="rId50"/>
  </p:sldIdLst>
  <p:sldSz cx="9144000" cy="6858000" type="screen4x3"/>
  <p:notesSz cx="7010400" cy="9296400"/>
  <p:defaultTextStyle>
    <a:defPPr>
      <a:defRPr lang="en-CA"/>
    </a:defPPr>
    <a:lvl1pPr algn="l" rtl="0" fontAlgn="base">
      <a:spcBef>
        <a:spcPct val="0"/>
      </a:spcBef>
      <a:spcAft>
        <a:spcPct val="0"/>
      </a:spcAft>
      <a:defRPr sz="2000" kern="1200">
        <a:solidFill>
          <a:schemeClr val="tx1"/>
        </a:solidFill>
        <a:latin typeface="Comic Sans MS" pitchFamily="-112" charset="0"/>
        <a:ea typeface="+mn-ea"/>
        <a:cs typeface="Arial" charset="0"/>
      </a:defRPr>
    </a:lvl1pPr>
    <a:lvl2pPr marL="457200" algn="l" rtl="0" fontAlgn="base">
      <a:spcBef>
        <a:spcPct val="0"/>
      </a:spcBef>
      <a:spcAft>
        <a:spcPct val="0"/>
      </a:spcAft>
      <a:defRPr sz="2000" kern="1200">
        <a:solidFill>
          <a:schemeClr val="tx1"/>
        </a:solidFill>
        <a:latin typeface="Comic Sans MS" pitchFamily="-112" charset="0"/>
        <a:ea typeface="+mn-ea"/>
        <a:cs typeface="Arial" charset="0"/>
      </a:defRPr>
    </a:lvl2pPr>
    <a:lvl3pPr marL="914400" algn="l" rtl="0" fontAlgn="base">
      <a:spcBef>
        <a:spcPct val="0"/>
      </a:spcBef>
      <a:spcAft>
        <a:spcPct val="0"/>
      </a:spcAft>
      <a:defRPr sz="2000" kern="1200">
        <a:solidFill>
          <a:schemeClr val="tx1"/>
        </a:solidFill>
        <a:latin typeface="Comic Sans MS" pitchFamily="-112" charset="0"/>
        <a:ea typeface="+mn-ea"/>
        <a:cs typeface="Arial" charset="0"/>
      </a:defRPr>
    </a:lvl3pPr>
    <a:lvl4pPr marL="1371600" algn="l" rtl="0" fontAlgn="base">
      <a:spcBef>
        <a:spcPct val="0"/>
      </a:spcBef>
      <a:spcAft>
        <a:spcPct val="0"/>
      </a:spcAft>
      <a:defRPr sz="2000" kern="1200">
        <a:solidFill>
          <a:schemeClr val="tx1"/>
        </a:solidFill>
        <a:latin typeface="Comic Sans MS" pitchFamily="-112" charset="0"/>
        <a:ea typeface="+mn-ea"/>
        <a:cs typeface="Arial" charset="0"/>
      </a:defRPr>
    </a:lvl4pPr>
    <a:lvl5pPr marL="1828800" algn="l" rtl="0" fontAlgn="base">
      <a:spcBef>
        <a:spcPct val="0"/>
      </a:spcBef>
      <a:spcAft>
        <a:spcPct val="0"/>
      </a:spcAft>
      <a:defRPr sz="2000" kern="1200">
        <a:solidFill>
          <a:schemeClr val="tx1"/>
        </a:solidFill>
        <a:latin typeface="Comic Sans MS" pitchFamily="-112" charset="0"/>
        <a:ea typeface="+mn-ea"/>
        <a:cs typeface="Arial" charset="0"/>
      </a:defRPr>
    </a:lvl5pPr>
    <a:lvl6pPr marL="2286000" algn="l" defTabSz="914400" rtl="0" eaLnBrk="1" latinLnBrk="0" hangingPunct="1">
      <a:defRPr sz="2000" kern="1200">
        <a:solidFill>
          <a:schemeClr val="tx1"/>
        </a:solidFill>
        <a:latin typeface="Comic Sans MS" pitchFamily="-112" charset="0"/>
        <a:ea typeface="+mn-ea"/>
        <a:cs typeface="Arial" charset="0"/>
      </a:defRPr>
    </a:lvl6pPr>
    <a:lvl7pPr marL="2743200" algn="l" defTabSz="914400" rtl="0" eaLnBrk="1" latinLnBrk="0" hangingPunct="1">
      <a:defRPr sz="2000" kern="1200">
        <a:solidFill>
          <a:schemeClr val="tx1"/>
        </a:solidFill>
        <a:latin typeface="Comic Sans MS" pitchFamily="-112" charset="0"/>
        <a:ea typeface="+mn-ea"/>
        <a:cs typeface="Arial" charset="0"/>
      </a:defRPr>
    </a:lvl7pPr>
    <a:lvl8pPr marL="3200400" algn="l" defTabSz="914400" rtl="0" eaLnBrk="1" latinLnBrk="0" hangingPunct="1">
      <a:defRPr sz="2000" kern="1200">
        <a:solidFill>
          <a:schemeClr val="tx1"/>
        </a:solidFill>
        <a:latin typeface="Comic Sans MS" pitchFamily="-112" charset="0"/>
        <a:ea typeface="+mn-ea"/>
        <a:cs typeface="Arial" charset="0"/>
      </a:defRPr>
    </a:lvl8pPr>
    <a:lvl9pPr marL="3657600" algn="l" defTabSz="914400" rtl="0" eaLnBrk="1" latinLnBrk="0" hangingPunct="1">
      <a:defRPr sz="2000" kern="1200">
        <a:solidFill>
          <a:schemeClr val="tx1"/>
        </a:solidFill>
        <a:latin typeface="Comic Sans MS" pitchFamily="-11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E677"/>
    <a:srgbClr val="FFFF66"/>
    <a:srgbClr val="FFCC00"/>
    <a:srgbClr val="FF66CC"/>
    <a:srgbClr val="99FF99"/>
    <a:srgbClr val="FFFF99"/>
    <a:srgbClr val="FF0066"/>
    <a:srgbClr val="FFFFFF"/>
    <a:srgbClr val="CCFF99"/>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75" autoAdjust="0"/>
    <p:restoredTop sz="94660"/>
  </p:normalViewPr>
  <p:slideViewPr>
    <p:cSldViewPr>
      <p:cViewPr varScale="1">
        <p:scale>
          <a:sx n="92" d="100"/>
          <a:sy n="92" d="100"/>
        </p:scale>
        <p:origin x="-708"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1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Comic Sans MS" pitchFamily="66" charset="0"/>
                <a:cs typeface="+mn-cs"/>
              </a:defRPr>
            </a:lvl1pPr>
          </a:lstStyle>
          <a:p>
            <a:pPr>
              <a:defRPr/>
            </a:pPr>
            <a:endParaRPr lang="en-CA"/>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atin typeface="Comic Sans MS" pitchFamily="66" charset="0"/>
                <a:cs typeface="+mn-cs"/>
              </a:defRPr>
            </a:lvl1pPr>
          </a:lstStyle>
          <a:p>
            <a:pPr>
              <a:defRPr/>
            </a:pPr>
            <a:fld id="{E4C772E6-82A4-4A5F-9160-163FD62966DD}" type="datetimeFigureOut">
              <a:rPr lang="en-CA"/>
              <a:pPr>
                <a:defRPr/>
              </a:pPr>
              <a:t>2015-04-14</a:t>
            </a:fld>
            <a:endParaRPr lang="en-CA"/>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atin typeface="Comic Sans MS" pitchFamily="66" charset="0"/>
                <a:cs typeface="+mn-cs"/>
              </a:defRPr>
            </a:lvl1pPr>
          </a:lstStyle>
          <a:p>
            <a:pPr>
              <a:defRPr/>
            </a:pPr>
            <a:endParaRPr lang="en-CA"/>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atin typeface="Comic Sans MS" pitchFamily="66" charset="0"/>
                <a:cs typeface="+mn-cs"/>
              </a:defRPr>
            </a:lvl1pPr>
          </a:lstStyle>
          <a:p>
            <a:pPr>
              <a:defRPr/>
            </a:pPr>
            <a:fld id="{01C8CE83-5BB5-4967-957C-2C9EBD253A2F}" type="slidenum">
              <a:rPr lang="en-CA"/>
              <a:pPr>
                <a:defRPr/>
              </a:pPr>
              <a:t>‹#›</a:t>
            </a:fld>
            <a:endParaRPr lang="en-CA"/>
          </a:p>
        </p:txBody>
      </p:sp>
    </p:spTree>
    <p:extLst>
      <p:ext uri="{BB962C8B-B14F-4D97-AF65-F5344CB8AC3E}">
        <p14:creationId xmlns:p14="http://schemas.microsoft.com/office/powerpoint/2010/main" val="23075316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cs typeface="+mn-cs"/>
              </a:defRPr>
            </a:lvl1pPr>
          </a:lstStyle>
          <a:p>
            <a:pPr>
              <a:defRPr/>
            </a:pPr>
            <a:endParaRPr lang="en-CA"/>
          </a:p>
        </p:txBody>
      </p:sp>
      <p:sp>
        <p:nvSpPr>
          <p:cNvPr id="1638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cs typeface="+mn-cs"/>
              </a:defRPr>
            </a:lvl1pPr>
          </a:lstStyle>
          <a:p>
            <a:pPr>
              <a:defRPr/>
            </a:pPr>
            <a:endParaRPr lang="en-CA"/>
          </a:p>
        </p:txBody>
      </p:sp>
      <p:sp>
        <p:nvSpPr>
          <p:cNvPr id="15974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638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1639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cs typeface="+mn-cs"/>
              </a:defRPr>
            </a:lvl1pPr>
          </a:lstStyle>
          <a:p>
            <a:pPr>
              <a:defRPr/>
            </a:pPr>
            <a:endParaRPr lang="en-CA"/>
          </a:p>
        </p:txBody>
      </p:sp>
      <p:sp>
        <p:nvSpPr>
          <p:cNvPr id="1639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cs typeface="+mn-cs"/>
              </a:defRPr>
            </a:lvl1pPr>
          </a:lstStyle>
          <a:p>
            <a:pPr>
              <a:defRPr/>
            </a:pPr>
            <a:fld id="{BB0626E8-FD10-4853-9DBE-55776F5409EA}" type="slidenum">
              <a:rPr lang="en-CA"/>
              <a:pPr>
                <a:defRPr/>
              </a:pPr>
              <a:t>‹#›</a:t>
            </a:fld>
            <a:endParaRPr lang="en-CA"/>
          </a:p>
        </p:txBody>
      </p:sp>
    </p:spTree>
    <p:extLst>
      <p:ext uri="{BB962C8B-B14F-4D97-AF65-F5344CB8AC3E}">
        <p14:creationId xmlns:p14="http://schemas.microsoft.com/office/powerpoint/2010/main" val="25747573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160771" name="Notes Placeholder 2"/>
          <p:cNvSpPr>
            <a:spLocks noGrp="1"/>
          </p:cNvSpPr>
          <p:nvPr>
            <p:ph type="body" idx="1"/>
          </p:nvPr>
        </p:nvSpPr>
        <p:spPr>
          <a:noFill/>
          <a:ln/>
        </p:spPr>
        <p:txBody>
          <a:bodyPr/>
          <a:lstStyle/>
          <a:p>
            <a:pPr eaLnBrk="1" hangingPunct="1"/>
            <a:endParaRPr lang="en-US" smtClean="0">
              <a:latin typeface="Arial" charset="0"/>
            </a:endParaRPr>
          </a:p>
        </p:txBody>
      </p:sp>
      <p:sp>
        <p:nvSpPr>
          <p:cNvPr id="134148" name="Slide Number Placeholder 3"/>
          <p:cNvSpPr>
            <a:spLocks noGrp="1"/>
          </p:cNvSpPr>
          <p:nvPr>
            <p:ph type="sldNum" sz="quarter" idx="5"/>
          </p:nvPr>
        </p:nvSpPr>
        <p:spPr/>
        <p:txBody>
          <a:bodyPr/>
          <a:lstStyle/>
          <a:p>
            <a:pPr>
              <a:defRPr/>
            </a:pPr>
            <a:fld id="{0190EDB7-FEBE-467E-897B-41D68D397CF7}" type="slidenum">
              <a:rPr lang="en-GB" smtClean="0"/>
              <a:pPr>
                <a:defRPr/>
              </a:pPr>
              <a:t>1</a:t>
            </a:fld>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a:ln/>
        </p:spPr>
        <p:txBody>
          <a:bodyPr/>
          <a:lstStyle/>
          <a:p>
            <a:pPr eaLnBrk="1" hangingPunct="1"/>
            <a:endParaRPr lang="en-US" smtClean="0">
              <a:latin typeface="Arial" charset="0"/>
            </a:endParaRPr>
          </a:p>
        </p:txBody>
      </p:sp>
      <p:sp>
        <p:nvSpPr>
          <p:cNvPr id="136196" name="Slide Number Placeholder 3"/>
          <p:cNvSpPr>
            <a:spLocks noGrp="1"/>
          </p:cNvSpPr>
          <p:nvPr>
            <p:ph type="sldNum" sz="quarter" idx="5"/>
          </p:nvPr>
        </p:nvSpPr>
        <p:spPr/>
        <p:txBody>
          <a:bodyPr/>
          <a:lstStyle/>
          <a:p>
            <a:pPr>
              <a:defRPr/>
            </a:pPr>
            <a:fld id="{D863BD3B-0757-4BA5-8E12-C569F5D353E5}" type="slidenum">
              <a:rPr lang="en-GB" smtClean="0"/>
              <a:pPr>
                <a:defRPr/>
              </a:pPr>
              <a:t>14</a:t>
            </a:fld>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p:spPr>
        <p:txBody>
          <a:bodyPr/>
          <a:lstStyle/>
          <a:p>
            <a:pPr eaLnBrk="1" hangingPunct="1"/>
            <a:endParaRPr lang="en-US" smtClean="0">
              <a:latin typeface="Arial" charset="0"/>
            </a:endParaRPr>
          </a:p>
        </p:txBody>
      </p:sp>
      <p:sp>
        <p:nvSpPr>
          <p:cNvPr id="137220" name="Slide Number Placeholder 3"/>
          <p:cNvSpPr>
            <a:spLocks noGrp="1"/>
          </p:cNvSpPr>
          <p:nvPr>
            <p:ph type="sldNum" sz="quarter" idx="5"/>
          </p:nvPr>
        </p:nvSpPr>
        <p:spPr/>
        <p:txBody>
          <a:bodyPr/>
          <a:lstStyle/>
          <a:p>
            <a:pPr>
              <a:defRPr/>
            </a:pPr>
            <a:fld id="{9A440A0F-EECD-43F0-9639-2499E50859D5}" type="slidenum">
              <a:rPr lang="en-GB" smtClean="0"/>
              <a:pPr>
                <a:defRPr/>
              </a:pPr>
              <a:t>16</a:t>
            </a:fld>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112" charset="0"/>
                <a:cs typeface="Arial" charset="0"/>
              </a:defRPr>
            </a:lvl1pPr>
            <a:lvl2pPr marL="742950" indent="-285750" eaLnBrk="0" hangingPunct="0">
              <a:defRPr>
                <a:solidFill>
                  <a:schemeClr val="tx1"/>
                </a:solidFill>
                <a:latin typeface="Verdana" pitchFamily="-112" charset="0"/>
                <a:cs typeface="Arial" charset="0"/>
              </a:defRPr>
            </a:lvl2pPr>
            <a:lvl3pPr marL="1143000" indent="-228600" eaLnBrk="0" hangingPunct="0">
              <a:defRPr>
                <a:solidFill>
                  <a:schemeClr val="tx1"/>
                </a:solidFill>
                <a:latin typeface="Verdana" pitchFamily="-112" charset="0"/>
                <a:cs typeface="Arial" charset="0"/>
              </a:defRPr>
            </a:lvl3pPr>
            <a:lvl4pPr marL="1600200" indent="-228600" eaLnBrk="0" hangingPunct="0">
              <a:defRPr>
                <a:solidFill>
                  <a:schemeClr val="tx1"/>
                </a:solidFill>
                <a:latin typeface="Verdana" pitchFamily="-112" charset="0"/>
                <a:cs typeface="Arial" charset="0"/>
              </a:defRPr>
            </a:lvl4pPr>
            <a:lvl5pPr marL="2057400" indent="-228600" eaLnBrk="0" hangingPunct="0">
              <a:defRPr>
                <a:solidFill>
                  <a:schemeClr val="tx1"/>
                </a:solidFill>
                <a:latin typeface="Verdana" pitchFamily="-112" charset="0"/>
                <a:cs typeface="Arial" charset="0"/>
              </a:defRPr>
            </a:lvl5pPr>
            <a:lvl6pPr marL="2514600" indent="-228600" eaLnBrk="0" fontAlgn="base" hangingPunct="0">
              <a:spcBef>
                <a:spcPct val="0"/>
              </a:spcBef>
              <a:spcAft>
                <a:spcPct val="0"/>
              </a:spcAft>
              <a:defRPr>
                <a:solidFill>
                  <a:schemeClr val="tx1"/>
                </a:solidFill>
                <a:latin typeface="Verdana" pitchFamily="-112" charset="0"/>
                <a:cs typeface="Arial" charset="0"/>
              </a:defRPr>
            </a:lvl6pPr>
            <a:lvl7pPr marL="2971800" indent="-228600" eaLnBrk="0" fontAlgn="base" hangingPunct="0">
              <a:spcBef>
                <a:spcPct val="0"/>
              </a:spcBef>
              <a:spcAft>
                <a:spcPct val="0"/>
              </a:spcAft>
              <a:defRPr>
                <a:solidFill>
                  <a:schemeClr val="tx1"/>
                </a:solidFill>
                <a:latin typeface="Verdana" pitchFamily="-112" charset="0"/>
                <a:cs typeface="Arial" charset="0"/>
              </a:defRPr>
            </a:lvl7pPr>
            <a:lvl8pPr marL="3429000" indent="-228600" eaLnBrk="0" fontAlgn="base" hangingPunct="0">
              <a:spcBef>
                <a:spcPct val="0"/>
              </a:spcBef>
              <a:spcAft>
                <a:spcPct val="0"/>
              </a:spcAft>
              <a:defRPr>
                <a:solidFill>
                  <a:schemeClr val="tx1"/>
                </a:solidFill>
                <a:latin typeface="Verdana" pitchFamily="-112" charset="0"/>
                <a:cs typeface="Arial" charset="0"/>
              </a:defRPr>
            </a:lvl8pPr>
            <a:lvl9pPr marL="3886200" indent="-228600" eaLnBrk="0" fontAlgn="base" hangingPunct="0">
              <a:spcBef>
                <a:spcPct val="0"/>
              </a:spcBef>
              <a:spcAft>
                <a:spcPct val="0"/>
              </a:spcAft>
              <a:defRPr>
                <a:solidFill>
                  <a:schemeClr val="tx1"/>
                </a:solidFill>
                <a:latin typeface="Verdana" pitchFamily="-112" charset="0"/>
                <a:cs typeface="Arial" charset="0"/>
              </a:defRPr>
            </a:lvl9pPr>
          </a:lstStyle>
          <a:p>
            <a:pPr eaLnBrk="1" hangingPunct="1"/>
            <a:fld id="{5095DB49-92A7-477B-9910-2FCB8B29DEAE}" type="slidenum">
              <a:rPr lang="en-CA" altLang="en-US" smtClean="0">
                <a:latin typeface="Arial" charset="0"/>
              </a:rPr>
              <a:pPr eaLnBrk="1" hangingPunct="1"/>
              <a:t>19</a:t>
            </a:fld>
            <a:endParaRPr lang="en-CA" alt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EA1DBC76-0BB1-40AC-93E5-DDED64F5CDC1}" type="slidenum">
              <a:rPr lang="en-CA"/>
              <a:pPr>
                <a:defRPr/>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4AB9DEAC-3D5E-4BC1-AD0C-28527F51E6CC}" type="slidenum">
              <a:rPr lang="en-CA"/>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FA7FBF2E-7F1C-46C6-B398-26DD694D86BE}" type="slidenum">
              <a:rPr lang="en-CA"/>
              <a:pPr>
                <a:defRPr/>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C0B9390C-4359-42BD-91A1-3E53A0ED0E51}" type="slidenum">
              <a:rPr lang="en-CA"/>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en-CA"/>
          </a:p>
        </p:txBody>
      </p:sp>
      <p:sp>
        <p:nvSpPr>
          <p:cNvPr id="8" name="Rectangle 5"/>
          <p:cNvSpPr>
            <a:spLocks noGrp="1" noChangeArrowheads="1"/>
          </p:cNvSpPr>
          <p:nvPr>
            <p:ph type="ftr" sz="quarter" idx="11"/>
          </p:nvPr>
        </p:nvSpPr>
        <p:spPr>
          <a:ln/>
        </p:spPr>
        <p:txBody>
          <a:bodyPr/>
          <a:lstStyle>
            <a:lvl1pPr>
              <a:defRPr/>
            </a:lvl1pPr>
          </a:lstStyle>
          <a:p>
            <a:pPr>
              <a:defRPr/>
            </a:pPr>
            <a:endParaRPr lang="en-CA"/>
          </a:p>
        </p:txBody>
      </p:sp>
      <p:sp>
        <p:nvSpPr>
          <p:cNvPr id="9" name="Rectangle 6"/>
          <p:cNvSpPr>
            <a:spLocks noGrp="1" noChangeArrowheads="1"/>
          </p:cNvSpPr>
          <p:nvPr>
            <p:ph type="sldNum" sz="quarter" idx="12"/>
          </p:nvPr>
        </p:nvSpPr>
        <p:spPr>
          <a:ln/>
        </p:spPr>
        <p:txBody>
          <a:bodyPr/>
          <a:lstStyle>
            <a:lvl1pPr>
              <a:defRPr/>
            </a:lvl1pPr>
          </a:lstStyle>
          <a:p>
            <a:pPr>
              <a:defRPr/>
            </a:pPr>
            <a:fld id="{C9017351-AD29-4E6D-B023-F32598D64C91}" type="slidenum">
              <a:rPr lang="en-CA"/>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en-CA"/>
          </a:p>
        </p:txBody>
      </p:sp>
      <p:sp>
        <p:nvSpPr>
          <p:cNvPr id="4" name="Rectangle 5"/>
          <p:cNvSpPr>
            <a:spLocks noGrp="1" noChangeArrowheads="1"/>
          </p:cNvSpPr>
          <p:nvPr>
            <p:ph type="ftr" sz="quarter" idx="11"/>
          </p:nvPr>
        </p:nvSpPr>
        <p:spPr>
          <a:ln/>
        </p:spPr>
        <p:txBody>
          <a:bodyPr/>
          <a:lstStyle>
            <a:lvl1pPr>
              <a:defRPr/>
            </a:lvl1pPr>
          </a:lstStyle>
          <a:p>
            <a:pPr>
              <a:defRPr/>
            </a:pPr>
            <a:endParaRPr lang="en-CA"/>
          </a:p>
        </p:txBody>
      </p:sp>
      <p:sp>
        <p:nvSpPr>
          <p:cNvPr id="5" name="Rectangle 6"/>
          <p:cNvSpPr>
            <a:spLocks noGrp="1" noChangeArrowheads="1"/>
          </p:cNvSpPr>
          <p:nvPr>
            <p:ph type="sldNum" sz="quarter" idx="12"/>
          </p:nvPr>
        </p:nvSpPr>
        <p:spPr>
          <a:ln/>
        </p:spPr>
        <p:txBody>
          <a:bodyPr/>
          <a:lstStyle>
            <a:lvl1pPr>
              <a:defRPr/>
            </a:lvl1pPr>
          </a:lstStyle>
          <a:p>
            <a:pPr>
              <a:defRPr/>
            </a:pPr>
            <a:fld id="{80370DD0-5694-438C-9AFB-54B6388E7DDD}" type="slidenum">
              <a:rPr lang="en-CA"/>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p>
        </p:txBody>
      </p:sp>
      <p:sp>
        <p:nvSpPr>
          <p:cNvPr id="3" name="Rectangle 5"/>
          <p:cNvSpPr>
            <a:spLocks noGrp="1" noChangeArrowheads="1"/>
          </p:cNvSpPr>
          <p:nvPr>
            <p:ph type="ftr" sz="quarter" idx="11"/>
          </p:nvPr>
        </p:nvSpPr>
        <p:spPr>
          <a:ln/>
        </p:spPr>
        <p:txBody>
          <a:bodyPr/>
          <a:lstStyle>
            <a:lvl1pPr>
              <a:defRPr/>
            </a:lvl1pPr>
          </a:lstStyle>
          <a:p>
            <a:pPr>
              <a:defRPr/>
            </a:pPr>
            <a:endParaRPr lang="en-CA"/>
          </a:p>
        </p:txBody>
      </p:sp>
      <p:sp>
        <p:nvSpPr>
          <p:cNvPr id="4" name="Rectangle 6"/>
          <p:cNvSpPr>
            <a:spLocks noGrp="1" noChangeArrowheads="1"/>
          </p:cNvSpPr>
          <p:nvPr>
            <p:ph type="sldNum" sz="quarter" idx="12"/>
          </p:nvPr>
        </p:nvSpPr>
        <p:spPr>
          <a:ln/>
        </p:spPr>
        <p:txBody>
          <a:bodyPr/>
          <a:lstStyle>
            <a:lvl1pPr>
              <a:defRPr/>
            </a:lvl1pPr>
          </a:lstStyle>
          <a:p>
            <a:pPr>
              <a:defRPr/>
            </a:pPr>
            <a:fld id="{CCD1713A-DE81-483E-AA65-3CD31377DF71}" type="slidenum">
              <a:rPr lang="en-CA"/>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BB08EFD1-453F-45B9-8A77-1C2EA5A84354}" type="slidenum">
              <a:rPr lang="en-CA"/>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05B19E57-A926-4F9F-BF89-3189924E4F87}" type="slidenum">
              <a:rPr lang="en-CA"/>
              <a:pPr>
                <a:defRPr/>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2E1B50AD-5840-4BD2-BBDD-A4CDA1991152}" type="slidenum">
              <a:rPr lang="en-CA"/>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2213DF0F-AB95-4EE0-BCF8-D7CA510BD73C}" type="slidenum">
              <a:rPr lang="en-CA"/>
              <a:pPr>
                <a:defRPr/>
              </a:pPr>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C51D4C59-DEBA-4092-92C1-F63DF4EC211D}" type="slidenum">
              <a:rPr lang="en-CA"/>
              <a:pPr>
                <a:defRPr/>
              </a:pPr>
              <a:t>‹#›</a:t>
            </a:fld>
            <a:endParaRPr lang="en-C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3" name="Rectangle 27"/>
          <p:cNvSpPr>
            <a:spLocks noGrp="1" noChangeArrowheads="1"/>
          </p:cNvSpPr>
          <p:nvPr>
            <p:ph type="sldNum" sz="quarter" idx="10"/>
          </p:nvPr>
        </p:nvSpPr>
        <p:spPr/>
        <p:txBody>
          <a:bodyPr/>
          <a:lstStyle>
            <a:lvl1pPr>
              <a:defRPr/>
            </a:lvl1pPr>
          </a:lstStyle>
          <a:p>
            <a:pPr>
              <a:defRPr/>
            </a:pPr>
            <a:fld id="{DFF4050D-9C27-44D0-AC90-B5E4608F6381}" type="slidenum">
              <a:rPr lang="en-GB"/>
              <a:pPr>
                <a:defRPr/>
              </a:pPr>
              <a:t>‹#›</a:t>
            </a:fld>
            <a:endParaRPr lang="en-GB"/>
          </a:p>
        </p:txBody>
      </p:sp>
    </p:spTree>
  </p:cSld>
  <p:clrMapOvr>
    <a:masterClrMapping/>
  </p:clrMapOvr>
  <p:transition spd="med">
    <p:circl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Rectangle 19"/>
          <p:cNvSpPr>
            <a:spLocks noGrp="1" noChangeArrowheads="1"/>
          </p:cNvSpPr>
          <p:nvPr>
            <p:ph type="dt" sz="half" idx="10"/>
          </p:nvPr>
        </p:nvSpPr>
        <p:spPr>
          <a:ln/>
        </p:spPr>
        <p:txBody>
          <a:bodyPr/>
          <a:lstStyle>
            <a:lvl1pPr>
              <a:defRPr/>
            </a:lvl1pPr>
          </a:lstStyle>
          <a:p>
            <a:pPr>
              <a:defRPr/>
            </a:pPr>
            <a:endParaRPr lang="en-CA"/>
          </a:p>
        </p:txBody>
      </p:sp>
      <p:sp>
        <p:nvSpPr>
          <p:cNvPr id="7" name="Rectangle 20"/>
          <p:cNvSpPr>
            <a:spLocks noGrp="1" noChangeArrowheads="1"/>
          </p:cNvSpPr>
          <p:nvPr>
            <p:ph type="ftr" sz="quarter" idx="11"/>
          </p:nvPr>
        </p:nvSpPr>
        <p:spPr>
          <a:ln/>
        </p:spPr>
        <p:txBody>
          <a:bodyPr/>
          <a:lstStyle>
            <a:lvl1pPr>
              <a:defRPr/>
            </a:lvl1pPr>
          </a:lstStyle>
          <a:p>
            <a:pPr>
              <a:defRPr/>
            </a:pPr>
            <a:endParaRPr lang="en-CA"/>
          </a:p>
        </p:txBody>
      </p:sp>
      <p:sp>
        <p:nvSpPr>
          <p:cNvPr id="8" name="Rectangle 21"/>
          <p:cNvSpPr>
            <a:spLocks noGrp="1" noChangeArrowheads="1"/>
          </p:cNvSpPr>
          <p:nvPr>
            <p:ph type="sldNum" sz="quarter" idx="12"/>
          </p:nvPr>
        </p:nvSpPr>
        <p:spPr>
          <a:ln/>
        </p:spPr>
        <p:txBody>
          <a:bodyPr/>
          <a:lstStyle>
            <a:lvl1pPr>
              <a:defRPr/>
            </a:lvl1pPr>
          </a:lstStyle>
          <a:p>
            <a:pPr>
              <a:defRPr/>
            </a:pPr>
            <a:fld id="{CC819390-D527-4E93-8C93-CC8EBC77FDC8}" type="slidenum">
              <a:rPr lang="en-CA"/>
              <a:pPr>
                <a:defRPr/>
              </a:pPr>
              <a:t>‹#›</a:t>
            </a:fld>
            <a:endParaRPr lang="en-CA"/>
          </a:p>
        </p:txBody>
      </p:sp>
    </p:spTree>
    <p:extLst>
      <p:ext uri="{BB962C8B-B14F-4D97-AF65-F5344CB8AC3E}">
        <p14:creationId xmlns:p14="http://schemas.microsoft.com/office/powerpoint/2010/main" val="2577979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CA"/>
          </a:p>
        </p:txBody>
      </p:sp>
      <p:sp>
        <p:nvSpPr>
          <p:cNvPr id="3" name="Table Placeholder 2"/>
          <p:cNvSpPr>
            <a:spLocks noGrp="1"/>
          </p:cNvSpPr>
          <p:nvPr>
            <p:ph type="tbl" idx="1"/>
          </p:nvPr>
        </p:nvSpPr>
        <p:spPr>
          <a:xfrm>
            <a:off x="457200" y="1600200"/>
            <a:ext cx="8229600" cy="4530725"/>
          </a:xfrm>
        </p:spPr>
        <p:txBody>
          <a:bodyPr/>
          <a:lstStyle/>
          <a:p>
            <a:pPr lvl="0"/>
            <a:endParaRPr lang="en-CA" noProof="0" smtClean="0"/>
          </a:p>
        </p:txBody>
      </p:sp>
      <p:sp>
        <p:nvSpPr>
          <p:cNvPr id="4" name="Rectangle 19"/>
          <p:cNvSpPr>
            <a:spLocks noGrp="1" noChangeArrowheads="1"/>
          </p:cNvSpPr>
          <p:nvPr>
            <p:ph type="dt" sz="half" idx="10"/>
          </p:nvPr>
        </p:nvSpPr>
        <p:spPr>
          <a:ln/>
        </p:spPr>
        <p:txBody>
          <a:bodyPr/>
          <a:lstStyle>
            <a:lvl1pPr>
              <a:defRPr/>
            </a:lvl1pPr>
          </a:lstStyle>
          <a:p>
            <a:pPr>
              <a:defRPr/>
            </a:pPr>
            <a:endParaRPr lang="en-CA"/>
          </a:p>
        </p:txBody>
      </p:sp>
      <p:sp>
        <p:nvSpPr>
          <p:cNvPr id="5" name="Rectangle 20"/>
          <p:cNvSpPr>
            <a:spLocks noGrp="1" noChangeArrowheads="1"/>
          </p:cNvSpPr>
          <p:nvPr>
            <p:ph type="ftr" sz="quarter" idx="11"/>
          </p:nvPr>
        </p:nvSpPr>
        <p:spPr>
          <a:ln/>
        </p:spPr>
        <p:txBody>
          <a:bodyPr/>
          <a:lstStyle>
            <a:lvl1pPr>
              <a:defRPr/>
            </a:lvl1pPr>
          </a:lstStyle>
          <a:p>
            <a:pPr>
              <a:defRPr/>
            </a:pPr>
            <a:endParaRPr lang="en-CA"/>
          </a:p>
        </p:txBody>
      </p:sp>
      <p:sp>
        <p:nvSpPr>
          <p:cNvPr id="6" name="Rectangle 21"/>
          <p:cNvSpPr>
            <a:spLocks noGrp="1" noChangeArrowheads="1"/>
          </p:cNvSpPr>
          <p:nvPr>
            <p:ph type="sldNum" sz="quarter" idx="12"/>
          </p:nvPr>
        </p:nvSpPr>
        <p:spPr>
          <a:ln/>
        </p:spPr>
        <p:txBody>
          <a:bodyPr/>
          <a:lstStyle>
            <a:lvl1pPr>
              <a:defRPr/>
            </a:lvl1pPr>
          </a:lstStyle>
          <a:p>
            <a:pPr>
              <a:defRPr/>
            </a:pPr>
            <a:fld id="{A7162827-F077-422B-A21D-346E91E5D241}" type="slidenum">
              <a:rPr lang="en-CA"/>
              <a:pPr>
                <a:defRPr/>
              </a:pPr>
              <a:t>‹#›</a:t>
            </a:fld>
            <a:endParaRPr lang="en-CA"/>
          </a:p>
        </p:txBody>
      </p:sp>
    </p:spTree>
    <p:extLst>
      <p:ext uri="{BB962C8B-B14F-4D97-AF65-F5344CB8AC3E}">
        <p14:creationId xmlns:p14="http://schemas.microsoft.com/office/powerpoint/2010/main" val="1981948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00"/>
            </a:gs>
            <a:gs pos="100000">
              <a:srgbClr val="002F00"/>
            </a:gs>
          </a:gsLst>
          <a:lin ang="5400000" scaled="1"/>
        </a:gra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717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FCC00"/>
                </a:solidFill>
                <a:latin typeface="+mn-lt"/>
                <a:cs typeface="+mn-cs"/>
              </a:defRPr>
            </a:lvl1pPr>
          </a:lstStyle>
          <a:p>
            <a:pPr>
              <a:defRPr/>
            </a:pPr>
            <a:endParaRPr lang="en-C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CC00"/>
                </a:solidFill>
                <a:latin typeface="+mn-lt"/>
                <a:cs typeface="+mn-cs"/>
              </a:defRPr>
            </a:lvl1pPr>
          </a:lstStyle>
          <a:p>
            <a:pPr>
              <a:defRPr/>
            </a:pPr>
            <a:endParaRPr lang="en-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FCC00"/>
                </a:solidFill>
                <a:latin typeface="+mn-lt"/>
                <a:cs typeface="+mn-cs"/>
              </a:defRPr>
            </a:lvl1pPr>
          </a:lstStyle>
          <a:p>
            <a:pPr>
              <a:defRPr/>
            </a:pPr>
            <a:fld id="{F54EB41C-2C61-453C-8606-BA13BFAE495E}"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 id="2147483909" r:id="rId12"/>
    <p:sldLayoutId id="2147483912" r:id="rId13"/>
    <p:sldLayoutId id="2147483913" r:id="rId14"/>
    <p:sldLayoutId id="2147483914" r:id="rId15"/>
  </p:sldLayoutIdLst>
  <p:txStyles>
    <p:titleStyle>
      <a:lvl1pPr algn="ctr" rtl="0" eaLnBrk="0" fontAlgn="base" hangingPunct="0">
        <a:spcBef>
          <a:spcPct val="0"/>
        </a:spcBef>
        <a:spcAft>
          <a:spcPct val="0"/>
        </a:spcAft>
        <a:defRPr sz="4400">
          <a:solidFill>
            <a:srgbClr val="FFCC00"/>
          </a:solidFill>
          <a:latin typeface="+mj-lt"/>
          <a:ea typeface="+mj-ea"/>
          <a:cs typeface="+mj-cs"/>
        </a:defRPr>
      </a:lvl1pPr>
      <a:lvl2pPr algn="ctr" rtl="0" eaLnBrk="0" fontAlgn="base" hangingPunct="0">
        <a:spcBef>
          <a:spcPct val="0"/>
        </a:spcBef>
        <a:spcAft>
          <a:spcPct val="0"/>
        </a:spcAft>
        <a:defRPr sz="4400">
          <a:solidFill>
            <a:srgbClr val="FFCC00"/>
          </a:solidFill>
          <a:latin typeface="Arial" pitchFamily="34" charset="0"/>
        </a:defRPr>
      </a:lvl2pPr>
      <a:lvl3pPr algn="ctr" rtl="0" eaLnBrk="0" fontAlgn="base" hangingPunct="0">
        <a:spcBef>
          <a:spcPct val="0"/>
        </a:spcBef>
        <a:spcAft>
          <a:spcPct val="0"/>
        </a:spcAft>
        <a:defRPr sz="4400">
          <a:solidFill>
            <a:srgbClr val="FFCC00"/>
          </a:solidFill>
          <a:latin typeface="Arial" pitchFamily="34" charset="0"/>
        </a:defRPr>
      </a:lvl3pPr>
      <a:lvl4pPr algn="ctr" rtl="0" eaLnBrk="0" fontAlgn="base" hangingPunct="0">
        <a:spcBef>
          <a:spcPct val="0"/>
        </a:spcBef>
        <a:spcAft>
          <a:spcPct val="0"/>
        </a:spcAft>
        <a:defRPr sz="4400">
          <a:solidFill>
            <a:srgbClr val="FFCC00"/>
          </a:solidFill>
          <a:latin typeface="Arial" pitchFamily="34" charset="0"/>
        </a:defRPr>
      </a:lvl4pPr>
      <a:lvl5pPr algn="ctr" rtl="0" eaLnBrk="0" fontAlgn="base" hangingPunct="0">
        <a:spcBef>
          <a:spcPct val="0"/>
        </a:spcBef>
        <a:spcAft>
          <a:spcPct val="0"/>
        </a:spcAft>
        <a:defRPr sz="4400">
          <a:solidFill>
            <a:srgbClr val="FFCC00"/>
          </a:solidFill>
          <a:latin typeface="Arial" pitchFamily="34" charset="0"/>
        </a:defRPr>
      </a:lvl5pPr>
      <a:lvl6pPr marL="457200" algn="ctr" rtl="0" fontAlgn="base">
        <a:spcBef>
          <a:spcPct val="0"/>
        </a:spcBef>
        <a:spcAft>
          <a:spcPct val="0"/>
        </a:spcAft>
        <a:defRPr sz="4400">
          <a:solidFill>
            <a:srgbClr val="FFCC00"/>
          </a:solidFill>
          <a:latin typeface="Arial" pitchFamily="34" charset="0"/>
        </a:defRPr>
      </a:lvl6pPr>
      <a:lvl7pPr marL="914400" algn="ctr" rtl="0" fontAlgn="base">
        <a:spcBef>
          <a:spcPct val="0"/>
        </a:spcBef>
        <a:spcAft>
          <a:spcPct val="0"/>
        </a:spcAft>
        <a:defRPr sz="4400">
          <a:solidFill>
            <a:srgbClr val="FFCC00"/>
          </a:solidFill>
          <a:latin typeface="Arial" pitchFamily="34" charset="0"/>
        </a:defRPr>
      </a:lvl7pPr>
      <a:lvl8pPr marL="1371600" algn="ctr" rtl="0" fontAlgn="base">
        <a:spcBef>
          <a:spcPct val="0"/>
        </a:spcBef>
        <a:spcAft>
          <a:spcPct val="0"/>
        </a:spcAft>
        <a:defRPr sz="4400">
          <a:solidFill>
            <a:srgbClr val="FFCC00"/>
          </a:solidFill>
          <a:latin typeface="Arial" pitchFamily="34" charset="0"/>
        </a:defRPr>
      </a:lvl8pPr>
      <a:lvl9pPr marL="1828800" algn="ctr" rtl="0" fontAlgn="base">
        <a:spcBef>
          <a:spcPct val="0"/>
        </a:spcBef>
        <a:spcAft>
          <a:spcPct val="0"/>
        </a:spcAft>
        <a:defRPr sz="4400">
          <a:solidFill>
            <a:srgbClr val="FFCC00"/>
          </a:solidFill>
          <a:latin typeface="Arial" pitchFamily="34" charset="0"/>
        </a:defRPr>
      </a:lvl9pPr>
    </p:titleStyle>
    <p:bodyStyle>
      <a:lvl1pPr marL="342900" indent="-342900" algn="l" rtl="0" eaLnBrk="0" fontAlgn="base" hangingPunct="0">
        <a:spcBef>
          <a:spcPct val="20000"/>
        </a:spcBef>
        <a:spcAft>
          <a:spcPct val="0"/>
        </a:spcAft>
        <a:buChar char="•"/>
        <a:defRPr sz="3200">
          <a:solidFill>
            <a:srgbClr val="FFCC00"/>
          </a:solidFill>
          <a:latin typeface="+mn-lt"/>
          <a:ea typeface="+mn-ea"/>
          <a:cs typeface="+mn-cs"/>
        </a:defRPr>
      </a:lvl1pPr>
      <a:lvl2pPr marL="742950" indent="-285750" algn="l" rtl="0" eaLnBrk="0" fontAlgn="base" hangingPunct="0">
        <a:spcBef>
          <a:spcPct val="20000"/>
        </a:spcBef>
        <a:spcAft>
          <a:spcPct val="0"/>
        </a:spcAft>
        <a:buChar char="–"/>
        <a:defRPr sz="2800">
          <a:solidFill>
            <a:srgbClr val="FFCC00"/>
          </a:solidFill>
          <a:latin typeface="+mn-lt"/>
        </a:defRPr>
      </a:lvl2pPr>
      <a:lvl3pPr marL="1143000" indent="-228600" algn="l" rtl="0" eaLnBrk="0" fontAlgn="base" hangingPunct="0">
        <a:spcBef>
          <a:spcPct val="20000"/>
        </a:spcBef>
        <a:spcAft>
          <a:spcPct val="0"/>
        </a:spcAft>
        <a:buChar char="•"/>
        <a:defRPr sz="2400">
          <a:solidFill>
            <a:srgbClr val="FFCC00"/>
          </a:solidFill>
          <a:latin typeface="+mn-lt"/>
        </a:defRPr>
      </a:lvl3pPr>
      <a:lvl4pPr marL="1600200" indent="-228600" algn="l" rtl="0" eaLnBrk="0" fontAlgn="base" hangingPunct="0">
        <a:spcBef>
          <a:spcPct val="20000"/>
        </a:spcBef>
        <a:spcAft>
          <a:spcPct val="0"/>
        </a:spcAft>
        <a:buChar char="–"/>
        <a:defRPr sz="2000">
          <a:solidFill>
            <a:srgbClr val="FFCC00"/>
          </a:solidFill>
          <a:latin typeface="+mn-lt"/>
        </a:defRPr>
      </a:lvl4pPr>
      <a:lvl5pPr marL="2057400" indent="-228600" algn="l" rtl="0" eaLnBrk="0" fontAlgn="base" hangingPunct="0">
        <a:spcBef>
          <a:spcPct val="20000"/>
        </a:spcBef>
        <a:spcAft>
          <a:spcPct val="0"/>
        </a:spcAft>
        <a:buChar char="»"/>
        <a:defRPr sz="2000">
          <a:solidFill>
            <a:srgbClr val="FFCC00"/>
          </a:solidFill>
          <a:latin typeface="+mn-lt"/>
        </a:defRPr>
      </a:lvl5pPr>
      <a:lvl6pPr marL="2514600" indent="-228600" algn="l" rtl="0" fontAlgn="base">
        <a:spcBef>
          <a:spcPct val="20000"/>
        </a:spcBef>
        <a:spcAft>
          <a:spcPct val="0"/>
        </a:spcAft>
        <a:buChar char="»"/>
        <a:defRPr sz="2000">
          <a:solidFill>
            <a:srgbClr val="FFCC00"/>
          </a:solidFill>
          <a:latin typeface="+mn-lt"/>
        </a:defRPr>
      </a:lvl6pPr>
      <a:lvl7pPr marL="2971800" indent="-228600" algn="l" rtl="0" fontAlgn="base">
        <a:spcBef>
          <a:spcPct val="20000"/>
        </a:spcBef>
        <a:spcAft>
          <a:spcPct val="0"/>
        </a:spcAft>
        <a:buChar char="»"/>
        <a:defRPr sz="2000">
          <a:solidFill>
            <a:srgbClr val="FFCC00"/>
          </a:solidFill>
          <a:latin typeface="+mn-lt"/>
        </a:defRPr>
      </a:lvl7pPr>
      <a:lvl8pPr marL="3429000" indent="-228600" algn="l" rtl="0" fontAlgn="base">
        <a:spcBef>
          <a:spcPct val="20000"/>
        </a:spcBef>
        <a:spcAft>
          <a:spcPct val="0"/>
        </a:spcAft>
        <a:buChar char="»"/>
        <a:defRPr sz="2000">
          <a:solidFill>
            <a:srgbClr val="FFCC00"/>
          </a:solidFill>
          <a:latin typeface="+mn-lt"/>
        </a:defRPr>
      </a:lvl8pPr>
      <a:lvl9pPr marL="3886200" indent="-228600" algn="l" rtl="0" fontAlgn="base">
        <a:spcBef>
          <a:spcPct val="20000"/>
        </a:spcBef>
        <a:spcAft>
          <a:spcPct val="0"/>
        </a:spcAft>
        <a:buChar char="»"/>
        <a:defRPr sz="2000">
          <a:solidFill>
            <a:srgbClr val="FFCC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hyperlink" Target="http://www.randomizer.org/form.htm" TargetMode="External"/><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4.xml"/><Relationship Id="rId1" Type="http://schemas.openxmlformats.org/officeDocument/2006/relationships/vmlDrawing" Target="../drawings/vmlDrawing1.vml"/><Relationship Id="rId6" Type="http://schemas.openxmlformats.org/officeDocument/2006/relationships/image" Target="../media/image10.wmf"/><Relationship Id="rId5" Type="http://schemas.openxmlformats.org/officeDocument/2006/relationships/oleObject" Target="../embeddings/oleObject2.bin"/><Relationship Id="rId4" Type="http://schemas.openxmlformats.org/officeDocument/2006/relationships/image" Target="../media/image9.wmf"/></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3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84" descr="Scenic Valley"/>
          <p:cNvPicPr>
            <a:picLocks noChangeAspect="1" noChangeArrowheads="1"/>
          </p:cNvPicPr>
          <p:nvPr/>
        </p:nvPicPr>
        <p:blipFill>
          <a:blip r:embed="rId3" cstate="print"/>
          <a:srcRect/>
          <a:stretch>
            <a:fillRect/>
          </a:stretch>
        </p:blipFill>
        <p:spPr bwMode="auto">
          <a:xfrm>
            <a:off x="0" y="0"/>
            <a:ext cx="9144000" cy="6851650"/>
          </a:xfrm>
          <a:prstGeom prst="rect">
            <a:avLst/>
          </a:prstGeom>
          <a:noFill/>
          <a:ln w="9525">
            <a:noFill/>
            <a:miter lim="800000"/>
            <a:headEnd/>
            <a:tailEnd/>
          </a:ln>
        </p:spPr>
      </p:pic>
      <p:pic>
        <p:nvPicPr>
          <p:cNvPr id="11267" name="Picture 79"/>
          <p:cNvPicPr>
            <a:picLocks noChangeAspect="1" noChangeArrowheads="1"/>
          </p:cNvPicPr>
          <p:nvPr/>
        </p:nvPicPr>
        <p:blipFill>
          <a:blip r:embed="rId4" cstate="print"/>
          <a:srcRect/>
          <a:stretch>
            <a:fillRect/>
          </a:stretch>
        </p:blipFill>
        <p:spPr bwMode="auto">
          <a:xfrm>
            <a:off x="8027988" y="5876925"/>
            <a:ext cx="914400" cy="781050"/>
          </a:xfrm>
          <a:prstGeom prst="rect">
            <a:avLst/>
          </a:prstGeom>
          <a:solidFill>
            <a:schemeClr val="tx1">
              <a:alpha val="43137"/>
            </a:schemeClr>
          </a:solidFill>
          <a:ln w="9525">
            <a:noFill/>
            <a:miter lim="800000"/>
            <a:headEnd/>
            <a:tailEnd/>
          </a:ln>
        </p:spPr>
      </p:pic>
      <p:sp>
        <p:nvSpPr>
          <p:cNvPr id="22532" name="Rectangle 81"/>
          <p:cNvSpPr>
            <a:spLocks noChangeArrowheads="1"/>
          </p:cNvSpPr>
          <p:nvPr/>
        </p:nvSpPr>
        <p:spPr bwMode="auto">
          <a:xfrm>
            <a:off x="2268538" y="4581525"/>
            <a:ext cx="4572000" cy="1046440"/>
          </a:xfrm>
          <a:prstGeom prst="rect">
            <a:avLst/>
          </a:prstGeom>
          <a:noFill/>
          <a:ln w="9525">
            <a:noFill/>
            <a:miter lim="800000"/>
            <a:headEnd/>
            <a:tailEnd/>
          </a:ln>
        </p:spPr>
        <p:txBody>
          <a:bodyPr>
            <a:spAutoFit/>
          </a:bodyPr>
          <a:lstStyle/>
          <a:p>
            <a:pPr algn="ctr">
              <a:defRPr/>
            </a:pPr>
            <a:r>
              <a:rPr lang="en-GB" b="1" dirty="0">
                <a:solidFill>
                  <a:schemeClr val="bg1"/>
                </a:solidFill>
                <a:effectLst>
                  <a:outerShdw blurRad="38100" dist="38100" dir="2700000" algn="tl">
                    <a:srgbClr val="000000">
                      <a:alpha val="43137"/>
                    </a:srgbClr>
                  </a:outerShdw>
                </a:effectLst>
                <a:latin typeface="Candara" pitchFamily="34" charset="0"/>
                <a:cs typeface="+mn-cs"/>
              </a:rPr>
              <a:t>Lloyd Davies, RPF</a:t>
            </a:r>
          </a:p>
          <a:p>
            <a:pPr algn="ctr">
              <a:defRPr/>
            </a:pPr>
            <a:r>
              <a:rPr lang="en-GB" sz="1400" b="1" dirty="0">
                <a:solidFill>
                  <a:schemeClr val="bg1"/>
                </a:solidFill>
                <a:latin typeface="Candara" pitchFamily="34" charset="0"/>
                <a:cs typeface="+mn-cs"/>
              </a:rPr>
              <a:t>Visual Resource Management Specialist</a:t>
            </a:r>
          </a:p>
          <a:p>
            <a:pPr algn="ctr">
              <a:defRPr/>
            </a:pPr>
            <a:r>
              <a:rPr lang="en-GB" sz="1400" b="1" dirty="0">
                <a:solidFill>
                  <a:schemeClr val="bg1"/>
                </a:solidFill>
                <a:latin typeface="Candara" pitchFamily="34" charset="0"/>
                <a:cs typeface="+mn-cs"/>
              </a:rPr>
              <a:t>Coast Forest </a:t>
            </a:r>
            <a:r>
              <a:rPr lang="en-GB" sz="1400" b="1" dirty="0" smtClean="0">
                <a:solidFill>
                  <a:schemeClr val="bg1"/>
                </a:solidFill>
                <a:latin typeface="Candara" pitchFamily="34" charset="0"/>
                <a:cs typeface="+mn-cs"/>
              </a:rPr>
              <a:t>Area (Nanaimo)</a:t>
            </a:r>
            <a:endParaRPr lang="en-GB" sz="1400" b="1" dirty="0">
              <a:solidFill>
                <a:schemeClr val="bg1"/>
              </a:solidFill>
              <a:latin typeface="Candara" pitchFamily="34" charset="0"/>
              <a:cs typeface="+mn-cs"/>
            </a:endParaRPr>
          </a:p>
          <a:p>
            <a:pPr algn="ctr">
              <a:defRPr/>
            </a:pPr>
            <a:r>
              <a:rPr lang="en-GB" sz="1400" b="1" dirty="0">
                <a:solidFill>
                  <a:schemeClr val="bg1"/>
                </a:solidFill>
                <a:latin typeface="Candara" pitchFamily="34" charset="0"/>
                <a:cs typeface="+mn-cs"/>
              </a:rPr>
              <a:t>Ministry of Forests, Lands &amp; Natural Resource Operations</a:t>
            </a:r>
          </a:p>
        </p:txBody>
      </p:sp>
      <p:sp>
        <p:nvSpPr>
          <p:cNvPr id="11269" name="Text Box 82"/>
          <p:cNvSpPr txBox="1">
            <a:spLocks noChangeArrowheads="1"/>
          </p:cNvSpPr>
          <p:nvPr/>
        </p:nvSpPr>
        <p:spPr bwMode="auto">
          <a:xfrm>
            <a:off x="0" y="3644900"/>
            <a:ext cx="9144000" cy="369888"/>
          </a:xfrm>
          <a:prstGeom prst="rect">
            <a:avLst/>
          </a:prstGeom>
          <a:noFill/>
          <a:ln w="9525">
            <a:noFill/>
            <a:miter lim="800000"/>
            <a:headEnd/>
            <a:tailEnd/>
          </a:ln>
        </p:spPr>
        <p:txBody>
          <a:bodyPr>
            <a:spAutoFit/>
          </a:bodyPr>
          <a:lstStyle/>
          <a:p>
            <a:pPr algn="ctr">
              <a:spcBef>
                <a:spcPct val="50000"/>
              </a:spcBef>
            </a:pPr>
            <a:r>
              <a:rPr lang="en-CA" sz="1800" b="1">
                <a:solidFill>
                  <a:srgbClr val="FFFFFF"/>
                </a:solidFill>
                <a:latin typeface="Candara" pitchFamily="34" charset="0"/>
              </a:rPr>
              <a:t>Presented by:</a:t>
            </a:r>
          </a:p>
        </p:txBody>
      </p:sp>
      <p:sp>
        <p:nvSpPr>
          <p:cNvPr id="84" name="TextBox 83"/>
          <p:cNvSpPr txBox="1"/>
          <p:nvPr/>
        </p:nvSpPr>
        <p:spPr>
          <a:xfrm>
            <a:off x="0" y="333375"/>
            <a:ext cx="9144000" cy="1569660"/>
          </a:xfrm>
          <a:prstGeom prst="rect">
            <a:avLst/>
          </a:prstGeom>
          <a:noFill/>
        </p:spPr>
        <p:txBody>
          <a:bodyPr>
            <a:spAutoFit/>
          </a:bodyPr>
          <a:lstStyle/>
          <a:p>
            <a:pPr algn="ctr">
              <a:defRPr/>
            </a:pPr>
            <a:r>
              <a:rPr lang="en-CA" sz="3200" b="1" dirty="0" smtClean="0">
                <a:solidFill>
                  <a:srgbClr val="FFAA2D"/>
                </a:solidFill>
                <a:effectLst>
                  <a:outerShdw blurRad="38100" dist="38100" dir="2700000" algn="tl">
                    <a:srgbClr val="000000">
                      <a:alpha val="43137"/>
                    </a:srgbClr>
                  </a:outerShdw>
                </a:effectLst>
                <a:latin typeface="Times New Roman" pitchFamily="18" charset="0"/>
                <a:cs typeface="Times New Roman" pitchFamily="18" charset="0"/>
              </a:rPr>
              <a:t>Monitoring Visual Quality Objectives</a:t>
            </a:r>
            <a:endParaRPr lang="en-CA" sz="3200" b="1" dirty="0">
              <a:solidFill>
                <a:srgbClr val="FFAA2D"/>
              </a:solidFill>
              <a:effectLst>
                <a:outerShdw blurRad="38100" dist="38100" dir="2700000" algn="tl">
                  <a:srgbClr val="000000">
                    <a:alpha val="43137"/>
                  </a:srgbClr>
                </a:outerShdw>
              </a:effectLst>
              <a:latin typeface="Times New Roman" pitchFamily="18" charset="0"/>
              <a:cs typeface="Times New Roman" pitchFamily="18" charset="0"/>
            </a:endParaRPr>
          </a:p>
          <a:p>
            <a:pPr algn="ctr">
              <a:defRPr/>
            </a:pPr>
            <a:r>
              <a:rPr lang="en-CA" sz="3200" b="1" dirty="0">
                <a:solidFill>
                  <a:srgbClr val="FFAA2D"/>
                </a:solidFill>
                <a:effectLst>
                  <a:outerShdw blurRad="38100" dist="38100" dir="2700000" algn="tl">
                    <a:srgbClr val="000000">
                      <a:alpha val="43137"/>
                    </a:srgbClr>
                  </a:outerShdw>
                </a:effectLst>
                <a:latin typeface="Times New Roman" pitchFamily="18" charset="0"/>
                <a:cs typeface="Times New Roman" pitchFamily="18" charset="0"/>
              </a:rPr>
              <a:t>  under Forest &amp; Range </a:t>
            </a:r>
            <a:r>
              <a:rPr lang="en-CA" sz="3200" b="1" dirty="0" smtClean="0">
                <a:solidFill>
                  <a:srgbClr val="FFAA2D"/>
                </a:solidFill>
                <a:effectLst>
                  <a:outerShdw blurRad="38100" dist="38100" dir="2700000" algn="tl">
                    <a:srgbClr val="000000">
                      <a:alpha val="43137"/>
                    </a:srgbClr>
                  </a:outerShdw>
                </a:effectLst>
                <a:latin typeface="Times New Roman" pitchFamily="18" charset="0"/>
                <a:cs typeface="Times New Roman" pitchFamily="18" charset="0"/>
              </a:rPr>
              <a:t>Evaluation Program (FREP)</a:t>
            </a:r>
            <a:endParaRPr lang="en-CA" sz="3200" b="1" dirty="0">
              <a:solidFill>
                <a:srgbClr val="FFAA2D"/>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Rectangle 7"/>
          <p:cNvSpPr/>
          <p:nvPr/>
        </p:nvSpPr>
        <p:spPr>
          <a:xfrm>
            <a:off x="2322343" y="2349500"/>
            <a:ext cx="4345356" cy="1015663"/>
          </a:xfrm>
          <a:prstGeom prst="rect">
            <a:avLst/>
          </a:prstGeom>
        </p:spPr>
        <p:txBody>
          <a:bodyPr wrap="none">
            <a:spAutoFit/>
          </a:bodyPr>
          <a:lstStyle/>
          <a:p>
            <a:pPr algn="ctr">
              <a:defRPr/>
            </a:pPr>
            <a:r>
              <a:rPr lang="en-CA" b="1" dirty="0" smtClean="0">
                <a:solidFill>
                  <a:srgbClr val="FFAA2D"/>
                </a:solidFill>
                <a:effectLst>
                  <a:outerShdw blurRad="38100" dist="38100" dir="2700000" algn="tl">
                    <a:srgbClr val="000000">
                      <a:alpha val="43137"/>
                    </a:srgbClr>
                  </a:outerShdw>
                </a:effectLst>
                <a:latin typeface="Times New Roman" pitchFamily="18" charset="0"/>
                <a:cs typeface="Times New Roman" pitchFamily="18" charset="0"/>
              </a:rPr>
              <a:t>North Island Central Coast</a:t>
            </a:r>
          </a:p>
          <a:p>
            <a:pPr algn="ctr">
              <a:defRPr/>
            </a:pPr>
            <a:r>
              <a:rPr lang="en-CA" b="1" dirty="0">
                <a:solidFill>
                  <a:srgbClr val="FFAA2D"/>
                </a:solidFill>
                <a:effectLst>
                  <a:outerShdw blurRad="38100" dist="38100" dir="2700000" algn="tl">
                    <a:srgbClr val="000000">
                      <a:alpha val="43137"/>
                    </a:srgbClr>
                  </a:outerShdw>
                </a:effectLst>
                <a:latin typeface="Times New Roman" pitchFamily="18" charset="0"/>
                <a:cs typeface="Times New Roman" pitchFamily="18" charset="0"/>
              </a:rPr>
              <a:t>Forest </a:t>
            </a:r>
            <a:r>
              <a:rPr lang="en-CA" b="1" dirty="0" smtClean="0">
                <a:solidFill>
                  <a:srgbClr val="FFAA2D"/>
                </a:solidFill>
                <a:effectLst>
                  <a:outerShdw blurRad="38100" dist="38100" dir="2700000" algn="tl">
                    <a:srgbClr val="000000">
                      <a:alpha val="43137"/>
                    </a:srgbClr>
                  </a:outerShdw>
                </a:effectLst>
                <a:latin typeface="Times New Roman" pitchFamily="18" charset="0"/>
                <a:cs typeface="Times New Roman" pitchFamily="18" charset="0"/>
              </a:rPr>
              <a:t>Management Leadership Team</a:t>
            </a:r>
            <a:endParaRPr lang="en-CA" b="1" dirty="0">
              <a:solidFill>
                <a:srgbClr val="FFAA2D"/>
              </a:solidFill>
              <a:effectLst>
                <a:outerShdw blurRad="38100" dist="38100" dir="2700000" algn="tl">
                  <a:srgbClr val="000000">
                    <a:alpha val="43137"/>
                  </a:srgbClr>
                </a:outerShdw>
              </a:effectLst>
              <a:latin typeface="Times New Roman" pitchFamily="18" charset="0"/>
              <a:cs typeface="Times New Roman" pitchFamily="18" charset="0"/>
            </a:endParaRPr>
          </a:p>
          <a:p>
            <a:pPr algn="ctr">
              <a:defRPr/>
            </a:pPr>
            <a:r>
              <a:rPr lang="en-CA" b="1" dirty="0" smtClean="0">
                <a:solidFill>
                  <a:srgbClr val="FFAA2D"/>
                </a:solidFill>
                <a:effectLst>
                  <a:outerShdw blurRad="38100" dist="38100" dir="2700000" algn="tl">
                    <a:srgbClr val="000000">
                      <a:alpha val="43137"/>
                    </a:srgbClr>
                  </a:outerShdw>
                </a:effectLst>
                <a:latin typeface="Times New Roman" pitchFamily="18" charset="0"/>
                <a:cs typeface="Times New Roman" pitchFamily="18" charset="0"/>
              </a:rPr>
              <a:t>April 15, 2015</a:t>
            </a:r>
            <a:endParaRPr lang="en-CA" dirty="0">
              <a:latin typeface="Comic Sans MS" pitchFamily="66" charset="0"/>
              <a:cs typeface="+mn-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39933"/>
        </a:solidFill>
        <a:effectLst/>
      </p:bgPr>
    </p:bg>
    <p:spTree>
      <p:nvGrpSpPr>
        <p:cNvPr id="1" name=""/>
        <p:cNvGrpSpPr/>
        <p:nvPr/>
      </p:nvGrpSpPr>
      <p:grpSpPr>
        <a:xfrm>
          <a:off x="0" y="0"/>
          <a:ext cx="0" cy="0"/>
          <a:chOff x="0" y="0"/>
          <a:chExt cx="0" cy="0"/>
        </a:xfrm>
      </p:grpSpPr>
      <p:pic>
        <p:nvPicPr>
          <p:cNvPr id="12290" name="Picture 4"/>
          <p:cNvPicPr>
            <a:picLocks noChangeAspect="1" noChangeArrowheads="1"/>
          </p:cNvPicPr>
          <p:nvPr/>
        </p:nvPicPr>
        <p:blipFill>
          <a:blip r:embed="rId2" cstate="print"/>
          <a:srcRect/>
          <a:stretch>
            <a:fillRect/>
          </a:stretch>
        </p:blipFill>
        <p:spPr bwMode="auto">
          <a:xfrm>
            <a:off x="300045" y="188640"/>
            <a:ext cx="8592435" cy="6497307"/>
          </a:xfrm>
          <a:prstGeom prst="rect">
            <a:avLst/>
          </a:prstGeom>
          <a:noFill/>
          <a:ln w="9525">
            <a:noFill/>
            <a:miter lim="800000"/>
            <a:headEnd/>
            <a:tailEnd/>
          </a:ln>
        </p:spPr>
      </p:pic>
      <p:sp>
        <p:nvSpPr>
          <p:cNvPr id="4" name="Rectangle 3"/>
          <p:cNvSpPr/>
          <p:nvPr/>
        </p:nvSpPr>
        <p:spPr>
          <a:xfrm>
            <a:off x="3651932" y="260648"/>
            <a:ext cx="1888659" cy="523220"/>
          </a:xfrm>
          <a:prstGeom prst="rect">
            <a:avLst/>
          </a:prstGeom>
        </p:spPr>
        <p:txBody>
          <a:bodyPr wrap="none">
            <a:spAutoFit/>
          </a:bodyPr>
          <a:lstStyle/>
          <a:p>
            <a:r>
              <a:rPr lang="en-GB" sz="2800" b="1" dirty="0" smtClean="0">
                <a:solidFill>
                  <a:schemeClr val="bg1"/>
                </a:solidFill>
                <a:effectLst>
                  <a:outerShdw blurRad="38100" dist="38100" dir="2700000" algn="tl">
                    <a:srgbClr val="000000">
                      <a:alpha val="43137"/>
                    </a:srgbClr>
                  </a:outerShdw>
                </a:effectLst>
                <a:latin typeface="Candara" pitchFamily="34" charset="0"/>
              </a:rPr>
              <a:t>Objectives</a:t>
            </a:r>
            <a:r>
              <a:rPr lang="en-GB" sz="2800" b="1" dirty="0">
                <a:solidFill>
                  <a:schemeClr val="bg1"/>
                </a:solidFill>
                <a:effectLst>
                  <a:outerShdw blurRad="38100" dist="38100" dir="2700000" algn="tl">
                    <a:srgbClr val="000000">
                      <a:alpha val="43137"/>
                    </a:srgbClr>
                  </a:outerShdw>
                </a:effectLst>
                <a:latin typeface="Candara" pitchFamily="34" charset="0"/>
              </a:rPr>
              <a:t>:</a:t>
            </a:r>
            <a:endParaRPr lang="en-CA" sz="2800" dirty="0"/>
          </a:p>
        </p:txBody>
      </p:sp>
      <p:sp>
        <p:nvSpPr>
          <p:cNvPr id="5" name="TextBox 4"/>
          <p:cNvSpPr txBox="1"/>
          <p:nvPr/>
        </p:nvSpPr>
        <p:spPr>
          <a:xfrm>
            <a:off x="827585" y="980728"/>
            <a:ext cx="8265516" cy="1754326"/>
          </a:xfrm>
          <a:prstGeom prst="rect">
            <a:avLst/>
          </a:prstGeom>
          <a:noFill/>
        </p:spPr>
        <p:txBody>
          <a:bodyPr wrap="square" rtlCol="0">
            <a:spAutoFit/>
          </a:bodyPr>
          <a:lstStyle/>
          <a:p>
            <a:pPr marL="342900" indent="-342900">
              <a:buClr>
                <a:schemeClr val="bg1"/>
              </a:buClr>
              <a:buSzPct val="150000"/>
              <a:buFont typeface="+mj-lt"/>
              <a:buAutoNum type="arabicPeriod"/>
            </a:pPr>
            <a:r>
              <a:rPr lang="en-CA" sz="1800" dirty="0" smtClean="0">
                <a:solidFill>
                  <a:srgbClr val="002060"/>
                </a:solidFill>
              </a:rPr>
              <a:t>Overview of FREP Visual Quality Effectiveness Evaluation procedures</a:t>
            </a:r>
          </a:p>
          <a:p>
            <a:pPr marL="342900" indent="-342900">
              <a:buClr>
                <a:schemeClr val="bg1"/>
              </a:buClr>
              <a:buSzPct val="150000"/>
              <a:buFont typeface="+mj-lt"/>
              <a:buAutoNum type="arabicPeriod"/>
            </a:pPr>
            <a:endParaRPr lang="en-CA" sz="1800" dirty="0" smtClean="0">
              <a:solidFill>
                <a:srgbClr val="002060"/>
              </a:solidFill>
            </a:endParaRPr>
          </a:p>
          <a:p>
            <a:pPr marL="342900" indent="-342900">
              <a:buClr>
                <a:schemeClr val="bg1"/>
              </a:buClr>
              <a:buSzPct val="150000"/>
              <a:buFont typeface="+mj-lt"/>
              <a:buAutoNum type="arabicPeriod"/>
            </a:pPr>
            <a:r>
              <a:rPr lang="en-CA" sz="1800" dirty="0" smtClean="0">
                <a:solidFill>
                  <a:srgbClr val="002060"/>
                </a:solidFill>
              </a:rPr>
              <a:t>Review of NICC  FREP results for VQOs (Andy Waines)</a:t>
            </a:r>
          </a:p>
          <a:p>
            <a:pPr marL="342900" indent="-342900">
              <a:buClr>
                <a:schemeClr val="bg1"/>
              </a:buClr>
              <a:buSzPct val="150000"/>
              <a:buFont typeface="+mj-lt"/>
              <a:buAutoNum type="arabicPeriod"/>
            </a:pPr>
            <a:endParaRPr lang="en-CA" sz="1800" dirty="0">
              <a:solidFill>
                <a:srgbClr val="002060"/>
              </a:solidFill>
            </a:endParaRPr>
          </a:p>
          <a:p>
            <a:pPr marL="342900" indent="-342900">
              <a:buClr>
                <a:schemeClr val="bg1"/>
              </a:buClr>
              <a:buSzPct val="150000"/>
              <a:buFont typeface="+mj-lt"/>
              <a:buAutoNum type="arabicPeriod"/>
            </a:pPr>
            <a:r>
              <a:rPr lang="en-CA" sz="1800" dirty="0" smtClean="0">
                <a:solidFill>
                  <a:srgbClr val="002060"/>
                </a:solidFill>
              </a:rPr>
              <a:t>Provincial VQO monitoring trends: FPC vs FRPA  (field day)</a:t>
            </a:r>
          </a:p>
          <a:p>
            <a:pPr marL="342900" indent="-342900">
              <a:buFont typeface="+mj-lt"/>
              <a:buAutoNum type="arabicPeriod"/>
            </a:pPr>
            <a:endParaRPr lang="en-CA" sz="1800" dirty="0">
              <a:solidFill>
                <a:srgbClr val="00206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0282" y="404813"/>
            <a:ext cx="8550739" cy="830997"/>
          </a:xfrm>
          <a:prstGeom prst="rect">
            <a:avLst/>
          </a:prstGeom>
        </p:spPr>
        <p:txBody>
          <a:bodyPr wrap="none">
            <a:spAutoFit/>
          </a:bodyPr>
          <a:lstStyle/>
          <a:p>
            <a:pPr algn="ctr">
              <a:defRPr/>
            </a:pPr>
            <a:r>
              <a:rPr lang="en-CA" sz="2400" dirty="0">
                <a:solidFill>
                  <a:srgbClr val="FFFF00"/>
                </a:solidFill>
                <a:effectLst>
                  <a:outerShdw blurRad="38100" dist="38100" dir="2700000" algn="tl">
                    <a:srgbClr val="000000">
                      <a:alpha val="43137"/>
                    </a:srgbClr>
                  </a:outerShdw>
                </a:effectLst>
                <a:latin typeface="Comic Sans MS" pitchFamily="66" charset="0"/>
                <a:cs typeface="Arial" pitchFamily="34" charset="0"/>
              </a:rPr>
              <a:t>Crash Course in Forest &amp; Range Evaluation </a:t>
            </a:r>
            <a:r>
              <a:rPr lang="en-CA" sz="2400" dirty="0" smtClean="0">
                <a:solidFill>
                  <a:srgbClr val="FFFF00"/>
                </a:solidFill>
                <a:effectLst>
                  <a:outerShdw blurRad="38100" dist="38100" dir="2700000" algn="tl">
                    <a:srgbClr val="000000">
                      <a:alpha val="43137"/>
                    </a:srgbClr>
                  </a:outerShdw>
                </a:effectLst>
                <a:latin typeface="Comic Sans MS" pitchFamily="66" charset="0"/>
                <a:cs typeface="Arial" pitchFamily="34" charset="0"/>
              </a:rPr>
              <a:t>Program (FREP)</a:t>
            </a:r>
            <a:endParaRPr lang="en-CA" sz="2400" dirty="0">
              <a:solidFill>
                <a:srgbClr val="FFFF00"/>
              </a:solidFill>
              <a:effectLst>
                <a:outerShdw blurRad="38100" dist="38100" dir="2700000" algn="tl">
                  <a:srgbClr val="000000">
                    <a:alpha val="43137"/>
                  </a:srgbClr>
                </a:outerShdw>
              </a:effectLst>
              <a:latin typeface="Comic Sans MS" pitchFamily="66" charset="0"/>
              <a:cs typeface="Arial" pitchFamily="34" charset="0"/>
            </a:endParaRPr>
          </a:p>
          <a:p>
            <a:pPr algn="ctr">
              <a:defRPr/>
            </a:pPr>
            <a:r>
              <a:rPr lang="en-CA" sz="2400" dirty="0">
                <a:solidFill>
                  <a:srgbClr val="FFFF00"/>
                </a:solidFill>
                <a:effectLst>
                  <a:outerShdw blurRad="38100" dist="38100" dir="2700000" algn="tl">
                    <a:srgbClr val="000000">
                      <a:alpha val="43137"/>
                    </a:srgbClr>
                  </a:outerShdw>
                </a:effectLst>
                <a:latin typeface="Comic Sans MS" pitchFamily="66" charset="0"/>
                <a:cs typeface="Arial" pitchFamily="34" charset="0"/>
              </a:rPr>
              <a:t> </a:t>
            </a:r>
            <a:r>
              <a:rPr lang="en-CA" sz="2400" dirty="0">
                <a:solidFill>
                  <a:schemeClr val="bg1"/>
                </a:solidFill>
                <a:effectLst>
                  <a:outerShdw blurRad="38100" dist="38100" dir="2700000" algn="tl">
                    <a:srgbClr val="000000">
                      <a:alpha val="43137"/>
                    </a:srgbClr>
                  </a:outerShdw>
                </a:effectLst>
                <a:latin typeface="Comic Sans MS" pitchFamily="66" charset="0"/>
                <a:cs typeface="Arial" pitchFamily="34" charset="0"/>
              </a:rPr>
              <a:t>Visual Quality Effectiveness Evaluation</a:t>
            </a:r>
          </a:p>
        </p:txBody>
      </p:sp>
      <p:pic>
        <p:nvPicPr>
          <p:cNvPr id="142339" name="Picture 2" descr="Lloyd in Haida Gwaii.jpg"/>
          <p:cNvPicPr>
            <a:picLocks noChangeAspect="1"/>
          </p:cNvPicPr>
          <p:nvPr/>
        </p:nvPicPr>
        <p:blipFill>
          <a:blip r:embed="rId2" cstate="print"/>
          <a:srcRect/>
          <a:stretch>
            <a:fillRect/>
          </a:stretch>
        </p:blipFill>
        <p:spPr bwMode="auto">
          <a:xfrm>
            <a:off x="1258888" y="1700213"/>
            <a:ext cx="6732587" cy="4486275"/>
          </a:xfrm>
          <a:prstGeom prst="rect">
            <a:avLst/>
          </a:prstGeom>
          <a:noFill/>
          <a:ln w="9525">
            <a:noFill/>
            <a:miter lim="800000"/>
            <a:headEnd/>
            <a:tailEnd/>
          </a:ln>
          <a:effectLst>
            <a:outerShdw blurRad="50800" dist="38100" algn="l" rotWithShape="0">
              <a:prstClr val="black">
                <a:alpha val="40000"/>
              </a:prst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nchor="t"/>
          <a:lstStyle/>
          <a:p>
            <a:pPr eaLnBrk="1" hangingPunct="1">
              <a:defRPr/>
            </a:pPr>
            <a:r>
              <a:rPr lang="en-CA" sz="2800" b="1" dirty="0" smtClean="0">
                <a:solidFill>
                  <a:srgbClr val="FFFF66"/>
                </a:solidFill>
                <a:effectLst>
                  <a:outerShdw blurRad="38100" dist="38100" dir="2700000" algn="tl">
                    <a:srgbClr val="000000">
                      <a:alpha val="43137"/>
                    </a:srgbClr>
                  </a:outerShdw>
                </a:effectLst>
                <a:latin typeface="Candara" pitchFamily="34" charset="0"/>
              </a:rPr>
              <a:t>How</a:t>
            </a:r>
            <a:r>
              <a:rPr lang="en-CA" sz="2800" b="1" dirty="0" smtClean="0">
                <a:solidFill>
                  <a:srgbClr val="F5E677"/>
                </a:solidFill>
                <a:effectLst>
                  <a:outerShdw blurRad="38100" dist="38100" dir="2700000" algn="tl">
                    <a:srgbClr val="000000">
                      <a:alpha val="43137"/>
                    </a:srgbClr>
                  </a:outerShdw>
                </a:effectLst>
                <a:latin typeface="Candara" pitchFamily="34" charset="0"/>
              </a:rPr>
              <a:t> do we Manage </a:t>
            </a:r>
            <a:br>
              <a:rPr lang="en-CA" sz="2800" b="1" dirty="0" smtClean="0">
                <a:solidFill>
                  <a:srgbClr val="F5E677"/>
                </a:solidFill>
                <a:effectLst>
                  <a:outerShdw blurRad="38100" dist="38100" dir="2700000" algn="tl">
                    <a:srgbClr val="000000">
                      <a:alpha val="43137"/>
                    </a:srgbClr>
                  </a:outerShdw>
                </a:effectLst>
                <a:latin typeface="Candara" pitchFamily="34" charset="0"/>
              </a:rPr>
            </a:br>
            <a:r>
              <a:rPr lang="en-CA" sz="2800" b="1" dirty="0" smtClean="0">
                <a:solidFill>
                  <a:srgbClr val="F5E677"/>
                </a:solidFill>
                <a:effectLst>
                  <a:outerShdw blurRad="38100" dist="38100" dir="2700000" algn="tl">
                    <a:srgbClr val="000000">
                      <a:alpha val="43137"/>
                    </a:srgbClr>
                  </a:outerShdw>
                </a:effectLst>
                <a:latin typeface="Candara" pitchFamily="34" charset="0"/>
              </a:rPr>
              <a:t>for Visual Quality in BC?</a:t>
            </a:r>
          </a:p>
        </p:txBody>
      </p:sp>
      <p:sp>
        <p:nvSpPr>
          <p:cNvPr id="25603" name="Rectangle 3"/>
          <p:cNvSpPr>
            <a:spLocks noGrp="1" noChangeArrowheads="1"/>
          </p:cNvSpPr>
          <p:nvPr>
            <p:ph idx="1"/>
          </p:nvPr>
        </p:nvSpPr>
        <p:spPr>
          <a:xfrm>
            <a:off x="971550" y="1555750"/>
            <a:ext cx="7272338" cy="4249738"/>
          </a:xfrm>
        </p:spPr>
        <p:txBody>
          <a:bodyPr/>
          <a:lstStyle/>
          <a:p>
            <a:pPr eaLnBrk="1" hangingPunct="1">
              <a:lnSpc>
                <a:spcPct val="90000"/>
              </a:lnSpc>
              <a:buClr>
                <a:srgbClr val="FFFF66"/>
              </a:buClr>
              <a:buFont typeface="Arial" charset="0"/>
              <a:buAutoNum type="arabicPeriod"/>
            </a:pPr>
            <a:r>
              <a:rPr lang="en-CA" sz="1800" b="1" dirty="0" smtClean="0">
                <a:solidFill>
                  <a:schemeClr val="bg1"/>
                </a:solidFill>
                <a:latin typeface="Candara" pitchFamily="34" charset="0"/>
              </a:rPr>
              <a:t>Conduct research to determine Public Preferences.</a:t>
            </a:r>
          </a:p>
          <a:p>
            <a:pPr eaLnBrk="1" hangingPunct="1">
              <a:lnSpc>
                <a:spcPct val="90000"/>
              </a:lnSpc>
              <a:buClr>
                <a:srgbClr val="FFFF66"/>
              </a:buClr>
              <a:buFont typeface="Arial" charset="0"/>
              <a:buChar char="•"/>
            </a:pPr>
            <a:endParaRPr lang="en-CA" sz="900" b="1" dirty="0" smtClean="0">
              <a:solidFill>
                <a:schemeClr val="bg1"/>
              </a:solidFill>
              <a:latin typeface="Candara" pitchFamily="34" charset="0"/>
            </a:endParaRPr>
          </a:p>
          <a:p>
            <a:pPr eaLnBrk="1" hangingPunct="1">
              <a:lnSpc>
                <a:spcPct val="90000"/>
              </a:lnSpc>
              <a:buClr>
                <a:srgbClr val="FFFF66"/>
              </a:buClr>
              <a:buFont typeface="Arial" charset="0"/>
              <a:buAutoNum type="arabicPeriod" startAt="2"/>
            </a:pPr>
            <a:r>
              <a:rPr lang="en-CA" sz="1800" b="1" dirty="0" smtClean="0">
                <a:solidFill>
                  <a:schemeClr val="bg1"/>
                </a:solidFill>
                <a:latin typeface="Candara" pitchFamily="34" charset="0"/>
              </a:rPr>
              <a:t>Carryout Visual Landscape Inventory to identify the visible landscape and rate its sensitivity to human made alteration.  </a:t>
            </a:r>
          </a:p>
          <a:p>
            <a:pPr lvl="1" eaLnBrk="1" hangingPunct="1">
              <a:lnSpc>
                <a:spcPct val="90000"/>
              </a:lnSpc>
              <a:buClr>
                <a:srgbClr val="FFFF66"/>
              </a:buClr>
            </a:pPr>
            <a:endParaRPr lang="en-CA" sz="900" b="1" dirty="0" smtClean="0">
              <a:solidFill>
                <a:schemeClr val="bg1"/>
              </a:solidFill>
              <a:latin typeface="Candara" pitchFamily="34" charset="0"/>
            </a:endParaRPr>
          </a:p>
          <a:p>
            <a:pPr eaLnBrk="1" hangingPunct="1">
              <a:lnSpc>
                <a:spcPct val="90000"/>
              </a:lnSpc>
              <a:buClr>
                <a:srgbClr val="FFFF66"/>
              </a:buClr>
              <a:buFont typeface="Arial" charset="0"/>
              <a:buAutoNum type="arabicPeriod" startAt="3"/>
            </a:pPr>
            <a:r>
              <a:rPr lang="en-CA" sz="1800" b="1" dirty="0" smtClean="0">
                <a:solidFill>
                  <a:schemeClr val="bg1"/>
                </a:solidFill>
                <a:latin typeface="Candara" pitchFamily="34" charset="0"/>
              </a:rPr>
              <a:t>Designate important visible landscapes as Scenic Areas</a:t>
            </a:r>
          </a:p>
          <a:p>
            <a:pPr eaLnBrk="1" hangingPunct="1">
              <a:lnSpc>
                <a:spcPct val="90000"/>
              </a:lnSpc>
              <a:buClr>
                <a:srgbClr val="FFFF66"/>
              </a:buClr>
              <a:buFontTx/>
              <a:buNone/>
            </a:pPr>
            <a:r>
              <a:rPr lang="en-CA" sz="900" b="1" dirty="0" smtClean="0">
                <a:solidFill>
                  <a:schemeClr val="bg1"/>
                </a:solidFill>
                <a:latin typeface="Candara" pitchFamily="34" charset="0"/>
              </a:rPr>
              <a:t> </a:t>
            </a:r>
          </a:p>
          <a:p>
            <a:pPr eaLnBrk="1" hangingPunct="1">
              <a:lnSpc>
                <a:spcPct val="90000"/>
              </a:lnSpc>
              <a:buClr>
                <a:srgbClr val="FFFF66"/>
              </a:buClr>
              <a:buFont typeface="Arial" charset="0"/>
              <a:buAutoNum type="arabicPeriod" startAt="4"/>
            </a:pPr>
            <a:r>
              <a:rPr lang="en-CA" sz="1800" b="1" dirty="0" smtClean="0">
                <a:solidFill>
                  <a:schemeClr val="bg1"/>
                </a:solidFill>
                <a:latin typeface="Candara" pitchFamily="34" charset="0"/>
              </a:rPr>
              <a:t>Establish </a:t>
            </a:r>
            <a:r>
              <a:rPr lang="en-CA" sz="1800" b="1" dirty="0" smtClean="0">
                <a:solidFill>
                  <a:srgbClr val="FFFF66"/>
                </a:solidFill>
                <a:latin typeface="Candara" pitchFamily="34" charset="0"/>
              </a:rPr>
              <a:t>Visual Quality Objectives </a:t>
            </a:r>
            <a:r>
              <a:rPr lang="en-CA" sz="1800" b="1" dirty="0" smtClean="0">
                <a:solidFill>
                  <a:schemeClr val="bg1"/>
                </a:solidFill>
                <a:latin typeface="Candara" pitchFamily="34" charset="0"/>
              </a:rPr>
              <a:t>to define the level of alteration that would be acceptable on the landscape.</a:t>
            </a:r>
          </a:p>
          <a:p>
            <a:pPr eaLnBrk="1" hangingPunct="1">
              <a:lnSpc>
                <a:spcPct val="90000"/>
              </a:lnSpc>
              <a:buClr>
                <a:srgbClr val="FFFF66"/>
              </a:buClr>
              <a:buFont typeface="Arial" charset="0"/>
              <a:buChar char="•"/>
            </a:pPr>
            <a:endParaRPr lang="en-CA" sz="900" b="1" dirty="0" smtClean="0">
              <a:solidFill>
                <a:schemeClr val="bg1"/>
              </a:solidFill>
              <a:latin typeface="Candara" pitchFamily="34" charset="0"/>
            </a:endParaRPr>
          </a:p>
          <a:p>
            <a:pPr eaLnBrk="1" hangingPunct="1">
              <a:lnSpc>
                <a:spcPct val="90000"/>
              </a:lnSpc>
              <a:buClr>
                <a:srgbClr val="FFFF66"/>
              </a:buClr>
              <a:buFont typeface="Arial" charset="0"/>
              <a:buAutoNum type="arabicPeriod" startAt="5"/>
            </a:pPr>
            <a:r>
              <a:rPr lang="en-CA" sz="1800" b="1" dirty="0" smtClean="0">
                <a:solidFill>
                  <a:schemeClr val="bg1"/>
                </a:solidFill>
                <a:latin typeface="Candara" pitchFamily="34" charset="0"/>
              </a:rPr>
              <a:t>Approve Results/Strategies in FSP’s that will be consistent with established VQOs.</a:t>
            </a:r>
          </a:p>
          <a:p>
            <a:pPr eaLnBrk="1" hangingPunct="1">
              <a:lnSpc>
                <a:spcPct val="90000"/>
              </a:lnSpc>
              <a:buClr>
                <a:srgbClr val="FFFF66"/>
              </a:buClr>
              <a:buFont typeface="Arial" charset="0"/>
              <a:buChar char="•"/>
            </a:pPr>
            <a:endParaRPr lang="en-CA" sz="900" b="1" dirty="0" smtClean="0">
              <a:solidFill>
                <a:schemeClr val="bg1"/>
              </a:solidFill>
              <a:latin typeface="Candara" pitchFamily="34" charset="0"/>
            </a:endParaRPr>
          </a:p>
          <a:p>
            <a:pPr eaLnBrk="1" hangingPunct="1">
              <a:lnSpc>
                <a:spcPct val="90000"/>
              </a:lnSpc>
              <a:buClr>
                <a:srgbClr val="FFFF66"/>
              </a:buClr>
              <a:buFont typeface="Arial" charset="0"/>
              <a:buAutoNum type="arabicPeriod" startAt="6"/>
            </a:pPr>
            <a:r>
              <a:rPr lang="en-CA" sz="1800" b="1" dirty="0" smtClean="0">
                <a:solidFill>
                  <a:schemeClr val="bg1"/>
                </a:solidFill>
                <a:latin typeface="Candara" pitchFamily="34" charset="0"/>
              </a:rPr>
              <a:t>Conduct C&amp;E inspections, to ensure that the </a:t>
            </a:r>
            <a:r>
              <a:rPr lang="en-GB" sz="1800" b="1" dirty="0" smtClean="0">
                <a:solidFill>
                  <a:schemeClr val="bg1"/>
                </a:solidFill>
                <a:latin typeface="Candara" pitchFamily="34" charset="0"/>
              </a:rPr>
              <a:t>results specified are achieved, or the strategies have been carried out. </a:t>
            </a:r>
            <a:endParaRPr lang="en-CA" sz="1800" b="1" dirty="0" smtClean="0">
              <a:solidFill>
                <a:schemeClr val="bg1"/>
              </a:solidFill>
              <a:latin typeface="Candara" pitchFamily="34" charset="0"/>
            </a:endParaRPr>
          </a:p>
          <a:p>
            <a:pPr eaLnBrk="1" hangingPunct="1">
              <a:lnSpc>
                <a:spcPct val="90000"/>
              </a:lnSpc>
              <a:buClr>
                <a:srgbClr val="FFFF66"/>
              </a:buClr>
              <a:buFont typeface="Arial" charset="0"/>
              <a:buChar char="•"/>
            </a:pPr>
            <a:endParaRPr lang="en-CA" sz="900" b="1" dirty="0" smtClean="0">
              <a:solidFill>
                <a:schemeClr val="bg1"/>
              </a:solidFill>
              <a:latin typeface="Candara" pitchFamily="34" charset="0"/>
            </a:endParaRPr>
          </a:p>
          <a:p>
            <a:pPr eaLnBrk="1" hangingPunct="1">
              <a:lnSpc>
                <a:spcPct val="90000"/>
              </a:lnSpc>
              <a:buClr>
                <a:srgbClr val="FF66CC"/>
              </a:buClr>
              <a:buFont typeface="Arial" charset="0"/>
              <a:buAutoNum type="arabicPeriod" startAt="7"/>
            </a:pPr>
            <a:r>
              <a:rPr lang="en-CA" sz="1800" b="1" dirty="0" smtClean="0">
                <a:solidFill>
                  <a:schemeClr val="bg1"/>
                </a:solidFill>
                <a:latin typeface="Candara" pitchFamily="34" charset="0"/>
              </a:rPr>
              <a:t>Carry out </a:t>
            </a:r>
            <a:r>
              <a:rPr lang="en-CA" sz="1800" b="1" dirty="0" smtClean="0">
                <a:solidFill>
                  <a:srgbClr val="FFFFFF"/>
                </a:solidFill>
                <a:latin typeface="Candara" pitchFamily="34" charset="0"/>
              </a:rPr>
              <a:t>FREP </a:t>
            </a:r>
            <a:r>
              <a:rPr lang="en-CA" sz="1800" b="1" dirty="0" smtClean="0">
                <a:solidFill>
                  <a:srgbClr val="FFFF66"/>
                </a:solidFill>
                <a:latin typeface="Candara" pitchFamily="34" charset="0"/>
              </a:rPr>
              <a:t>Visual Quality Objective </a:t>
            </a:r>
            <a:r>
              <a:rPr lang="en-CA" sz="1800" b="1" dirty="0" smtClean="0">
                <a:solidFill>
                  <a:schemeClr val="bg1"/>
                </a:solidFill>
                <a:latin typeface="Candara" pitchFamily="34" charset="0"/>
              </a:rPr>
              <a:t>Effectiveness Evaluations to monitor trends in visual quality management.</a:t>
            </a:r>
          </a:p>
        </p:txBody>
      </p:sp>
      <p:pic>
        <p:nvPicPr>
          <p:cNvPr id="25604" name="Picture 79"/>
          <p:cNvPicPr>
            <a:picLocks noChangeAspect="1" noChangeArrowheads="1"/>
          </p:cNvPicPr>
          <p:nvPr/>
        </p:nvPicPr>
        <p:blipFill>
          <a:blip r:embed="rId2" cstate="print"/>
          <a:srcRect/>
          <a:stretch>
            <a:fillRect/>
          </a:stretch>
        </p:blipFill>
        <p:spPr bwMode="auto">
          <a:xfrm>
            <a:off x="7885113" y="5876925"/>
            <a:ext cx="914400" cy="781050"/>
          </a:xfrm>
          <a:prstGeom prst="rect">
            <a:avLst/>
          </a:prstGeom>
          <a:noFill/>
          <a:ln w="9525">
            <a:noFill/>
            <a:miter lim="800000"/>
            <a:headEnd/>
            <a:tailEnd/>
          </a:ln>
        </p:spPr>
      </p:pic>
    </p:spTree>
    <p:extLst>
      <p:ext uri="{BB962C8B-B14F-4D97-AF65-F5344CB8AC3E}">
        <p14:creationId xmlns:p14="http://schemas.microsoft.com/office/powerpoint/2010/main" val="322197885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ctrTitle"/>
          </p:nvPr>
        </p:nvSpPr>
        <p:spPr>
          <a:xfrm>
            <a:off x="0" y="152400"/>
            <a:ext cx="9144000" cy="914400"/>
          </a:xfrm>
        </p:spPr>
        <p:txBody>
          <a:bodyPr/>
          <a:lstStyle/>
          <a:p>
            <a:pPr eaLnBrk="1" hangingPunct="1">
              <a:defRPr/>
            </a:pPr>
            <a:r>
              <a:rPr lang="en-CA" sz="3200" b="1" dirty="0" smtClean="0">
                <a:solidFill>
                  <a:srgbClr val="FFC000"/>
                </a:solidFill>
                <a:latin typeface="Times New Roman" pitchFamily="18" charset="0"/>
                <a:ea typeface="+mj-ea"/>
              </a:rPr>
              <a:t>Visual Quality Effectiveness Evaluation</a:t>
            </a:r>
          </a:p>
        </p:txBody>
      </p:sp>
      <p:sp>
        <p:nvSpPr>
          <p:cNvPr id="9219" name="Text Box 78"/>
          <p:cNvSpPr txBox="1">
            <a:spLocks noChangeArrowheads="1"/>
          </p:cNvSpPr>
          <p:nvPr/>
        </p:nvSpPr>
        <p:spPr bwMode="auto">
          <a:xfrm>
            <a:off x="971550" y="1863725"/>
            <a:ext cx="7345363"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112" charset="0"/>
                <a:cs typeface="Arial" charset="0"/>
              </a:defRPr>
            </a:lvl1pPr>
            <a:lvl2pPr marL="742950" indent="-285750" eaLnBrk="0" hangingPunct="0">
              <a:defRPr>
                <a:solidFill>
                  <a:schemeClr val="tx1"/>
                </a:solidFill>
                <a:latin typeface="Verdana" pitchFamily="-112" charset="0"/>
                <a:cs typeface="Arial" charset="0"/>
              </a:defRPr>
            </a:lvl2pPr>
            <a:lvl3pPr marL="1143000" indent="-228600" eaLnBrk="0" hangingPunct="0">
              <a:defRPr>
                <a:solidFill>
                  <a:schemeClr val="tx1"/>
                </a:solidFill>
                <a:latin typeface="Verdana" pitchFamily="-112" charset="0"/>
                <a:cs typeface="Arial" charset="0"/>
              </a:defRPr>
            </a:lvl3pPr>
            <a:lvl4pPr marL="1600200" indent="-228600" eaLnBrk="0" hangingPunct="0">
              <a:defRPr>
                <a:solidFill>
                  <a:schemeClr val="tx1"/>
                </a:solidFill>
                <a:latin typeface="Verdana" pitchFamily="-112" charset="0"/>
                <a:cs typeface="Arial" charset="0"/>
              </a:defRPr>
            </a:lvl4pPr>
            <a:lvl5pPr marL="2057400" indent="-228600" eaLnBrk="0" hangingPunct="0">
              <a:defRPr>
                <a:solidFill>
                  <a:schemeClr val="tx1"/>
                </a:solidFill>
                <a:latin typeface="Verdana" pitchFamily="-112" charset="0"/>
                <a:cs typeface="Arial" charset="0"/>
              </a:defRPr>
            </a:lvl5pPr>
            <a:lvl6pPr marL="2514600" indent="-228600" eaLnBrk="0" fontAlgn="base" hangingPunct="0">
              <a:spcBef>
                <a:spcPct val="0"/>
              </a:spcBef>
              <a:spcAft>
                <a:spcPct val="0"/>
              </a:spcAft>
              <a:defRPr>
                <a:solidFill>
                  <a:schemeClr val="tx1"/>
                </a:solidFill>
                <a:latin typeface="Verdana" pitchFamily="-112" charset="0"/>
                <a:cs typeface="Arial" charset="0"/>
              </a:defRPr>
            </a:lvl6pPr>
            <a:lvl7pPr marL="2971800" indent="-228600" eaLnBrk="0" fontAlgn="base" hangingPunct="0">
              <a:spcBef>
                <a:spcPct val="0"/>
              </a:spcBef>
              <a:spcAft>
                <a:spcPct val="0"/>
              </a:spcAft>
              <a:defRPr>
                <a:solidFill>
                  <a:schemeClr val="tx1"/>
                </a:solidFill>
                <a:latin typeface="Verdana" pitchFamily="-112" charset="0"/>
                <a:cs typeface="Arial" charset="0"/>
              </a:defRPr>
            </a:lvl7pPr>
            <a:lvl8pPr marL="3429000" indent="-228600" eaLnBrk="0" fontAlgn="base" hangingPunct="0">
              <a:spcBef>
                <a:spcPct val="0"/>
              </a:spcBef>
              <a:spcAft>
                <a:spcPct val="0"/>
              </a:spcAft>
              <a:defRPr>
                <a:solidFill>
                  <a:schemeClr val="tx1"/>
                </a:solidFill>
                <a:latin typeface="Verdana" pitchFamily="-112" charset="0"/>
                <a:cs typeface="Arial" charset="0"/>
              </a:defRPr>
            </a:lvl8pPr>
            <a:lvl9pPr marL="3886200" indent="-228600" eaLnBrk="0" fontAlgn="base" hangingPunct="0">
              <a:spcBef>
                <a:spcPct val="0"/>
              </a:spcBef>
              <a:spcAft>
                <a:spcPct val="0"/>
              </a:spcAft>
              <a:defRPr>
                <a:solidFill>
                  <a:schemeClr val="tx1"/>
                </a:solidFill>
                <a:latin typeface="Verdana" pitchFamily="-112" charset="0"/>
                <a:cs typeface="Arial" charset="0"/>
              </a:defRPr>
            </a:lvl9pPr>
          </a:lstStyle>
          <a:p>
            <a:pPr eaLnBrk="1" hangingPunct="1">
              <a:spcBef>
                <a:spcPct val="50000"/>
              </a:spcBef>
            </a:pPr>
            <a:r>
              <a:rPr lang="en-CA" altLang="en-US" b="1" dirty="0">
                <a:solidFill>
                  <a:srgbClr val="F5E677"/>
                </a:solidFill>
                <a:latin typeface="Arial" charset="0"/>
              </a:rPr>
              <a:t>It is a process and set of criteria used to determine whether established visual quality objectives (VQO’s) are being </a:t>
            </a:r>
            <a:r>
              <a:rPr lang="en-CA" altLang="en-US" b="1" dirty="0" smtClean="0">
                <a:solidFill>
                  <a:srgbClr val="F5E677"/>
                </a:solidFill>
                <a:latin typeface="Arial" charset="0"/>
              </a:rPr>
              <a:t>achieved….. </a:t>
            </a:r>
            <a:r>
              <a:rPr lang="en-CA" altLang="en-US" b="1" dirty="0">
                <a:solidFill>
                  <a:srgbClr val="F5E677"/>
                </a:solidFill>
                <a:latin typeface="Arial" charset="0"/>
              </a:rPr>
              <a:t>a</a:t>
            </a:r>
            <a:r>
              <a:rPr lang="en-CA" altLang="en-US" b="1" dirty="0" smtClean="0">
                <a:solidFill>
                  <a:srgbClr val="F5E677"/>
                </a:solidFill>
                <a:latin typeface="Arial" charset="0"/>
              </a:rPr>
              <a:t>dding rigour.</a:t>
            </a:r>
            <a:endParaRPr lang="en-CA" altLang="en-US" b="1" dirty="0">
              <a:solidFill>
                <a:srgbClr val="F5E677"/>
              </a:solidFill>
              <a:latin typeface="Arial" charset="0"/>
            </a:endParaRPr>
          </a:p>
          <a:p>
            <a:pPr eaLnBrk="1" hangingPunct="1">
              <a:spcBef>
                <a:spcPct val="50000"/>
              </a:spcBef>
            </a:pPr>
            <a:r>
              <a:rPr lang="en-CA" altLang="en-US" sz="2400" b="1" dirty="0">
                <a:solidFill>
                  <a:schemeClr val="bg1"/>
                </a:solidFill>
                <a:latin typeface="Arial" charset="0"/>
              </a:rPr>
              <a:t>Role:</a:t>
            </a:r>
          </a:p>
          <a:p>
            <a:pPr eaLnBrk="1" hangingPunct="1">
              <a:spcBef>
                <a:spcPct val="50000"/>
              </a:spcBef>
            </a:pPr>
            <a:r>
              <a:rPr lang="en-CA" altLang="en-US" b="1" dirty="0">
                <a:solidFill>
                  <a:srgbClr val="F5E677"/>
                </a:solidFill>
                <a:latin typeface="Arial" charset="0"/>
              </a:rPr>
              <a:t>Its role is to provide information on resource status/trends, which in turn will identify if forest legislation, policies and practices are working</a:t>
            </a:r>
            <a:r>
              <a:rPr lang="en-CA" altLang="en-US" b="1" dirty="0" smtClean="0">
                <a:solidFill>
                  <a:srgbClr val="F5E677"/>
                </a:solidFill>
                <a:latin typeface="Arial" charset="0"/>
              </a:rPr>
              <a:t>.</a:t>
            </a:r>
          </a:p>
          <a:p>
            <a:pPr eaLnBrk="1" hangingPunct="1">
              <a:spcBef>
                <a:spcPct val="50000"/>
              </a:spcBef>
            </a:pPr>
            <a:r>
              <a:rPr lang="en-CA" altLang="en-US" sz="2400" b="1" dirty="0" smtClean="0">
                <a:solidFill>
                  <a:schemeClr val="bg1"/>
                </a:solidFill>
                <a:latin typeface="Arial" charset="0"/>
              </a:rPr>
              <a:t>NICC:</a:t>
            </a:r>
          </a:p>
          <a:p>
            <a:pPr eaLnBrk="1" hangingPunct="1">
              <a:spcBef>
                <a:spcPct val="50000"/>
              </a:spcBef>
            </a:pPr>
            <a:r>
              <a:rPr lang="en-CA" dirty="0">
                <a:solidFill>
                  <a:srgbClr val="F5E677"/>
                </a:solidFill>
                <a:latin typeface="+mj-lt"/>
              </a:rPr>
              <a:t>NICC stewardship staff have been monitoring the visual quality of forest harvesting in scenic areas since 2008</a:t>
            </a:r>
            <a:r>
              <a:rPr lang="en-CA" dirty="0" smtClean="0">
                <a:solidFill>
                  <a:srgbClr val="F5E677"/>
                </a:solidFill>
                <a:latin typeface="+mj-lt"/>
              </a:rPr>
              <a:t>. (</a:t>
            </a:r>
            <a:r>
              <a:rPr lang="en-CA" dirty="0" smtClean="0">
                <a:solidFill>
                  <a:schemeClr val="bg1"/>
                </a:solidFill>
                <a:latin typeface="+mj-lt"/>
              </a:rPr>
              <a:t>65 samples</a:t>
            </a:r>
            <a:r>
              <a:rPr lang="en-CA" dirty="0" smtClean="0">
                <a:solidFill>
                  <a:srgbClr val="F5E677"/>
                </a:solidFill>
                <a:latin typeface="+mj-lt"/>
              </a:rPr>
              <a:t>)</a:t>
            </a:r>
            <a:endParaRPr lang="en-CA" altLang="en-US" b="1" dirty="0" smtClean="0">
              <a:solidFill>
                <a:schemeClr val="bg1"/>
              </a:solidFill>
              <a:latin typeface="+mj-lt"/>
            </a:endParaRPr>
          </a:p>
          <a:p>
            <a:pPr eaLnBrk="1" hangingPunct="1">
              <a:spcBef>
                <a:spcPct val="50000"/>
              </a:spcBef>
            </a:pPr>
            <a:endParaRPr lang="en-CA" altLang="en-US" sz="2400" b="1" dirty="0">
              <a:solidFill>
                <a:schemeClr val="bg1"/>
              </a:solidFill>
              <a:latin typeface="Arial" charset="0"/>
            </a:endParaRPr>
          </a:p>
          <a:p>
            <a:pPr eaLnBrk="1" hangingPunct="1">
              <a:spcBef>
                <a:spcPct val="50000"/>
              </a:spcBef>
            </a:pPr>
            <a:endParaRPr lang="en-CA" altLang="en-US" b="1" dirty="0">
              <a:solidFill>
                <a:srgbClr val="F5E677"/>
              </a:solidFill>
              <a:latin typeface="Arial" charset="0"/>
            </a:endParaRPr>
          </a:p>
          <a:p>
            <a:pPr eaLnBrk="1" hangingPunct="1">
              <a:spcBef>
                <a:spcPct val="50000"/>
              </a:spcBef>
            </a:pPr>
            <a:endParaRPr lang="en-CA" altLang="en-US" sz="2400" b="1" dirty="0">
              <a:solidFill>
                <a:schemeClr val="tx2"/>
              </a:solidFill>
              <a:latin typeface="Arial" charset="0"/>
            </a:endParaRPr>
          </a:p>
        </p:txBody>
      </p:sp>
      <p:sp>
        <p:nvSpPr>
          <p:cNvPr id="9220" name="Text Box 79"/>
          <p:cNvSpPr txBox="1">
            <a:spLocks noChangeArrowheads="1"/>
          </p:cNvSpPr>
          <p:nvPr/>
        </p:nvSpPr>
        <p:spPr bwMode="auto">
          <a:xfrm>
            <a:off x="971550" y="1385888"/>
            <a:ext cx="43926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112" charset="0"/>
                <a:cs typeface="Arial" charset="0"/>
              </a:defRPr>
            </a:lvl1pPr>
            <a:lvl2pPr marL="742950" indent="-285750" eaLnBrk="0" hangingPunct="0">
              <a:defRPr>
                <a:solidFill>
                  <a:schemeClr val="tx1"/>
                </a:solidFill>
                <a:latin typeface="Verdana" pitchFamily="-112" charset="0"/>
                <a:cs typeface="Arial" charset="0"/>
              </a:defRPr>
            </a:lvl2pPr>
            <a:lvl3pPr marL="1143000" indent="-228600" eaLnBrk="0" hangingPunct="0">
              <a:defRPr>
                <a:solidFill>
                  <a:schemeClr val="tx1"/>
                </a:solidFill>
                <a:latin typeface="Verdana" pitchFamily="-112" charset="0"/>
                <a:cs typeface="Arial" charset="0"/>
              </a:defRPr>
            </a:lvl3pPr>
            <a:lvl4pPr marL="1600200" indent="-228600" eaLnBrk="0" hangingPunct="0">
              <a:defRPr>
                <a:solidFill>
                  <a:schemeClr val="tx1"/>
                </a:solidFill>
                <a:latin typeface="Verdana" pitchFamily="-112" charset="0"/>
                <a:cs typeface="Arial" charset="0"/>
              </a:defRPr>
            </a:lvl4pPr>
            <a:lvl5pPr marL="2057400" indent="-228600" eaLnBrk="0" hangingPunct="0">
              <a:defRPr>
                <a:solidFill>
                  <a:schemeClr val="tx1"/>
                </a:solidFill>
                <a:latin typeface="Verdana" pitchFamily="-112" charset="0"/>
                <a:cs typeface="Arial" charset="0"/>
              </a:defRPr>
            </a:lvl5pPr>
            <a:lvl6pPr marL="2514600" indent="-228600" eaLnBrk="0" fontAlgn="base" hangingPunct="0">
              <a:spcBef>
                <a:spcPct val="0"/>
              </a:spcBef>
              <a:spcAft>
                <a:spcPct val="0"/>
              </a:spcAft>
              <a:defRPr>
                <a:solidFill>
                  <a:schemeClr val="tx1"/>
                </a:solidFill>
                <a:latin typeface="Verdana" pitchFamily="-112" charset="0"/>
                <a:cs typeface="Arial" charset="0"/>
              </a:defRPr>
            </a:lvl6pPr>
            <a:lvl7pPr marL="2971800" indent="-228600" eaLnBrk="0" fontAlgn="base" hangingPunct="0">
              <a:spcBef>
                <a:spcPct val="0"/>
              </a:spcBef>
              <a:spcAft>
                <a:spcPct val="0"/>
              </a:spcAft>
              <a:defRPr>
                <a:solidFill>
                  <a:schemeClr val="tx1"/>
                </a:solidFill>
                <a:latin typeface="Verdana" pitchFamily="-112" charset="0"/>
                <a:cs typeface="Arial" charset="0"/>
              </a:defRPr>
            </a:lvl7pPr>
            <a:lvl8pPr marL="3429000" indent="-228600" eaLnBrk="0" fontAlgn="base" hangingPunct="0">
              <a:spcBef>
                <a:spcPct val="0"/>
              </a:spcBef>
              <a:spcAft>
                <a:spcPct val="0"/>
              </a:spcAft>
              <a:defRPr>
                <a:solidFill>
                  <a:schemeClr val="tx1"/>
                </a:solidFill>
                <a:latin typeface="Verdana" pitchFamily="-112" charset="0"/>
                <a:cs typeface="Arial" charset="0"/>
              </a:defRPr>
            </a:lvl8pPr>
            <a:lvl9pPr marL="3886200" indent="-228600" eaLnBrk="0" fontAlgn="base" hangingPunct="0">
              <a:spcBef>
                <a:spcPct val="0"/>
              </a:spcBef>
              <a:spcAft>
                <a:spcPct val="0"/>
              </a:spcAft>
              <a:defRPr>
                <a:solidFill>
                  <a:schemeClr val="tx1"/>
                </a:solidFill>
                <a:latin typeface="Verdana" pitchFamily="-112" charset="0"/>
                <a:cs typeface="Arial" charset="0"/>
              </a:defRPr>
            </a:lvl9pPr>
          </a:lstStyle>
          <a:p>
            <a:pPr eaLnBrk="1" hangingPunct="1">
              <a:spcBef>
                <a:spcPct val="50000"/>
              </a:spcBef>
            </a:pPr>
            <a:r>
              <a:rPr lang="en-CA" altLang="en-US" sz="2400" b="1" dirty="0">
                <a:solidFill>
                  <a:schemeClr val="bg1"/>
                </a:solidFill>
                <a:latin typeface="Arial" charset="0"/>
              </a:rPr>
              <a:t>What is it?</a:t>
            </a:r>
          </a:p>
        </p:txBody>
      </p:sp>
      <p:sp>
        <p:nvSpPr>
          <p:cNvPr id="9223" name="Line 5"/>
          <p:cNvSpPr>
            <a:spLocks noChangeShapeType="1"/>
          </p:cNvSpPr>
          <p:nvPr/>
        </p:nvSpPr>
        <p:spPr bwMode="auto">
          <a:xfrm>
            <a:off x="228600" y="1219200"/>
            <a:ext cx="8686800" cy="0"/>
          </a:xfrm>
          <a:prstGeom prst="line">
            <a:avLst/>
          </a:prstGeom>
          <a:noFill/>
          <a:ln w="25400">
            <a:solidFill>
              <a:srgbClr val="EBC047"/>
            </a:solidFill>
            <a:round/>
            <a:headEnd/>
            <a:tailEnd/>
          </a:ln>
          <a:extLst>
            <a:ext uri="{909E8E84-426E-40DD-AFC4-6F175D3DCCD1}">
              <a14:hiddenFill xmlns:a14="http://schemas.microsoft.com/office/drawing/2010/main">
                <a:noFill/>
              </a14:hiddenFill>
            </a:ext>
          </a:extLst>
        </p:spPr>
        <p:txBody>
          <a:bodyPr/>
          <a:lstStyle/>
          <a:p>
            <a:endParaRPr lang="en-CA"/>
          </a:p>
        </p:txBody>
      </p:sp>
    </p:spTree>
    <p:extLst>
      <p:ext uri="{BB962C8B-B14F-4D97-AF65-F5344CB8AC3E}">
        <p14:creationId xmlns:p14="http://schemas.microsoft.com/office/powerpoint/2010/main" val="30853585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0" y="260350"/>
            <a:ext cx="9144000" cy="936625"/>
          </a:xfrm>
        </p:spPr>
        <p:txBody>
          <a:bodyPr anchor="t"/>
          <a:lstStyle/>
          <a:p>
            <a:pPr eaLnBrk="1" hangingPunct="1"/>
            <a:r>
              <a:rPr lang="en-GB" sz="4000" b="1" dirty="0" smtClean="0">
                <a:solidFill>
                  <a:srgbClr val="FFC000"/>
                </a:solidFill>
                <a:latin typeface="Times New Roman" pitchFamily="-112" charset="0"/>
              </a:rPr>
              <a:t> </a:t>
            </a:r>
            <a:r>
              <a:rPr lang="en-GB" sz="3200" b="1" dirty="0" smtClean="0">
                <a:solidFill>
                  <a:srgbClr val="FFC000"/>
                </a:solidFill>
                <a:latin typeface="Times New Roman" pitchFamily="-112" charset="0"/>
              </a:rPr>
              <a:t>FREP Monitoring- Effectiveness Evaluations</a:t>
            </a:r>
            <a:endParaRPr lang="en-CA" sz="3200" b="1" dirty="0" smtClean="0">
              <a:solidFill>
                <a:srgbClr val="FFC000"/>
              </a:solidFill>
              <a:latin typeface="Times New Roman" pitchFamily="-112" charset="0"/>
            </a:endParaRPr>
          </a:p>
        </p:txBody>
      </p:sp>
      <p:sp>
        <p:nvSpPr>
          <p:cNvPr id="101379" name="Rectangle 81"/>
          <p:cNvSpPr>
            <a:spLocks noChangeArrowheads="1"/>
          </p:cNvSpPr>
          <p:nvPr/>
        </p:nvSpPr>
        <p:spPr bwMode="auto">
          <a:xfrm>
            <a:off x="1258888" y="1052513"/>
            <a:ext cx="6769100" cy="701675"/>
          </a:xfrm>
          <a:prstGeom prst="rect">
            <a:avLst/>
          </a:prstGeom>
          <a:noFill/>
          <a:ln w="9525">
            <a:noFill/>
            <a:miter lim="800000"/>
            <a:headEnd/>
            <a:tailEnd/>
          </a:ln>
        </p:spPr>
        <p:txBody>
          <a:bodyPr>
            <a:spAutoFit/>
          </a:bodyPr>
          <a:lstStyle/>
          <a:p>
            <a:pPr algn="ctr"/>
            <a:r>
              <a:rPr lang="en-CA" b="1" dirty="0" smtClean="0">
                <a:solidFill>
                  <a:srgbClr val="FFFF99"/>
                </a:solidFill>
                <a:latin typeface="Candara" pitchFamily="34" charset="0"/>
              </a:rPr>
              <a:t>One of the foundations of the </a:t>
            </a:r>
            <a:r>
              <a:rPr lang="en-CA" b="1" i="1" dirty="0">
                <a:solidFill>
                  <a:srgbClr val="FFFF99"/>
                </a:solidFill>
                <a:latin typeface="Candara" pitchFamily="34" charset="0"/>
              </a:rPr>
              <a:t>FRPA</a:t>
            </a:r>
            <a:r>
              <a:rPr lang="en-CA" b="1" dirty="0">
                <a:solidFill>
                  <a:srgbClr val="FFFF99"/>
                </a:solidFill>
                <a:latin typeface="Candara" pitchFamily="34" charset="0"/>
              </a:rPr>
              <a:t> functional architecture is </a:t>
            </a:r>
            <a:r>
              <a:rPr lang="en-CA" b="1" dirty="0" smtClean="0">
                <a:solidFill>
                  <a:srgbClr val="FFFF99"/>
                </a:solidFill>
                <a:latin typeface="Candara" pitchFamily="34" charset="0"/>
              </a:rPr>
              <a:t>stewardship monitoring… VQOs.</a:t>
            </a:r>
            <a:endParaRPr lang="en-CA" b="1" dirty="0">
              <a:solidFill>
                <a:srgbClr val="FFFF99"/>
              </a:solidFill>
              <a:latin typeface="Candara" pitchFamily="34" charset="0"/>
            </a:endParaRPr>
          </a:p>
        </p:txBody>
      </p:sp>
      <p:grpSp>
        <p:nvGrpSpPr>
          <p:cNvPr id="101380" name="Group 87"/>
          <p:cNvGrpSpPr>
            <a:grpSpLocks/>
          </p:cNvGrpSpPr>
          <p:nvPr/>
        </p:nvGrpSpPr>
        <p:grpSpPr bwMode="auto">
          <a:xfrm>
            <a:off x="2555875" y="1989138"/>
            <a:ext cx="4103688" cy="3979862"/>
            <a:chOff x="1610" y="1253"/>
            <a:chExt cx="2585" cy="2507"/>
          </a:xfrm>
        </p:grpSpPr>
        <p:pic>
          <p:nvPicPr>
            <p:cNvPr id="101382" name="Picture 80" descr="3-pillars-ver1"/>
            <p:cNvPicPr>
              <a:picLocks noChangeAspect="1" noChangeArrowheads="1"/>
            </p:cNvPicPr>
            <p:nvPr/>
          </p:nvPicPr>
          <p:blipFill>
            <a:blip r:embed="rId2" cstate="print"/>
            <a:srcRect/>
            <a:stretch>
              <a:fillRect/>
            </a:stretch>
          </p:blipFill>
          <p:spPr bwMode="auto">
            <a:xfrm>
              <a:off x="1610" y="1253"/>
              <a:ext cx="2585" cy="2507"/>
            </a:xfrm>
            <a:prstGeom prst="rect">
              <a:avLst/>
            </a:prstGeom>
            <a:noFill/>
            <a:ln w="9525">
              <a:solidFill>
                <a:schemeClr val="bg2"/>
              </a:solidFill>
              <a:miter lim="800000"/>
              <a:headEnd/>
              <a:tailEnd/>
            </a:ln>
          </p:spPr>
        </p:pic>
        <p:sp>
          <p:nvSpPr>
            <p:cNvPr id="101383" name="Rectangle 82"/>
            <p:cNvSpPr>
              <a:spLocks noChangeArrowheads="1"/>
            </p:cNvSpPr>
            <p:nvPr/>
          </p:nvSpPr>
          <p:spPr bwMode="auto">
            <a:xfrm>
              <a:off x="3333" y="1851"/>
              <a:ext cx="817" cy="1044"/>
            </a:xfrm>
            <a:prstGeom prst="rect">
              <a:avLst/>
            </a:prstGeom>
            <a:noFill/>
            <a:ln w="38100">
              <a:solidFill>
                <a:srgbClr val="FF0000"/>
              </a:solidFill>
              <a:miter lim="800000"/>
              <a:headEnd/>
              <a:tailEnd/>
            </a:ln>
          </p:spPr>
          <p:txBody>
            <a:bodyPr wrap="none" anchor="ctr"/>
            <a:lstStyle/>
            <a:p>
              <a:endParaRPr lang="en-US"/>
            </a:p>
          </p:txBody>
        </p:sp>
        <p:sp>
          <p:nvSpPr>
            <p:cNvPr id="101384" name="Text Box 84"/>
            <p:cNvSpPr txBox="1">
              <a:spLocks noChangeArrowheads="1"/>
            </p:cNvSpPr>
            <p:nvPr/>
          </p:nvSpPr>
          <p:spPr bwMode="auto">
            <a:xfrm>
              <a:off x="1701" y="2609"/>
              <a:ext cx="771" cy="231"/>
            </a:xfrm>
            <a:prstGeom prst="rect">
              <a:avLst/>
            </a:prstGeom>
            <a:noFill/>
            <a:ln w="9525">
              <a:noFill/>
              <a:miter lim="800000"/>
              <a:headEnd/>
              <a:tailEnd/>
            </a:ln>
          </p:spPr>
          <p:txBody>
            <a:bodyPr>
              <a:spAutoFit/>
            </a:bodyPr>
            <a:lstStyle/>
            <a:p>
              <a:pPr algn="ctr">
                <a:spcBef>
                  <a:spcPct val="50000"/>
                </a:spcBef>
              </a:pPr>
              <a:r>
                <a:rPr lang="en-CA" sz="1800" b="1">
                  <a:solidFill>
                    <a:srgbClr val="CC3300"/>
                  </a:solidFill>
                  <a:latin typeface="Arial" charset="0"/>
                </a:rPr>
                <a:t>VQOs</a:t>
              </a:r>
            </a:p>
          </p:txBody>
        </p:sp>
        <p:sp>
          <p:nvSpPr>
            <p:cNvPr id="101385" name="Text Box 85"/>
            <p:cNvSpPr txBox="1">
              <a:spLocks noChangeArrowheads="1"/>
            </p:cNvSpPr>
            <p:nvPr/>
          </p:nvSpPr>
          <p:spPr bwMode="auto">
            <a:xfrm>
              <a:off x="2517" y="2609"/>
              <a:ext cx="771" cy="231"/>
            </a:xfrm>
            <a:prstGeom prst="rect">
              <a:avLst/>
            </a:prstGeom>
            <a:noFill/>
            <a:ln w="9525">
              <a:noFill/>
              <a:miter lim="800000"/>
              <a:headEnd/>
              <a:tailEnd/>
            </a:ln>
          </p:spPr>
          <p:txBody>
            <a:bodyPr>
              <a:spAutoFit/>
            </a:bodyPr>
            <a:lstStyle/>
            <a:p>
              <a:pPr algn="ctr">
                <a:spcBef>
                  <a:spcPct val="50000"/>
                </a:spcBef>
              </a:pPr>
              <a:r>
                <a:rPr lang="en-CA" sz="1800" b="1">
                  <a:solidFill>
                    <a:srgbClr val="CC3300"/>
                  </a:solidFill>
                  <a:latin typeface="Arial" charset="0"/>
                </a:rPr>
                <a:t>R/S</a:t>
              </a:r>
            </a:p>
          </p:txBody>
        </p:sp>
        <p:sp>
          <p:nvSpPr>
            <p:cNvPr id="101386" name="Text Box 86"/>
            <p:cNvSpPr txBox="1">
              <a:spLocks noChangeArrowheads="1"/>
            </p:cNvSpPr>
            <p:nvPr/>
          </p:nvSpPr>
          <p:spPr bwMode="auto">
            <a:xfrm>
              <a:off x="2517" y="1888"/>
              <a:ext cx="771" cy="231"/>
            </a:xfrm>
            <a:prstGeom prst="rect">
              <a:avLst/>
            </a:prstGeom>
            <a:noFill/>
            <a:ln w="9525">
              <a:noFill/>
              <a:miter lim="800000"/>
              <a:headEnd/>
              <a:tailEnd/>
            </a:ln>
          </p:spPr>
          <p:txBody>
            <a:bodyPr>
              <a:spAutoFit/>
            </a:bodyPr>
            <a:lstStyle/>
            <a:p>
              <a:pPr algn="ctr">
                <a:spcBef>
                  <a:spcPct val="50000"/>
                </a:spcBef>
              </a:pPr>
              <a:r>
                <a:rPr lang="en-CA" sz="1800" b="1">
                  <a:solidFill>
                    <a:srgbClr val="CC3300"/>
                  </a:solidFill>
                  <a:latin typeface="Arial" charset="0"/>
                </a:rPr>
                <a:t>FSPs</a:t>
              </a:r>
            </a:p>
          </p:txBody>
        </p:sp>
      </p:grpSp>
      <p:pic>
        <p:nvPicPr>
          <p:cNvPr id="101381" name="Picture 88"/>
          <p:cNvPicPr>
            <a:picLocks noChangeAspect="1" noChangeArrowheads="1"/>
          </p:cNvPicPr>
          <p:nvPr/>
        </p:nvPicPr>
        <p:blipFill>
          <a:blip r:embed="rId3" cstate="print"/>
          <a:srcRect/>
          <a:stretch>
            <a:fillRect/>
          </a:stretch>
        </p:blipFill>
        <p:spPr bwMode="auto">
          <a:xfrm>
            <a:off x="7885113" y="5876925"/>
            <a:ext cx="914400" cy="781050"/>
          </a:xfrm>
          <a:prstGeom prst="rect">
            <a:avLst/>
          </a:prstGeom>
          <a:noFill/>
          <a:ln w="9525">
            <a:noFill/>
            <a:miter lim="800000"/>
            <a:headEnd/>
            <a:tailEnd/>
          </a:ln>
        </p:spPr>
      </p:pic>
    </p:spTree>
    <p:extLst>
      <p:ext uri="{BB962C8B-B14F-4D97-AF65-F5344CB8AC3E}">
        <p14:creationId xmlns:p14="http://schemas.microsoft.com/office/powerpoint/2010/main" val="40614323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76"/>
          <p:cNvSpPr txBox="1">
            <a:spLocks noChangeArrowheads="1"/>
          </p:cNvSpPr>
          <p:nvPr/>
        </p:nvSpPr>
        <p:spPr bwMode="auto">
          <a:xfrm>
            <a:off x="6300788" y="1660525"/>
            <a:ext cx="2232025"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112" charset="0"/>
                <a:cs typeface="Arial" charset="0"/>
              </a:defRPr>
            </a:lvl1pPr>
            <a:lvl2pPr marL="742950" indent="-285750" eaLnBrk="0" hangingPunct="0">
              <a:defRPr>
                <a:solidFill>
                  <a:schemeClr val="tx1"/>
                </a:solidFill>
                <a:latin typeface="Verdana" pitchFamily="-112" charset="0"/>
                <a:cs typeface="Arial" charset="0"/>
              </a:defRPr>
            </a:lvl2pPr>
            <a:lvl3pPr marL="1143000" indent="-228600" eaLnBrk="0" hangingPunct="0">
              <a:defRPr>
                <a:solidFill>
                  <a:schemeClr val="tx1"/>
                </a:solidFill>
                <a:latin typeface="Verdana" pitchFamily="-112" charset="0"/>
                <a:cs typeface="Arial" charset="0"/>
              </a:defRPr>
            </a:lvl3pPr>
            <a:lvl4pPr marL="1600200" indent="-228600" eaLnBrk="0" hangingPunct="0">
              <a:defRPr>
                <a:solidFill>
                  <a:schemeClr val="tx1"/>
                </a:solidFill>
                <a:latin typeface="Verdana" pitchFamily="-112" charset="0"/>
                <a:cs typeface="Arial" charset="0"/>
              </a:defRPr>
            </a:lvl4pPr>
            <a:lvl5pPr marL="2057400" indent="-228600" eaLnBrk="0" hangingPunct="0">
              <a:defRPr>
                <a:solidFill>
                  <a:schemeClr val="tx1"/>
                </a:solidFill>
                <a:latin typeface="Verdana" pitchFamily="-112" charset="0"/>
                <a:cs typeface="Arial" charset="0"/>
              </a:defRPr>
            </a:lvl5pPr>
            <a:lvl6pPr marL="2514600" indent="-228600" eaLnBrk="0" fontAlgn="base" hangingPunct="0">
              <a:spcBef>
                <a:spcPct val="0"/>
              </a:spcBef>
              <a:spcAft>
                <a:spcPct val="0"/>
              </a:spcAft>
              <a:defRPr>
                <a:solidFill>
                  <a:schemeClr val="tx1"/>
                </a:solidFill>
                <a:latin typeface="Verdana" pitchFamily="-112" charset="0"/>
                <a:cs typeface="Arial" charset="0"/>
              </a:defRPr>
            </a:lvl6pPr>
            <a:lvl7pPr marL="2971800" indent="-228600" eaLnBrk="0" fontAlgn="base" hangingPunct="0">
              <a:spcBef>
                <a:spcPct val="0"/>
              </a:spcBef>
              <a:spcAft>
                <a:spcPct val="0"/>
              </a:spcAft>
              <a:defRPr>
                <a:solidFill>
                  <a:schemeClr val="tx1"/>
                </a:solidFill>
                <a:latin typeface="Verdana" pitchFamily="-112" charset="0"/>
                <a:cs typeface="Arial" charset="0"/>
              </a:defRPr>
            </a:lvl7pPr>
            <a:lvl8pPr marL="3429000" indent="-228600" eaLnBrk="0" fontAlgn="base" hangingPunct="0">
              <a:spcBef>
                <a:spcPct val="0"/>
              </a:spcBef>
              <a:spcAft>
                <a:spcPct val="0"/>
              </a:spcAft>
              <a:defRPr>
                <a:solidFill>
                  <a:schemeClr val="tx1"/>
                </a:solidFill>
                <a:latin typeface="Verdana" pitchFamily="-112" charset="0"/>
                <a:cs typeface="Arial" charset="0"/>
              </a:defRPr>
            </a:lvl8pPr>
            <a:lvl9pPr marL="3886200" indent="-228600" eaLnBrk="0" fontAlgn="base" hangingPunct="0">
              <a:spcBef>
                <a:spcPct val="0"/>
              </a:spcBef>
              <a:spcAft>
                <a:spcPct val="0"/>
              </a:spcAft>
              <a:defRPr>
                <a:solidFill>
                  <a:schemeClr val="tx1"/>
                </a:solidFill>
                <a:latin typeface="Verdana" pitchFamily="-112" charset="0"/>
                <a:cs typeface="Arial" charset="0"/>
              </a:defRPr>
            </a:lvl9pPr>
          </a:lstStyle>
          <a:p>
            <a:pPr eaLnBrk="1" hangingPunct="1">
              <a:spcBef>
                <a:spcPct val="50000"/>
              </a:spcBef>
            </a:pPr>
            <a:r>
              <a:rPr lang="en-CA" altLang="en-US" sz="2000" b="1">
                <a:solidFill>
                  <a:srgbClr val="FFFFFF"/>
                </a:solidFill>
                <a:latin typeface="Arial" charset="0"/>
              </a:rPr>
              <a:t>Draft procedures &amp; standards document  released July 2004 and revised in 2005. Finalized in 2008.</a:t>
            </a:r>
          </a:p>
          <a:p>
            <a:pPr eaLnBrk="1" hangingPunct="1">
              <a:spcBef>
                <a:spcPct val="50000"/>
              </a:spcBef>
              <a:buFontTx/>
              <a:buChar char="•"/>
            </a:pPr>
            <a:endParaRPr lang="en-CA" altLang="en-US" sz="2000" b="1">
              <a:solidFill>
                <a:schemeClr val="tx2"/>
              </a:solidFill>
              <a:latin typeface="Arial" charset="0"/>
            </a:endParaRPr>
          </a:p>
          <a:p>
            <a:pPr eaLnBrk="1" hangingPunct="1">
              <a:buFontTx/>
              <a:buChar char="•"/>
            </a:pPr>
            <a:endParaRPr lang="en-CA" altLang="en-US" sz="2000">
              <a:solidFill>
                <a:schemeClr val="tx2"/>
              </a:solidFill>
              <a:latin typeface="Arial" charset="0"/>
            </a:endParaRPr>
          </a:p>
        </p:txBody>
      </p:sp>
      <p:pic>
        <p:nvPicPr>
          <p:cNvPr id="10245" name="Picture 77" descr="Evaluation Form"/>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3662363" y="1447800"/>
            <a:ext cx="2324100" cy="3095625"/>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0246" name="Text Box 82"/>
          <p:cNvSpPr txBox="1">
            <a:spLocks noChangeArrowheads="1"/>
          </p:cNvSpPr>
          <p:nvPr/>
        </p:nvSpPr>
        <p:spPr bwMode="auto">
          <a:xfrm>
            <a:off x="684213" y="4800600"/>
            <a:ext cx="79914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112" charset="0"/>
                <a:cs typeface="Arial" charset="0"/>
              </a:defRPr>
            </a:lvl1pPr>
            <a:lvl2pPr marL="742950" indent="-285750" eaLnBrk="0" hangingPunct="0">
              <a:defRPr>
                <a:solidFill>
                  <a:schemeClr val="tx1"/>
                </a:solidFill>
                <a:latin typeface="Verdana" pitchFamily="-112" charset="0"/>
                <a:cs typeface="Arial" charset="0"/>
              </a:defRPr>
            </a:lvl2pPr>
            <a:lvl3pPr marL="1143000" indent="-228600" eaLnBrk="0" hangingPunct="0">
              <a:defRPr>
                <a:solidFill>
                  <a:schemeClr val="tx1"/>
                </a:solidFill>
                <a:latin typeface="Verdana" pitchFamily="-112" charset="0"/>
                <a:cs typeface="Arial" charset="0"/>
              </a:defRPr>
            </a:lvl3pPr>
            <a:lvl4pPr marL="1600200" indent="-228600" eaLnBrk="0" hangingPunct="0">
              <a:defRPr>
                <a:solidFill>
                  <a:schemeClr val="tx1"/>
                </a:solidFill>
                <a:latin typeface="Verdana" pitchFamily="-112" charset="0"/>
                <a:cs typeface="Arial" charset="0"/>
              </a:defRPr>
            </a:lvl4pPr>
            <a:lvl5pPr marL="2057400" indent="-228600" eaLnBrk="0" hangingPunct="0">
              <a:defRPr>
                <a:solidFill>
                  <a:schemeClr val="tx1"/>
                </a:solidFill>
                <a:latin typeface="Verdana" pitchFamily="-112" charset="0"/>
                <a:cs typeface="Arial" charset="0"/>
              </a:defRPr>
            </a:lvl5pPr>
            <a:lvl6pPr marL="2514600" indent="-228600" eaLnBrk="0" fontAlgn="base" hangingPunct="0">
              <a:spcBef>
                <a:spcPct val="0"/>
              </a:spcBef>
              <a:spcAft>
                <a:spcPct val="0"/>
              </a:spcAft>
              <a:defRPr>
                <a:solidFill>
                  <a:schemeClr val="tx1"/>
                </a:solidFill>
                <a:latin typeface="Verdana" pitchFamily="-112" charset="0"/>
                <a:cs typeface="Arial" charset="0"/>
              </a:defRPr>
            </a:lvl6pPr>
            <a:lvl7pPr marL="2971800" indent="-228600" eaLnBrk="0" fontAlgn="base" hangingPunct="0">
              <a:spcBef>
                <a:spcPct val="0"/>
              </a:spcBef>
              <a:spcAft>
                <a:spcPct val="0"/>
              </a:spcAft>
              <a:defRPr>
                <a:solidFill>
                  <a:schemeClr val="tx1"/>
                </a:solidFill>
                <a:latin typeface="Verdana" pitchFamily="-112" charset="0"/>
                <a:cs typeface="Arial" charset="0"/>
              </a:defRPr>
            </a:lvl7pPr>
            <a:lvl8pPr marL="3429000" indent="-228600" eaLnBrk="0" fontAlgn="base" hangingPunct="0">
              <a:spcBef>
                <a:spcPct val="0"/>
              </a:spcBef>
              <a:spcAft>
                <a:spcPct val="0"/>
              </a:spcAft>
              <a:defRPr>
                <a:solidFill>
                  <a:schemeClr val="tx1"/>
                </a:solidFill>
                <a:latin typeface="Verdana" pitchFamily="-112" charset="0"/>
                <a:cs typeface="Arial" charset="0"/>
              </a:defRPr>
            </a:lvl8pPr>
            <a:lvl9pPr marL="3886200" indent="-228600" eaLnBrk="0" fontAlgn="base" hangingPunct="0">
              <a:spcBef>
                <a:spcPct val="0"/>
              </a:spcBef>
              <a:spcAft>
                <a:spcPct val="0"/>
              </a:spcAft>
              <a:defRPr>
                <a:solidFill>
                  <a:schemeClr val="tx1"/>
                </a:solidFill>
                <a:latin typeface="Verdana" pitchFamily="-112" charset="0"/>
                <a:cs typeface="Arial" charset="0"/>
              </a:defRPr>
            </a:lvl9pPr>
          </a:lstStyle>
          <a:p>
            <a:pPr eaLnBrk="1" hangingPunct="1">
              <a:spcBef>
                <a:spcPct val="50000"/>
              </a:spcBef>
            </a:pPr>
            <a:r>
              <a:rPr lang="en-CA" altLang="en-US" sz="1800" b="1" dirty="0">
                <a:solidFill>
                  <a:srgbClr val="FFFFFF"/>
                </a:solidFill>
                <a:latin typeface="Arial" charset="0"/>
              </a:rPr>
              <a:t>The procedures &amp; standards were developed to be applied to a single block or multiple blocks visible from given viewpoints suitable for Resource Stewardship Monitoring or may be used more broadly at a regional or provincial level.</a:t>
            </a:r>
          </a:p>
        </p:txBody>
      </p:sp>
      <p:sp>
        <p:nvSpPr>
          <p:cNvPr id="62547" name="Rectangle 83"/>
          <p:cNvSpPr>
            <a:spLocks noChangeArrowheads="1"/>
          </p:cNvSpPr>
          <p:nvPr/>
        </p:nvSpPr>
        <p:spPr bwMode="auto">
          <a:xfrm>
            <a:off x="0" y="457200"/>
            <a:ext cx="9144000" cy="609600"/>
          </a:xfrm>
          <a:prstGeom prst="rect">
            <a:avLst/>
          </a:prstGeom>
          <a:noFill/>
          <a:ln w="9525">
            <a:noFill/>
            <a:miter lim="800000"/>
            <a:headEnd/>
            <a:tailEnd/>
          </a:ln>
          <a:effectLst/>
        </p:spPr>
        <p:txBody>
          <a:bodyPr lIns="81226" tIns="40613" rIns="81226" bIns="40613"/>
          <a:lstStyle/>
          <a:p>
            <a:pPr algn="ctr">
              <a:defRPr/>
            </a:pPr>
            <a:r>
              <a:rPr lang="en-US" sz="3600" b="1" dirty="0">
                <a:solidFill>
                  <a:srgbClr val="FFC000"/>
                </a:solidFill>
                <a:effectLst>
                  <a:outerShdw blurRad="38100" dist="38100" dir="2700000" algn="tl">
                    <a:srgbClr val="000000"/>
                  </a:outerShdw>
                </a:effectLst>
                <a:latin typeface="Times New Roman" pitchFamily="-112" charset="0"/>
              </a:rPr>
              <a:t>Visual Effectiveness Evaluation</a:t>
            </a:r>
            <a:endParaRPr lang="en-CA" sz="3600" b="1" dirty="0">
              <a:solidFill>
                <a:srgbClr val="FFC000"/>
              </a:solidFill>
              <a:effectLst>
                <a:outerShdw blurRad="38100" dist="38100" dir="2700000" algn="tl">
                  <a:srgbClr val="000000"/>
                </a:outerShdw>
              </a:effectLst>
              <a:latin typeface="Times New Roman" pitchFamily="-112" charset="0"/>
            </a:endParaRPr>
          </a:p>
        </p:txBody>
      </p:sp>
      <p:pic>
        <p:nvPicPr>
          <p:cNvPr id="10248" name="Picture 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435100"/>
            <a:ext cx="2457450" cy="312420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0249" name="Line 5"/>
          <p:cNvSpPr>
            <a:spLocks noChangeShapeType="1"/>
          </p:cNvSpPr>
          <p:nvPr/>
        </p:nvSpPr>
        <p:spPr bwMode="auto">
          <a:xfrm>
            <a:off x="228600" y="1219200"/>
            <a:ext cx="8686800" cy="0"/>
          </a:xfrm>
          <a:prstGeom prst="line">
            <a:avLst/>
          </a:prstGeom>
          <a:noFill/>
          <a:ln w="25400">
            <a:solidFill>
              <a:srgbClr val="EBC047"/>
            </a:solidFill>
            <a:round/>
            <a:headEnd/>
            <a:tailEnd/>
          </a:ln>
          <a:extLst>
            <a:ext uri="{909E8E84-426E-40DD-AFC4-6F175D3DCCD1}">
              <a14:hiddenFill xmlns:a14="http://schemas.microsoft.com/office/drawing/2010/main">
                <a:noFill/>
              </a14:hiddenFill>
            </a:ext>
          </a:extLst>
        </p:spPr>
        <p:txBody>
          <a:bodyPr/>
          <a:lstStyle/>
          <a:p>
            <a:endParaRPr lang="en-CA"/>
          </a:p>
        </p:txBody>
      </p:sp>
      <p:pic>
        <p:nvPicPr>
          <p:cNvPr id="82" name="Picture 79"/>
          <p:cNvPicPr>
            <a:picLocks noChangeAspect="1" noChangeArrowheads="1"/>
          </p:cNvPicPr>
          <p:nvPr/>
        </p:nvPicPr>
        <p:blipFill>
          <a:blip r:embed="rId4" cstate="print"/>
          <a:srcRect/>
          <a:stretch>
            <a:fillRect/>
          </a:stretch>
        </p:blipFill>
        <p:spPr bwMode="auto">
          <a:xfrm>
            <a:off x="8138425" y="6093295"/>
            <a:ext cx="661088" cy="564679"/>
          </a:xfrm>
          <a:prstGeom prst="rect">
            <a:avLst/>
          </a:prstGeom>
          <a:noFill/>
          <a:ln w="9525">
            <a:noFill/>
            <a:miter lim="800000"/>
            <a:headEnd/>
            <a:tailEnd/>
          </a:ln>
        </p:spPr>
      </p:pic>
    </p:spTree>
    <p:extLst>
      <p:ext uri="{BB962C8B-B14F-4D97-AF65-F5344CB8AC3E}">
        <p14:creationId xmlns:p14="http://schemas.microsoft.com/office/powerpoint/2010/main" val="190742763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963" name="Text Box 75"/>
          <p:cNvSpPr txBox="1">
            <a:spLocks noChangeArrowheads="1"/>
          </p:cNvSpPr>
          <p:nvPr/>
        </p:nvSpPr>
        <p:spPr bwMode="auto">
          <a:xfrm>
            <a:off x="38100" y="457200"/>
            <a:ext cx="9067800" cy="584775"/>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a:t>
            </a:r>
            <a:r>
              <a:rPr lang="en-CA" sz="3200" b="1" dirty="0" smtClean="0">
                <a:solidFill>
                  <a:srgbClr val="FFC000"/>
                </a:solidFill>
                <a:effectLst>
                  <a:outerShdw blurRad="38100" dist="38100" dir="2700000" algn="tl">
                    <a:srgbClr val="000000"/>
                  </a:outerShdw>
                </a:effectLst>
                <a:latin typeface="Times New Roman" pitchFamily="18" charset="0"/>
              </a:rPr>
              <a:t> </a:t>
            </a:r>
            <a:r>
              <a:rPr lang="en-CA" sz="3200" b="1" dirty="0">
                <a:solidFill>
                  <a:srgbClr val="FFC000"/>
                </a:solidFill>
                <a:effectLst>
                  <a:outerShdw blurRad="38100" dist="38100" dir="2700000" algn="tl">
                    <a:srgbClr val="000000"/>
                  </a:outerShdw>
                </a:effectLst>
                <a:latin typeface="Times New Roman" pitchFamily="18" charset="0"/>
              </a:rPr>
              <a:t>Choosing Evaluation Samples</a:t>
            </a:r>
          </a:p>
        </p:txBody>
      </p:sp>
      <p:pic>
        <p:nvPicPr>
          <p:cNvPr id="54277" name="Picture 7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2209800"/>
            <a:ext cx="3733800" cy="3243263"/>
          </a:xfrm>
          <a:prstGeom prst="rect">
            <a:avLst/>
          </a:prstGeom>
          <a:noFill/>
          <a:ln w="9525">
            <a:solidFill>
              <a:srgbClr val="D53419"/>
            </a:solidFill>
            <a:miter lim="800000"/>
            <a:headEnd/>
            <a:tailEnd/>
          </a:ln>
          <a:extLst>
            <a:ext uri="{909E8E84-426E-40DD-AFC4-6F175D3DCCD1}">
              <a14:hiddenFill xmlns:a14="http://schemas.microsoft.com/office/drawing/2010/main">
                <a:solidFill>
                  <a:srgbClr val="FFFFFF"/>
                </a:solidFill>
              </a14:hiddenFill>
            </a:ext>
          </a:extLst>
        </p:spPr>
      </p:pic>
      <p:sp>
        <p:nvSpPr>
          <p:cNvPr id="54278" name="Text Box 79"/>
          <p:cNvSpPr txBox="1">
            <a:spLocks noChangeArrowheads="1"/>
          </p:cNvSpPr>
          <p:nvPr/>
        </p:nvSpPr>
        <p:spPr bwMode="auto">
          <a:xfrm>
            <a:off x="914400" y="1371600"/>
            <a:ext cx="7772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Verdana" pitchFamily="-112" charset="0"/>
                <a:cs typeface="Arial" charset="0"/>
              </a:defRPr>
            </a:lvl1pPr>
            <a:lvl2pPr marL="742950" indent="-285750" eaLnBrk="0" hangingPunct="0">
              <a:defRPr>
                <a:solidFill>
                  <a:schemeClr val="tx1"/>
                </a:solidFill>
                <a:latin typeface="Verdana" pitchFamily="-112" charset="0"/>
                <a:cs typeface="Arial" charset="0"/>
              </a:defRPr>
            </a:lvl2pPr>
            <a:lvl3pPr marL="1143000" indent="-228600" eaLnBrk="0" hangingPunct="0">
              <a:defRPr>
                <a:solidFill>
                  <a:schemeClr val="tx1"/>
                </a:solidFill>
                <a:latin typeface="Verdana" pitchFamily="-112" charset="0"/>
                <a:cs typeface="Arial" charset="0"/>
              </a:defRPr>
            </a:lvl3pPr>
            <a:lvl4pPr marL="1600200" indent="-228600" eaLnBrk="0" hangingPunct="0">
              <a:defRPr>
                <a:solidFill>
                  <a:schemeClr val="tx1"/>
                </a:solidFill>
                <a:latin typeface="Verdana" pitchFamily="-112" charset="0"/>
                <a:cs typeface="Arial" charset="0"/>
              </a:defRPr>
            </a:lvl4pPr>
            <a:lvl5pPr marL="2057400" indent="-228600" eaLnBrk="0" hangingPunct="0">
              <a:defRPr>
                <a:solidFill>
                  <a:schemeClr val="tx1"/>
                </a:solidFill>
                <a:latin typeface="Verdana" pitchFamily="-112" charset="0"/>
                <a:cs typeface="Arial" charset="0"/>
              </a:defRPr>
            </a:lvl5pPr>
            <a:lvl6pPr marL="2514600" indent="-228600" eaLnBrk="0" fontAlgn="base" hangingPunct="0">
              <a:spcBef>
                <a:spcPct val="0"/>
              </a:spcBef>
              <a:spcAft>
                <a:spcPct val="0"/>
              </a:spcAft>
              <a:defRPr>
                <a:solidFill>
                  <a:schemeClr val="tx1"/>
                </a:solidFill>
                <a:latin typeface="Verdana" pitchFamily="-112" charset="0"/>
                <a:cs typeface="Arial" charset="0"/>
              </a:defRPr>
            </a:lvl6pPr>
            <a:lvl7pPr marL="2971800" indent="-228600" eaLnBrk="0" fontAlgn="base" hangingPunct="0">
              <a:spcBef>
                <a:spcPct val="0"/>
              </a:spcBef>
              <a:spcAft>
                <a:spcPct val="0"/>
              </a:spcAft>
              <a:defRPr>
                <a:solidFill>
                  <a:schemeClr val="tx1"/>
                </a:solidFill>
                <a:latin typeface="Verdana" pitchFamily="-112" charset="0"/>
                <a:cs typeface="Arial" charset="0"/>
              </a:defRPr>
            </a:lvl7pPr>
            <a:lvl8pPr marL="3429000" indent="-228600" eaLnBrk="0" fontAlgn="base" hangingPunct="0">
              <a:spcBef>
                <a:spcPct val="0"/>
              </a:spcBef>
              <a:spcAft>
                <a:spcPct val="0"/>
              </a:spcAft>
              <a:defRPr>
                <a:solidFill>
                  <a:schemeClr val="tx1"/>
                </a:solidFill>
                <a:latin typeface="Verdana" pitchFamily="-112" charset="0"/>
                <a:cs typeface="Arial" charset="0"/>
              </a:defRPr>
            </a:lvl8pPr>
            <a:lvl9pPr marL="3886200" indent="-228600" eaLnBrk="0" fontAlgn="base" hangingPunct="0">
              <a:spcBef>
                <a:spcPct val="0"/>
              </a:spcBef>
              <a:spcAft>
                <a:spcPct val="0"/>
              </a:spcAft>
              <a:defRPr>
                <a:solidFill>
                  <a:schemeClr val="tx1"/>
                </a:solidFill>
                <a:latin typeface="Verdana" pitchFamily="-112" charset="0"/>
                <a:cs typeface="Arial" charset="0"/>
              </a:defRPr>
            </a:lvl9pPr>
          </a:lstStyle>
          <a:p>
            <a:pPr eaLnBrk="1" hangingPunct="1"/>
            <a:r>
              <a:rPr lang="en-CA" altLang="en-US" sz="2000" b="1" dirty="0">
                <a:solidFill>
                  <a:srgbClr val="FFFFFF"/>
                </a:solidFill>
                <a:latin typeface="Arial" charset="0"/>
              </a:rPr>
              <a:t>Regardless of how many openings a district has on their list,</a:t>
            </a:r>
          </a:p>
          <a:p>
            <a:pPr eaLnBrk="1" hangingPunct="1"/>
            <a:r>
              <a:rPr lang="en-CA" altLang="en-US" sz="2000" b="1" dirty="0">
                <a:solidFill>
                  <a:srgbClr val="FFFFFF"/>
                </a:solidFill>
                <a:latin typeface="Arial" charset="0"/>
              </a:rPr>
              <a:t>all samples </a:t>
            </a:r>
            <a:r>
              <a:rPr lang="en-CA" altLang="en-US" sz="2000" b="1" dirty="0" smtClean="0">
                <a:solidFill>
                  <a:srgbClr val="FFFFFF"/>
                </a:solidFill>
                <a:latin typeface="Arial" charset="0"/>
              </a:rPr>
              <a:t>are to </a:t>
            </a:r>
            <a:r>
              <a:rPr lang="en-CA" altLang="en-US" sz="2000" b="1" dirty="0">
                <a:solidFill>
                  <a:srgbClr val="FFFFFF"/>
                </a:solidFill>
                <a:latin typeface="Arial" charset="0"/>
              </a:rPr>
              <a:t>be chosen randomly.  </a:t>
            </a:r>
          </a:p>
        </p:txBody>
      </p:sp>
      <p:sp>
        <p:nvSpPr>
          <p:cNvPr id="54279" name="Rectangle 81"/>
          <p:cNvSpPr>
            <a:spLocks noChangeArrowheads="1"/>
          </p:cNvSpPr>
          <p:nvPr/>
        </p:nvSpPr>
        <p:spPr bwMode="auto">
          <a:xfrm>
            <a:off x="898525" y="2651125"/>
            <a:ext cx="29845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112" charset="0"/>
                <a:cs typeface="Arial" charset="0"/>
              </a:defRPr>
            </a:lvl1pPr>
            <a:lvl2pPr marL="742950" indent="-285750" eaLnBrk="0" hangingPunct="0">
              <a:defRPr>
                <a:solidFill>
                  <a:schemeClr val="tx1"/>
                </a:solidFill>
                <a:latin typeface="Verdana" pitchFamily="-112" charset="0"/>
                <a:cs typeface="Arial" charset="0"/>
              </a:defRPr>
            </a:lvl2pPr>
            <a:lvl3pPr marL="1143000" indent="-228600" eaLnBrk="0" hangingPunct="0">
              <a:defRPr>
                <a:solidFill>
                  <a:schemeClr val="tx1"/>
                </a:solidFill>
                <a:latin typeface="Verdana" pitchFamily="-112" charset="0"/>
                <a:cs typeface="Arial" charset="0"/>
              </a:defRPr>
            </a:lvl3pPr>
            <a:lvl4pPr marL="1600200" indent="-228600" eaLnBrk="0" hangingPunct="0">
              <a:defRPr>
                <a:solidFill>
                  <a:schemeClr val="tx1"/>
                </a:solidFill>
                <a:latin typeface="Verdana" pitchFamily="-112" charset="0"/>
                <a:cs typeface="Arial" charset="0"/>
              </a:defRPr>
            </a:lvl4pPr>
            <a:lvl5pPr marL="2057400" indent="-228600" eaLnBrk="0" hangingPunct="0">
              <a:defRPr>
                <a:solidFill>
                  <a:schemeClr val="tx1"/>
                </a:solidFill>
                <a:latin typeface="Verdana" pitchFamily="-112" charset="0"/>
                <a:cs typeface="Arial" charset="0"/>
              </a:defRPr>
            </a:lvl5pPr>
            <a:lvl6pPr marL="2514600" indent="-228600" eaLnBrk="0" fontAlgn="base" hangingPunct="0">
              <a:spcBef>
                <a:spcPct val="0"/>
              </a:spcBef>
              <a:spcAft>
                <a:spcPct val="0"/>
              </a:spcAft>
              <a:defRPr>
                <a:solidFill>
                  <a:schemeClr val="tx1"/>
                </a:solidFill>
                <a:latin typeface="Verdana" pitchFamily="-112" charset="0"/>
                <a:cs typeface="Arial" charset="0"/>
              </a:defRPr>
            </a:lvl6pPr>
            <a:lvl7pPr marL="2971800" indent="-228600" eaLnBrk="0" fontAlgn="base" hangingPunct="0">
              <a:spcBef>
                <a:spcPct val="0"/>
              </a:spcBef>
              <a:spcAft>
                <a:spcPct val="0"/>
              </a:spcAft>
              <a:defRPr>
                <a:solidFill>
                  <a:schemeClr val="tx1"/>
                </a:solidFill>
                <a:latin typeface="Verdana" pitchFamily="-112" charset="0"/>
                <a:cs typeface="Arial" charset="0"/>
              </a:defRPr>
            </a:lvl7pPr>
            <a:lvl8pPr marL="3429000" indent="-228600" eaLnBrk="0" fontAlgn="base" hangingPunct="0">
              <a:spcBef>
                <a:spcPct val="0"/>
              </a:spcBef>
              <a:spcAft>
                <a:spcPct val="0"/>
              </a:spcAft>
              <a:defRPr>
                <a:solidFill>
                  <a:schemeClr val="tx1"/>
                </a:solidFill>
                <a:latin typeface="Verdana" pitchFamily="-112" charset="0"/>
                <a:cs typeface="Arial" charset="0"/>
              </a:defRPr>
            </a:lvl8pPr>
            <a:lvl9pPr marL="3886200" indent="-228600" eaLnBrk="0" fontAlgn="base" hangingPunct="0">
              <a:spcBef>
                <a:spcPct val="0"/>
              </a:spcBef>
              <a:spcAft>
                <a:spcPct val="0"/>
              </a:spcAft>
              <a:defRPr>
                <a:solidFill>
                  <a:schemeClr val="tx1"/>
                </a:solidFill>
                <a:latin typeface="Verdana" pitchFamily="-112" charset="0"/>
                <a:cs typeface="Arial" charset="0"/>
              </a:defRPr>
            </a:lvl9pPr>
          </a:lstStyle>
          <a:p>
            <a:pPr eaLnBrk="1" hangingPunct="1"/>
            <a:r>
              <a:rPr lang="en-CA" altLang="en-US" sz="2000" b="1">
                <a:solidFill>
                  <a:srgbClr val="FFFFFF"/>
                </a:solidFill>
                <a:latin typeface="Arial" charset="0"/>
              </a:rPr>
              <a:t>The best way to do this is to put the list through a randomizer.</a:t>
            </a:r>
          </a:p>
          <a:p>
            <a:pPr eaLnBrk="1" hangingPunct="1"/>
            <a:endParaRPr lang="en-CA" altLang="en-US" sz="2000" b="1">
              <a:solidFill>
                <a:schemeClr val="tx2"/>
              </a:solidFill>
              <a:latin typeface="Arial" charset="0"/>
            </a:endParaRPr>
          </a:p>
          <a:p>
            <a:pPr eaLnBrk="1" hangingPunct="1"/>
            <a:endParaRPr lang="en-CA" altLang="en-US" sz="2000" b="1">
              <a:solidFill>
                <a:schemeClr val="tx2"/>
              </a:solidFill>
              <a:latin typeface="Arial" charset="0"/>
            </a:endParaRPr>
          </a:p>
          <a:p>
            <a:pPr eaLnBrk="1" hangingPunct="1"/>
            <a:endParaRPr lang="en-CA" altLang="en-US" sz="2000" b="1">
              <a:solidFill>
                <a:schemeClr val="tx2"/>
              </a:solidFill>
              <a:latin typeface="Arial" charset="0"/>
            </a:endParaRPr>
          </a:p>
        </p:txBody>
      </p:sp>
      <p:sp>
        <p:nvSpPr>
          <p:cNvPr id="54280" name="Rectangle 82"/>
          <p:cNvSpPr>
            <a:spLocks noChangeArrowheads="1"/>
          </p:cNvSpPr>
          <p:nvPr/>
        </p:nvSpPr>
        <p:spPr bwMode="auto">
          <a:xfrm>
            <a:off x="4267200" y="5562600"/>
            <a:ext cx="37036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112" charset="0"/>
                <a:cs typeface="Arial" charset="0"/>
              </a:defRPr>
            </a:lvl1pPr>
            <a:lvl2pPr marL="742950" indent="-285750" eaLnBrk="0" hangingPunct="0">
              <a:defRPr>
                <a:solidFill>
                  <a:schemeClr val="tx1"/>
                </a:solidFill>
                <a:latin typeface="Verdana" pitchFamily="-112" charset="0"/>
                <a:cs typeface="Arial" charset="0"/>
              </a:defRPr>
            </a:lvl2pPr>
            <a:lvl3pPr marL="1143000" indent="-228600" eaLnBrk="0" hangingPunct="0">
              <a:defRPr>
                <a:solidFill>
                  <a:schemeClr val="tx1"/>
                </a:solidFill>
                <a:latin typeface="Verdana" pitchFamily="-112" charset="0"/>
                <a:cs typeface="Arial" charset="0"/>
              </a:defRPr>
            </a:lvl3pPr>
            <a:lvl4pPr marL="1600200" indent="-228600" eaLnBrk="0" hangingPunct="0">
              <a:defRPr>
                <a:solidFill>
                  <a:schemeClr val="tx1"/>
                </a:solidFill>
                <a:latin typeface="Verdana" pitchFamily="-112" charset="0"/>
                <a:cs typeface="Arial" charset="0"/>
              </a:defRPr>
            </a:lvl4pPr>
            <a:lvl5pPr marL="2057400" indent="-228600" eaLnBrk="0" hangingPunct="0">
              <a:defRPr>
                <a:solidFill>
                  <a:schemeClr val="tx1"/>
                </a:solidFill>
                <a:latin typeface="Verdana" pitchFamily="-112" charset="0"/>
                <a:cs typeface="Arial" charset="0"/>
              </a:defRPr>
            </a:lvl5pPr>
            <a:lvl6pPr marL="2514600" indent="-228600" eaLnBrk="0" fontAlgn="base" hangingPunct="0">
              <a:spcBef>
                <a:spcPct val="0"/>
              </a:spcBef>
              <a:spcAft>
                <a:spcPct val="0"/>
              </a:spcAft>
              <a:defRPr>
                <a:solidFill>
                  <a:schemeClr val="tx1"/>
                </a:solidFill>
                <a:latin typeface="Verdana" pitchFamily="-112" charset="0"/>
                <a:cs typeface="Arial" charset="0"/>
              </a:defRPr>
            </a:lvl6pPr>
            <a:lvl7pPr marL="2971800" indent="-228600" eaLnBrk="0" fontAlgn="base" hangingPunct="0">
              <a:spcBef>
                <a:spcPct val="0"/>
              </a:spcBef>
              <a:spcAft>
                <a:spcPct val="0"/>
              </a:spcAft>
              <a:defRPr>
                <a:solidFill>
                  <a:schemeClr val="tx1"/>
                </a:solidFill>
                <a:latin typeface="Verdana" pitchFamily="-112" charset="0"/>
                <a:cs typeface="Arial" charset="0"/>
              </a:defRPr>
            </a:lvl7pPr>
            <a:lvl8pPr marL="3429000" indent="-228600" eaLnBrk="0" fontAlgn="base" hangingPunct="0">
              <a:spcBef>
                <a:spcPct val="0"/>
              </a:spcBef>
              <a:spcAft>
                <a:spcPct val="0"/>
              </a:spcAft>
              <a:defRPr>
                <a:solidFill>
                  <a:schemeClr val="tx1"/>
                </a:solidFill>
                <a:latin typeface="Verdana" pitchFamily="-112" charset="0"/>
                <a:cs typeface="Arial" charset="0"/>
              </a:defRPr>
            </a:lvl8pPr>
            <a:lvl9pPr marL="3886200" indent="-228600" eaLnBrk="0" fontAlgn="base" hangingPunct="0">
              <a:spcBef>
                <a:spcPct val="0"/>
              </a:spcBef>
              <a:spcAft>
                <a:spcPct val="0"/>
              </a:spcAft>
              <a:defRPr>
                <a:solidFill>
                  <a:schemeClr val="tx1"/>
                </a:solidFill>
                <a:latin typeface="Verdana" pitchFamily="-112" charset="0"/>
                <a:cs typeface="Arial" charset="0"/>
              </a:defRPr>
            </a:lvl9pPr>
          </a:lstStyle>
          <a:p>
            <a:pPr eaLnBrk="1" hangingPunct="1"/>
            <a:r>
              <a:rPr lang="en-CA" altLang="en-US" sz="1600" b="1">
                <a:latin typeface="Arial" charset="0"/>
                <a:hlinkClick r:id="rId3"/>
              </a:rPr>
              <a:t>http://www.randomizer.org/form.htm</a:t>
            </a:r>
            <a:endParaRPr lang="en-CA" altLang="en-US" sz="1600" b="1">
              <a:latin typeface="Arial" charset="0"/>
            </a:endParaRPr>
          </a:p>
        </p:txBody>
      </p:sp>
      <p:sp>
        <p:nvSpPr>
          <p:cNvPr id="54281" name="Line 154"/>
          <p:cNvSpPr>
            <a:spLocks noChangeShapeType="1"/>
          </p:cNvSpPr>
          <p:nvPr/>
        </p:nvSpPr>
        <p:spPr bwMode="auto">
          <a:xfrm>
            <a:off x="228600" y="1219200"/>
            <a:ext cx="8686800" cy="0"/>
          </a:xfrm>
          <a:prstGeom prst="line">
            <a:avLst/>
          </a:prstGeom>
          <a:noFill/>
          <a:ln w="25400">
            <a:solidFill>
              <a:srgbClr val="EBC047"/>
            </a:solidFill>
            <a:round/>
            <a:headEnd/>
            <a:tailEnd/>
          </a:ln>
          <a:extLst>
            <a:ext uri="{909E8E84-426E-40DD-AFC4-6F175D3DCCD1}">
              <a14:hiddenFill xmlns:a14="http://schemas.microsoft.com/office/drawing/2010/main">
                <a:noFill/>
              </a14:hiddenFill>
            </a:ext>
          </a:extLst>
        </p:spPr>
        <p:txBody>
          <a:bodyPr/>
          <a:lstStyle/>
          <a:p>
            <a:endParaRPr lang="en-CA"/>
          </a:p>
        </p:txBody>
      </p:sp>
      <p:pic>
        <p:nvPicPr>
          <p:cNvPr id="82" name="Picture 88"/>
          <p:cNvPicPr>
            <a:picLocks noChangeAspect="1" noChangeArrowheads="1"/>
          </p:cNvPicPr>
          <p:nvPr/>
        </p:nvPicPr>
        <p:blipFill>
          <a:blip r:embed="rId4" cstate="print"/>
          <a:srcRect/>
          <a:stretch>
            <a:fillRect/>
          </a:stretch>
        </p:blipFill>
        <p:spPr bwMode="auto">
          <a:xfrm>
            <a:off x="8222727" y="6165303"/>
            <a:ext cx="576786" cy="492671"/>
          </a:xfrm>
          <a:prstGeom prst="rect">
            <a:avLst/>
          </a:prstGeom>
          <a:noFill/>
          <a:ln w="9525">
            <a:noFill/>
            <a:miter lim="800000"/>
            <a:headEnd/>
            <a:tailEnd/>
          </a:ln>
        </p:spPr>
      </p:pic>
    </p:spTree>
    <p:extLst>
      <p:ext uri="{BB962C8B-B14F-4D97-AF65-F5344CB8AC3E}">
        <p14:creationId xmlns:p14="http://schemas.microsoft.com/office/powerpoint/2010/main" val="1217815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57200" y="76200"/>
            <a:ext cx="8229600" cy="1139825"/>
          </a:xfrm>
        </p:spPr>
        <p:txBody>
          <a:bodyPr/>
          <a:lstStyle/>
          <a:p>
            <a:pPr eaLnBrk="1" hangingPunct="1">
              <a:defRPr/>
            </a:pPr>
            <a:r>
              <a:rPr lang="en-CA" sz="3600" b="1" dirty="0" smtClean="0">
                <a:solidFill>
                  <a:srgbClr val="EBC047"/>
                </a:solidFill>
                <a:latin typeface="Times New Roman" pitchFamily="18" charset="0"/>
                <a:ea typeface="+mj-ea"/>
              </a:rPr>
              <a:t>Choosing Viewpoints for Evaluations </a:t>
            </a:r>
          </a:p>
        </p:txBody>
      </p:sp>
      <p:sp>
        <p:nvSpPr>
          <p:cNvPr id="22531" name="Rectangle 3"/>
          <p:cNvSpPr>
            <a:spLocks noGrp="1" noChangeArrowheads="1"/>
          </p:cNvSpPr>
          <p:nvPr>
            <p:ph type="body" sz="half" idx="1"/>
          </p:nvPr>
        </p:nvSpPr>
        <p:spPr>
          <a:xfrm>
            <a:off x="1023938" y="1371600"/>
            <a:ext cx="7053262" cy="3962400"/>
          </a:xfrm>
        </p:spPr>
        <p:txBody>
          <a:bodyPr/>
          <a:lstStyle/>
          <a:p>
            <a:pPr eaLnBrk="1" hangingPunct="1">
              <a:buFont typeface="Wingdings" pitchFamily="-112" charset="2"/>
              <a:buNone/>
            </a:pPr>
            <a:r>
              <a:rPr lang="en-CA" sz="1800" dirty="0" smtClean="0">
                <a:solidFill>
                  <a:srgbClr val="FFFFFF"/>
                </a:solidFill>
                <a:effectLst/>
                <a:latin typeface="Candara" pitchFamily="34" charset="0"/>
              </a:rPr>
              <a:t>Examples of viewpoints that might be considered when</a:t>
            </a:r>
          </a:p>
          <a:p>
            <a:pPr eaLnBrk="1" hangingPunct="1">
              <a:buFont typeface="Wingdings" pitchFamily="-112" charset="2"/>
              <a:buNone/>
            </a:pPr>
            <a:r>
              <a:rPr lang="en-CA" sz="1800" dirty="0" smtClean="0">
                <a:solidFill>
                  <a:srgbClr val="FFFFFF"/>
                </a:solidFill>
                <a:effectLst/>
                <a:latin typeface="Candara" pitchFamily="34" charset="0"/>
              </a:rPr>
              <a:t>doing an evaluation: </a:t>
            </a:r>
          </a:p>
          <a:p>
            <a:pPr eaLnBrk="1" hangingPunct="1">
              <a:buSzPct val="100000"/>
              <a:buFont typeface="Arial" charset="0"/>
              <a:buChar char="•"/>
            </a:pPr>
            <a:r>
              <a:rPr lang="en-CA" sz="1800" dirty="0" smtClean="0">
                <a:solidFill>
                  <a:srgbClr val="FFFFFF"/>
                </a:solidFill>
                <a:effectLst/>
                <a:latin typeface="Candara" pitchFamily="34" charset="0"/>
              </a:rPr>
              <a:t>a stretch of highway leading toward a harvest unit, </a:t>
            </a:r>
          </a:p>
          <a:p>
            <a:pPr eaLnBrk="1" hangingPunct="1">
              <a:buSzPct val="100000"/>
              <a:buFont typeface="Arial" charset="0"/>
              <a:buChar char="•"/>
            </a:pPr>
            <a:r>
              <a:rPr lang="en-CA" sz="1800" dirty="0" smtClean="0">
                <a:solidFill>
                  <a:srgbClr val="FFFFFF"/>
                </a:solidFill>
                <a:effectLst/>
                <a:latin typeface="Candara" pitchFamily="34" charset="0"/>
              </a:rPr>
              <a:t>a rest stop, </a:t>
            </a:r>
          </a:p>
          <a:p>
            <a:pPr eaLnBrk="1" hangingPunct="1">
              <a:buSzPct val="100000"/>
              <a:buFont typeface="Arial" charset="0"/>
              <a:buChar char="•"/>
            </a:pPr>
            <a:r>
              <a:rPr lang="en-CA" sz="1800" dirty="0" smtClean="0">
                <a:solidFill>
                  <a:srgbClr val="FFFFFF"/>
                </a:solidFill>
                <a:effectLst/>
                <a:latin typeface="Candara" pitchFamily="34" charset="0"/>
              </a:rPr>
              <a:t>a recreation site or park, </a:t>
            </a:r>
          </a:p>
          <a:p>
            <a:pPr eaLnBrk="1" hangingPunct="1">
              <a:buSzPct val="100000"/>
              <a:buFont typeface="Arial" charset="0"/>
              <a:buChar char="•"/>
            </a:pPr>
            <a:r>
              <a:rPr lang="en-CA" sz="1800" dirty="0" smtClean="0">
                <a:solidFill>
                  <a:srgbClr val="FFFFFF"/>
                </a:solidFill>
                <a:effectLst/>
                <a:latin typeface="Candara" pitchFamily="34" charset="0"/>
              </a:rPr>
              <a:t>a group of homes, or settlement, or</a:t>
            </a:r>
          </a:p>
          <a:p>
            <a:pPr eaLnBrk="1" hangingPunct="1">
              <a:buSzPct val="100000"/>
              <a:buFont typeface="Arial" charset="0"/>
              <a:buChar char="•"/>
            </a:pPr>
            <a:r>
              <a:rPr lang="en-CA" sz="1800" dirty="0" smtClean="0">
                <a:solidFill>
                  <a:srgbClr val="FFFFFF"/>
                </a:solidFill>
                <a:effectLst/>
                <a:latin typeface="Candara" pitchFamily="34" charset="0"/>
              </a:rPr>
              <a:t> a tourist-related commercial enterprise. </a:t>
            </a:r>
          </a:p>
          <a:p>
            <a:pPr marL="0" indent="0" eaLnBrk="1" hangingPunct="1">
              <a:buSzPct val="100000"/>
              <a:buNone/>
            </a:pPr>
            <a:endParaRPr lang="en-CA" sz="1800" dirty="0" smtClean="0">
              <a:solidFill>
                <a:srgbClr val="FFFFFF"/>
              </a:solidFill>
              <a:effectLst/>
              <a:latin typeface="Candara" pitchFamily="34" charset="0"/>
            </a:endParaRPr>
          </a:p>
          <a:p>
            <a:pPr eaLnBrk="1" hangingPunct="1">
              <a:buSzPct val="100000"/>
              <a:buFont typeface="Wingdings" pitchFamily="-112" charset="2"/>
              <a:buNone/>
            </a:pPr>
            <a:r>
              <a:rPr lang="en-CA" sz="1800" dirty="0" smtClean="0">
                <a:solidFill>
                  <a:srgbClr val="FFFFFF"/>
                </a:solidFill>
                <a:effectLst/>
                <a:latin typeface="Candara" pitchFamily="34" charset="0"/>
              </a:rPr>
              <a:t>It is important to review the location(s) offering </a:t>
            </a:r>
          </a:p>
          <a:p>
            <a:pPr eaLnBrk="1" hangingPunct="1">
              <a:buFont typeface="Wingdings" pitchFamily="-112" charset="2"/>
              <a:buNone/>
            </a:pPr>
            <a:r>
              <a:rPr lang="en-CA" sz="1800" dirty="0" smtClean="0">
                <a:solidFill>
                  <a:srgbClr val="FFFFFF"/>
                </a:solidFill>
                <a:effectLst/>
                <a:latin typeface="Candara" pitchFamily="34" charset="0"/>
              </a:rPr>
              <a:t>the best or most direct view of the alteration.  This may not </a:t>
            </a:r>
          </a:p>
          <a:p>
            <a:pPr eaLnBrk="1" hangingPunct="1">
              <a:buFont typeface="Wingdings" pitchFamily="-112" charset="2"/>
              <a:buNone/>
            </a:pPr>
            <a:r>
              <a:rPr lang="en-CA" sz="1800" dirty="0" smtClean="0">
                <a:solidFill>
                  <a:srgbClr val="FFFFFF"/>
                </a:solidFill>
                <a:effectLst/>
                <a:latin typeface="Candara" pitchFamily="34" charset="0"/>
              </a:rPr>
              <a:t>necessarily be a viewpoint that provides a stationary or </a:t>
            </a:r>
          </a:p>
          <a:p>
            <a:pPr eaLnBrk="1" hangingPunct="1">
              <a:buFont typeface="Wingdings" pitchFamily="-112" charset="2"/>
              <a:buNone/>
            </a:pPr>
            <a:r>
              <a:rPr lang="en-CA" sz="1800" dirty="0" smtClean="0">
                <a:solidFill>
                  <a:srgbClr val="FFFFFF"/>
                </a:solidFill>
                <a:effectLst/>
                <a:latin typeface="Candara" pitchFamily="34" charset="0"/>
              </a:rPr>
              <a:t>stopping location.</a:t>
            </a:r>
          </a:p>
        </p:txBody>
      </p:sp>
      <p:sp>
        <p:nvSpPr>
          <p:cNvPr id="22532" name="Line 4"/>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a:p>
        </p:txBody>
      </p:sp>
      <p:sp>
        <p:nvSpPr>
          <p:cNvPr id="22535" name="Rectangle 4"/>
          <p:cNvSpPr>
            <a:spLocks noChangeArrowheads="1"/>
          </p:cNvSpPr>
          <p:nvPr/>
        </p:nvSpPr>
        <p:spPr bwMode="auto">
          <a:xfrm>
            <a:off x="990600" y="5598081"/>
            <a:ext cx="7086600" cy="738664"/>
          </a:xfrm>
          <a:prstGeom prst="rect">
            <a:avLst/>
          </a:prstGeom>
          <a:noFill/>
          <a:ln w="9525">
            <a:solidFill>
              <a:srgbClr val="FF9900"/>
            </a:solidFill>
            <a:miter lim="800000"/>
            <a:headEnd/>
            <a:tailEnd/>
          </a:ln>
        </p:spPr>
        <p:txBody>
          <a:bodyPr anchor="ctr">
            <a:spAutoFit/>
          </a:bodyPr>
          <a:lstStyle/>
          <a:p>
            <a:pPr eaLnBrk="0" hangingPunct="0"/>
            <a:r>
              <a:rPr lang="en-CA" sz="1400" u="sng" dirty="0">
                <a:solidFill>
                  <a:srgbClr val="FFFF99"/>
                </a:solidFill>
                <a:latin typeface="Candara" pitchFamily="34" charset="0"/>
                <a:cs typeface="Times New Roman" pitchFamily="-112" charset="0"/>
              </a:rPr>
              <a:t>Warning:</a:t>
            </a:r>
            <a:r>
              <a:rPr lang="en-CA" sz="1400" dirty="0">
                <a:solidFill>
                  <a:srgbClr val="FFFF99"/>
                </a:solidFill>
                <a:latin typeface="Candara" pitchFamily="34" charset="0"/>
                <a:cs typeface="Times New Roman" pitchFamily="-112" charset="0"/>
              </a:rPr>
              <a:t> Visual Landscape Inventory viewpoints were used to derive visual sensitivity unit boundaries and for rating the sensitivity of the landscape. </a:t>
            </a:r>
          </a:p>
          <a:p>
            <a:pPr eaLnBrk="0" hangingPunct="0"/>
            <a:r>
              <a:rPr lang="en-CA" sz="1400" dirty="0">
                <a:solidFill>
                  <a:srgbClr val="FFFF99"/>
                </a:solidFill>
                <a:latin typeface="Candara" pitchFamily="34" charset="0"/>
                <a:cs typeface="Times New Roman" pitchFamily="-112" charset="0"/>
              </a:rPr>
              <a:t>They were not derived for use to assess VQO compliance.</a:t>
            </a:r>
          </a:p>
        </p:txBody>
      </p:sp>
    </p:spTree>
    <p:extLst>
      <p:ext uri="{BB962C8B-B14F-4D97-AF65-F5344CB8AC3E}">
        <p14:creationId xmlns:p14="http://schemas.microsoft.com/office/powerpoint/2010/main" val="38736280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57200" y="76200"/>
            <a:ext cx="8229600" cy="1139825"/>
          </a:xfrm>
        </p:spPr>
        <p:txBody>
          <a:bodyPr/>
          <a:lstStyle/>
          <a:p>
            <a:pPr eaLnBrk="1" hangingPunct="1">
              <a:defRPr/>
            </a:pPr>
            <a:r>
              <a:rPr lang="en-CA" sz="3200" b="1" dirty="0" smtClean="0">
                <a:solidFill>
                  <a:srgbClr val="FFC000"/>
                </a:solidFill>
                <a:latin typeface="Times New Roman" pitchFamily="18" charset="0"/>
                <a:ea typeface="+mj-ea"/>
              </a:rPr>
              <a:t>Significant Public Viewpoint </a:t>
            </a:r>
          </a:p>
        </p:txBody>
      </p:sp>
      <p:sp>
        <p:nvSpPr>
          <p:cNvPr id="1029" name="Rectangle 3"/>
          <p:cNvSpPr>
            <a:spLocks noGrp="1" noChangeArrowheads="1"/>
          </p:cNvSpPr>
          <p:nvPr>
            <p:ph type="body" sz="half" idx="1"/>
          </p:nvPr>
        </p:nvSpPr>
        <p:spPr>
          <a:xfrm>
            <a:off x="566738" y="1752600"/>
            <a:ext cx="8077200" cy="2133600"/>
          </a:xfrm>
        </p:spPr>
        <p:txBody>
          <a:bodyPr/>
          <a:lstStyle/>
          <a:p>
            <a:pPr eaLnBrk="1" hangingPunct="1">
              <a:buFont typeface="Wingdings" pitchFamily="-112" charset="2"/>
              <a:buNone/>
            </a:pPr>
            <a:r>
              <a:rPr lang="en-CA" altLang="en-US" sz="2000" b="1" i="1" dirty="0" smtClean="0">
                <a:solidFill>
                  <a:srgbClr val="FFFFFF"/>
                </a:solidFill>
                <a:effectLst/>
                <a:latin typeface="Candara" panose="020E0502030303020204" pitchFamily="34" charset="0"/>
              </a:rPr>
              <a:t>A significant public viewpoint:</a:t>
            </a:r>
            <a:r>
              <a:rPr lang="en-CA" altLang="en-US" sz="1800" b="1" i="1" dirty="0" smtClean="0">
                <a:solidFill>
                  <a:srgbClr val="FFFFFF"/>
                </a:solidFill>
                <a:effectLst/>
                <a:latin typeface="Candara" panose="020E0502030303020204" pitchFamily="34" charset="0"/>
              </a:rPr>
              <a:t> </a:t>
            </a:r>
          </a:p>
          <a:p>
            <a:pPr eaLnBrk="1" hangingPunct="1">
              <a:buFont typeface="Wingdings" pitchFamily="-112" charset="2"/>
              <a:buNone/>
            </a:pPr>
            <a:r>
              <a:rPr lang="en-CA" altLang="en-US" sz="1800" b="1" i="1" dirty="0" smtClean="0">
                <a:solidFill>
                  <a:srgbClr val="FFFFFF"/>
                </a:solidFill>
                <a:effectLst/>
                <a:latin typeface="Candara" panose="020E0502030303020204" pitchFamily="34" charset="0"/>
              </a:rPr>
              <a:t>a place or location on the land or water that is accessible to the public, </a:t>
            </a:r>
          </a:p>
          <a:p>
            <a:pPr eaLnBrk="1" hangingPunct="1">
              <a:buFont typeface="Wingdings" pitchFamily="-112" charset="2"/>
              <a:buNone/>
            </a:pPr>
            <a:r>
              <a:rPr lang="en-CA" altLang="en-US" sz="1800" b="1" i="1" dirty="0" smtClean="0">
                <a:solidFill>
                  <a:srgbClr val="FFFFFF"/>
                </a:solidFill>
                <a:effectLst/>
                <a:latin typeface="Candara" panose="020E0502030303020204" pitchFamily="34" charset="0"/>
              </a:rPr>
              <a:t>provides a viewing opportunity and  has relevance to the landform </a:t>
            </a:r>
          </a:p>
          <a:p>
            <a:pPr eaLnBrk="1" hangingPunct="1">
              <a:buFont typeface="Wingdings" pitchFamily="-112" charset="2"/>
              <a:buNone/>
            </a:pPr>
            <a:r>
              <a:rPr lang="en-CA" altLang="en-US" sz="1800" b="1" i="1" dirty="0" smtClean="0">
                <a:solidFill>
                  <a:srgbClr val="FFFFFF"/>
                </a:solidFill>
                <a:effectLst/>
                <a:latin typeface="Candara" panose="020E0502030303020204" pitchFamily="34" charset="0"/>
              </a:rPr>
              <a:t>being assessed</a:t>
            </a:r>
            <a:r>
              <a:rPr lang="en-CA" altLang="en-US" sz="1800" b="1" dirty="0" smtClean="0">
                <a:solidFill>
                  <a:srgbClr val="FFFFFF"/>
                </a:solidFill>
                <a:effectLst/>
                <a:latin typeface="Arial" charset="0"/>
              </a:rPr>
              <a:t>.</a:t>
            </a:r>
          </a:p>
          <a:p>
            <a:pPr eaLnBrk="1" hangingPunct="1">
              <a:buFont typeface="Wingdings" pitchFamily="-112" charset="2"/>
              <a:buNone/>
            </a:pPr>
            <a:endParaRPr lang="en-CA" altLang="en-US" sz="1800" b="1" dirty="0" smtClean="0">
              <a:solidFill>
                <a:srgbClr val="FFFFFF"/>
              </a:solidFill>
              <a:effectLst/>
              <a:latin typeface="Arial" charset="0"/>
            </a:endParaRPr>
          </a:p>
          <a:p>
            <a:pPr eaLnBrk="1" hangingPunct="1">
              <a:buFont typeface="Wingdings" pitchFamily="-112" charset="2"/>
              <a:buNone/>
            </a:pPr>
            <a:endParaRPr lang="en-CA" altLang="en-US" sz="1800" b="1" dirty="0" smtClean="0">
              <a:solidFill>
                <a:srgbClr val="FFFFFF"/>
              </a:solidFill>
              <a:effectLst/>
              <a:latin typeface="Arial" charset="0"/>
            </a:endParaRPr>
          </a:p>
        </p:txBody>
      </p:sp>
      <p:sp>
        <p:nvSpPr>
          <p:cNvPr id="1030" name="Line 4"/>
          <p:cNvSpPr>
            <a:spLocks noChangeShapeType="1"/>
          </p:cNvSpPr>
          <p:nvPr/>
        </p:nvSpPr>
        <p:spPr bwMode="auto">
          <a:xfrm>
            <a:off x="228600" y="1219200"/>
            <a:ext cx="8686800" cy="0"/>
          </a:xfrm>
          <a:prstGeom prst="line">
            <a:avLst/>
          </a:prstGeom>
          <a:noFill/>
          <a:ln w="25400">
            <a:solidFill>
              <a:srgbClr val="EBC047"/>
            </a:solidFill>
            <a:round/>
            <a:headEnd/>
            <a:tailEnd/>
          </a:ln>
          <a:extLst>
            <a:ext uri="{909E8E84-426E-40DD-AFC4-6F175D3DCCD1}">
              <a14:hiddenFill xmlns:a14="http://schemas.microsoft.com/office/drawing/2010/main">
                <a:noFill/>
              </a14:hiddenFill>
            </a:ext>
          </a:extLst>
        </p:spPr>
        <p:txBody>
          <a:bodyPr/>
          <a:lstStyle/>
          <a:p>
            <a:endParaRPr lang="en-CA"/>
          </a:p>
        </p:txBody>
      </p:sp>
      <p:grpSp>
        <p:nvGrpSpPr>
          <p:cNvPr id="1033" name="Group 86"/>
          <p:cNvGrpSpPr>
            <a:grpSpLocks/>
          </p:cNvGrpSpPr>
          <p:nvPr/>
        </p:nvGrpSpPr>
        <p:grpSpPr bwMode="auto">
          <a:xfrm>
            <a:off x="685800" y="3238500"/>
            <a:ext cx="6553200" cy="3086100"/>
            <a:chOff x="336" y="1849"/>
            <a:chExt cx="4128" cy="1944"/>
          </a:xfrm>
        </p:grpSpPr>
        <p:graphicFrame>
          <p:nvGraphicFramePr>
            <p:cNvPr id="1026" name="Object 79"/>
            <p:cNvGraphicFramePr>
              <a:graphicFrameLocks noChangeAspect="1"/>
            </p:cNvGraphicFramePr>
            <p:nvPr/>
          </p:nvGraphicFramePr>
          <p:xfrm>
            <a:off x="336" y="1849"/>
            <a:ext cx="4128" cy="1944"/>
          </p:xfrm>
          <a:graphic>
            <a:graphicData uri="http://schemas.openxmlformats.org/presentationml/2006/ole">
              <mc:AlternateContent xmlns:mc="http://schemas.openxmlformats.org/markup-compatibility/2006">
                <mc:Choice xmlns:v="urn:schemas-microsoft-com:vml" Requires="v">
                  <p:oleObj spid="_x0000_s2080" name="Clip" r:id="rId3" imgW="1152720" imgH="542880" progId="MS_ClipArt_Gallery.2">
                    <p:embed/>
                  </p:oleObj>
                </mc:Choice>
                <mc:Fallback>
                  <p:oleObj name="Clip" r:id="rId3" imgW="1152720" imgH="542880"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 y="1849"/>
                          <a:ext cx="4128" cy="1944"/>
                        </a:xfrm>
                        <a:prstGeom prst="rect">
                          <a:avLst/>
                        </a:prstGeom>
                        <a:noFill/>
                        <a:ln w="9525">
                          <a:solidFill>
                            <a:srgbClr val="F8F8F8"/>
                          </a:solidFill>
                          <a:miter lim="800000"/>
                          <a:headEnd/>
                          <a:tailEnd/>
                        </a:ln>
                        <a:effectLst/>
                        <a:extLst>
                          <a:ext uri="{909E8E84-426E-40DD-AFC4-6F175D3DCCD1}">
                            <a14:hiddenFill xmlns:a14="http://schemas.microsoft.com/office/drawing/2010/main">
                              <a:solidFill>
                                <a:srgbClr val="3366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7" name="Object 81"/>
            <p:cNvGraphicFramePr>
              <a:graphicFrameLocks noChangeAspect="1"/>
            </p:cNvGraphicFramePr>
            <p:nvPr/>
          </p:nvGraphicFramePr>
          <p:xfrm>
            <a:off x="912" y="2832"/>
            <a:ext cx="300" cy="884"/>
          </p:xfrm>
          <a:graphic>
            <a:graphicData uri="http://schemas.openxmlformats.org/presentationml/2006/ole">
              <mc:AlternateContent xmlns:mc="http://schemas.openxmlformats.org/markup-compatibility/2006">
                <mc:Choice xmlns:v="urn:schemas-microsoft-com:vml" Requires="v">
                  <p:oleObj spid="_x0000_s2081" name="Clip" r:id="rId5" imgW="477000" imgH="1402560" progId="MS_ClipArt_Gallery.2">
                    <p:embed/>
                  </p:oleObj>
                </mc:Choice>
                <mc:Fallback>
                  <p:oleObj name="Clip" r:id="rId5" imgW="477000" imgH="1402560" progId="MS_ClipArt_Gallery.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2" y="2832"/>
                          <a:ext cx="300" cy="8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35" name="Line 83"/>
            <p:cNvSpPr>
              <a:spLocks noChangeShapeType="1"/>
            </p:cNvSpPr>
            <p:nvPr/>
          </p:nvSpPr>
          <p:spPr bwMode="auto">
            <a:xfrm flipV="1">
              <a:off x="1095" y="2112"/>
              <a:ext cx="1497" cy="804"/>
            </a:xfrm>
            <a:prstGeom prst="line">
              <a:avLst/>
            </a:prstGeom>
            <a:noFill/>
            <a:ln w="9525">
              <a:solidFill>
                <a:srgbClr val="FF66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036" name="Line 84"/>
            <p:cNvSpPr>
              <a:spLocks noChangeShapeType="1"/>
            </p:cNvSpPr>
            <p:nvPr/>
          </p:nvSpPr>
          <p:spPr bwMode="auto">
            <a:xfrm>
              <a:off x="1086" y="2925"/>
              <a:ext cx="1689" cy="618"/>
            </a:xfrm>
            <a:prstGeom prst="line">
              <a:avLst/>
            </a:prstGeom>
            <a:noFill/>
            <a:ln w="9525">
              <a:solidFill>
                <a:srgbClr val="FF6600"/>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1034" name="Text Box 87"/>
          <p:cNvSpPr txBox="1">
            <a:spLocks noChangeArrowheads="1"/>
          </p:cNvSpPr>
          <p:nvPr/>
        </p:nvSpPr>
        <p:spPr bwMode="auto">
          <a:xfrm>
            <a:off x="566738" y="1357313"/>
            <a:ext cx="7239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112" charset="0"/>
                <a:cs typeface="Arial" charset="0"/>
              </a:defRPr>
            </a:lvl1pPr>
            <a:lvl2pPr marL="742950" indent="-285750" eaLnBrk="0" hangingPunct="0">
              <a:defRPr>
                <a:solidFill>
                  <a:schemeClr val="tx1"/>
                </a:solidFill>
                <a:latin typeface="Verdana" pitchFamily="-112" charset="0"/>
                <a:cs typeface="Arial" charset="0"/>
              </a:defRPr>
            </a:lvl2pPr>
            <a:lvl3pPr marL="1143000" indent="-228600" eaLnBrk="0" hangingPunct="0">
              <a:defRPr>
                <a:solidFill>
                  <a:schemeClr val="tx1"/>
                </a:solidFill>
                <a:latin typeface="Verdana" pitchFamily="-112" charset="0"/>
                <a:cs typeface="Arial" charset="0"/>
              </a:defRPr>
            </a:lvl3pPr>
            <a:lvl4pPr marL="1600200" indent="-228600" eaLnBrk="0" hangingPunct="0">
              <a:defRPr>
                <a:solidFill>
                  <a:schemeClr val="tx1"/>
                </a:solidFill>
                <a:latin typeface="Verdana" pitchFamily="-112" charset="0"/>
                <a:cs typeface="Arial" charset="0"/>
              </a:defRPr>
            </a:lvl4pPr>
            <a:lvl5pPr marL="2057400" indent="-228600" eaLnBrk="0" hangingPunct="0">
              <a:defRPr>
                <a:solidFill>
                  <a:schemeClr val="tx1"/>
                </a:solidFill>
                <a:latin typeface="Verdana" pitchFamily="-112" charset="0"/>
                <a:cs typeface="Arial" charset="0"/>
              </a:defRPr>
            </a:lvl5pPr>
            <a:lvl6pPr marL="2514600" indent="-228600" eaLnBrk="0" fontAlgn="base" hangingPunct="0">
              <a:spcBef>
                <a:spcPct val="0"/>
              </a:spcBef>
              <a:spcAft>
                <a:spcPct val="0"/>
              </a:spcAft>
              <a:defRPr>
                <a:solidFill>
                  <a:schemeClr val="tx1"/>
                </a:solidFill>
                <a:latin typeface="Verdana" pitchFamily="-112" charset="0"/>
                <a:cs typeface="Arial" charset="0"/>
              </a:defRPr>
            </a:lvl6pPr>
            <a:lvl7pPr marL="2971800" indent="-228600" eaLnBrk="0" fontAlgn="base" hangingPunct="0">
              <a:spcBef>
                <a:spcPct val="0"/>
              </a:spcBef>
              <a:spcAft>
                <a:spcPct val="0"/>
              </a:spcAft>
              <a:defRPr>
                <a:solidFill>
                  <a:schemeClr val="tx1"/>
                </a:solidFill>
                <a:latin typeface="Verdana" pitchFamily="-112" charset="0"/>
                <a:cs typeface="Arial" charset="0"/>
              </a:defRPr>
            </a:lvl7pPr>
            <a:lvl8pPr marL="3429000" indent="-228600" eaLnBrk="0" fontAlgn="base" hangingPunct="0">
              <a:spcBef>
                <a:spcPct val="0"/>
              </a:spcBef>
              <a:spcAft>
                <a:spcPct val="0"/>
              </a:spcAft>
              <a:defRPr>
                <a:solidFill>
                  <a:schemeClr val="tx1"/>
                </a:solidFill>
                <a:latin typeface="Verdana" pitchFamily="-112" charset="0"/>
                <a:cs typeface="Arial" charset="0"/>
              </a:defRPr>
            </a:lvl8pPr>
            <a:lvl9pPr marL="3886200" indent="-228600" eaLnBrk="0" fontAlgn="base" hangingPunct="0">
              <a:spcBef>
                <a:spcPct val="0"/>
              </a:spcBef>
              <a:spcAft>
                <a:spcPct val="0"/>
              </a:spcAft>
              <a:defRPr>
                <a:solidFill>
                  <a:schemeClr val="tx1"/>
                </a:solidFill>
                <a:latin typeface="Verdana" pitchFamily="-112" charset="0"/>
                <a:cs typeface="Arial" charset="0"/>
              </a:defRPr>
            </a:lvl9pPr>
          </a:lstStyle>
          <a:p>
            <a:pPr eaLnBrk="1" hangingPunct="1">
              <a:spcBef>
                <a:spcPct val="50000"/>
              </a:spcBef>
            </a:pPr>
            <a:r>
              <a:rPr lang="en-CA" altLang="en-US" sz="2000" b="1" dirty="0">
                <a:solidFill>
                  <a:srgbClr val="FFD757"/>
                </a:solidFill>
                <a:latin typeface="Arial" charset="0"/>
              </a:rPr>
              <a:t>FPPR </a:t>
            </a:r>
            <a:r>
              <a:rPr lang="en-CA" altLang="en-US" sz="2000" b="1" dirty="0" smtClean="0">
                <a:solidFill>
                  <a:srgbClr val="FFD757"/>
                </a:solidFill>
                <a:latin typeface="Arial" charset="0"/>
              </a:rPr>
              <a:t>(proposed definition)</a:t>
            </a:r>
            <a:endParaRPr lang="en-CA" altLang="en-US" sz="2000" b="1" dirty="0">
              <a:solidFill>
                <a:srgbClr val="FFD757"/>
              </a:solidFill>
              <a:latin typeface="Arial" charset="0"/>
            </a:endParaRPr>
          </a:p>
        </p:txBody>
      </p:sp>
    </p:spTree>
    <p:extLst>
      <p:ext uri="{BB962C8B-B14F-4D97-AF65-F5344CB8AC3E}">
        <p14:creationId xmlns:p14="http://schemas.microsoft.com/office/powerpoint/2010/main" val="24573758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Text Box 2"/>
          <p:cNvSpPr txBox="1">
            <a:spLocks noChangeArrowheads="1"/>
          </p:cNvSpPr>
          <p:nvPr/>
        </p:nvSpPr>
        <p:spPr bwMode="auto">
          <a:xfrm>
            <a:off x="0" y="333375"/>
            <a:ext cx="9144000" cy="701675"/>
          </a:xfrm>
          <a:prstGeom prst="rect">
            <a:avLst/>
          </a:prstGeom>
          <a:noFill/>
          <a:ln w="9525">
            <a:noFill/>
            <a:miter lim="800000"/>
            <a:headEnd/>
            <a:tailEnd/>
          </a:ln>
          <a:effectLst/>
        </p:spPr>
        <p:txBody>
          <a:bodyPr>
            <a:spAutoFit/>
          </a:bodyPr>
          <a:lstStyle/>
          <a:p>
            <a:pPr algn="ctr">
              <a:spcBef>
                <a:spcPct val="50000"/>
              </a:spcBef>
              <a:defRPr/>
            </a:pPr>
            <a:r>
              <a:rPr lang="en-GB" sz="4000" b="1" dirty="0">
                <a:solidFill>
                  <a:srgbClr val="FFC000"/>
                </a:solidFill>
                <a:effectLst>
                  <a:outerShdw blurRad="38100" dist="38100" dir="2700000" algn="tl">
                    <a:srgbClr val="000000"/>
                  </a:outerShdw>
                </a:effectLst>
                <a:latin typeface="Times New Roman" pitchFamily="18" charset="0"/>
              </a:rPr>
              <a:t>Visual Quality Objectives</a:t>
            </a:r>
          </a:p>
        </p:txBody>
      </p:sp>
      <p:sp>
        <p:nvSpPr>
          <p:cNvPr id="87043" name="Rectangle 3"/>
          <p:cNvSpPr>
            <a:spLocks noChangeArrowheads="1"/>
          </p:cNvSpPr>
          <p:nvPr/>
        </p:nvSpPr>
        <p:spPr bwMode="auto">
          <a:xfrm>
            <a:off x="611188" y="1196975"/>
            <a:ext cx="8353425" cy="2031325"/>
          </a:xfrm>
          <a:prstGeom prst="rect">
            <a:avLst/>
          </a:prstGeom>
          <a:noFill/>
          <a:ln w="9525">
            <a:noFill/>
            <a:miter lim="800000"/>
            <a:headEnd/>
            <a:tailEnd/>
          </a:ln>
        </p:spPr>
        <p:txBody>
          <a:bodyPr>
            <a:spAutoFit/>
          </a:bodyPr>
          <a:lstStyle/>
          <a:p>
            <a:r>
              <a:rPr lang="en-GB" sz="1800" dirty="0">
                <a:solidFill>
                  <a:srgbClr val="FFFFFF"/>
                </a:solidFill>
                <a:latin typeface="Candara" pitchFamily="34" charset="0"/>
              </a:rPr>
              <a:t>VQOs are management objectives established by the </a:t>
            </a:r>
            <a:r>
              <a:rPr lang="en-GB" sz="1800" dirty="0" smtClean="0">
                <a:solidFill>
                  <a:srgbClr val="FFFFFF"/>
                </a:solidFill>
                <a:latin typeface="Candara" pitchFamily="34" charset="0"/>
              </a:rPr>
              <a:t>District Manager </a:t>
            </a:r>
            <a:r>
              <a:rPr lang="en-GB" sz="1800" dirty="0">
                <a:solidFill>
                  <a:srgbClr val="FFFFFF"/>
                </a:solidFill>
                <a:latin typeface="Candara" pitchFamily="34" charset="0"/>
              </a:rPr>
              <a:t>under the Government Action Regulation Sect </a:t>
            </a:r>
            <a:r>
              <a:rPr lang="en-GB" sz="1800" dirty="0" smtClean="0">
                <a:solidFill>
                  <a:srgbClr val="FFFFFF"/>
                </a:solidFill>
                <a:latin typeface="Candara" pitchFamily="34" charset="0"/>
              </a:rPr>
              <a:t>7(2).  </a:t>
            </a:r>
            <a:r>
              <a:rPr lang="en-GB" sz="1800" dirty="0">
                <a:solidFill>
                  <a:srgbClr val="FFFF66"/>
                </a:solidFill>
                <a:latin typeface="Candara" pitchFamily="34" charset="0"/>
              </a:rPr>
              <a:t>They are used to reflect society’s desired level of visual quality on the landscape.</a:t>
            </a:r>
          </a:p>
          <a:p>
            <a:endParaRPr lang="en-GB" sz="1800" dirty="0">
              <a:solidFill>
                <a:srgbClr val="FFFFFF"/>
              </a:solidFill>
              <a:latin typeface="Candara" pitchFamily="34" charset="0"/>
            </a:endParaRPr>
          </a:p>
          <a:p>
            <a:r>
              <a:rPr lang="en-GB" sz="1800" dirty="0">
                <a:solidFill>
                  <a:srgbClr val="FFFFFF"/>
                </a:solidFill>
                <a:latin typeface="Candara" pitchFamily="34" charset="0"/>
              </a:rPr>
              <a:t>The Forest Planning and Practices Regulation S.1.1 defines 5 categories of alteration: </a:t>
            </a:r>
            <a:endParaRPr lang="en-GB" sz="1800" dirty="0" smtClean="0">
              <a:solidFill>
                <a:srgbClr val="FFFFFF"/>
              </a:solidFill>
              <a:latin typeface="Candara" pitchFamily="34" charset="0"/>
            </a:endParaRPr>
          </a:p>
          <a:p>
            <a:endParaRPr lang="en-GB" sz="1800" dirty="0">
              <a:solidFill>
                <a:srgbClr val="FFFFFF"/>
              </a:solidFill>
              <a:latin typeface="Candara" pitchFamily="34" charset="0"/>
            </a:endParaRPr>
          </a:p>
          <a:p>
            <a:r>
              <a:rPr lang="en-GB" sz="1800" dirty="0">
                <a:solidFill>
                  <a:srgbClr val="FFFF66"/>
                </a:solidFill>
                <a:latin typeface="Candara" pitchFamily="34" charset="0"/>
              </a:rPr>
              <a:t>Preservation, Retention, Partial Retention, Modification &amp; Maximum Modification</a:t>
            </a:r>
            <a:r>
              <a:rPr lang="en-GB" sz="1800" dirty="0">
                <a:solidFill>
                  <a:srgbClr val="FFFFFF"/>
                </a:solidFill>
                <a:latin typeface="Candara" pitchFamily="34" charset="0"/>
              </a:rPr>
              <a:t>.</a:t>
            </a:r>
            <a:endParaRPr lang="en-CA" sz="1800" dirty="0">
              <a:solidFill>
                <a:srgbClr val="FFFFFF"/>
              </a:solidFill>
              <a:latin typeface="Candara" pitchFamily="34" charset="0"/>
            </a:endParaRPr>
          </a:p>
        </p:txBody>
      </p:sp>
      <p:pic>
        <p:nvPicPr>
          <p:cNvPr id="87044" name="Picture 4" descr="VR-0110"/>
          <p:cNvPicPr>
            <a:picLocks noChangeAspect="1" noChangeArrowheads="1"/>
          </p:cNvPicPr>
          <p:nvPr/>
        </p:nvPicPr>
        <p:blipFill>
          <a:blip r:embed="rId2" cstate="print">
            <a:lum bright="12000"/>
          </a:blip>
          <a:srcRect/>
          <a:stretch>
            <a:fillRect/>
          </a:stretch>
        </p:blipFill>
        <p:spPr bwMode="auto">
          <a:xfrm>
            <a:off x="6083300" y="3567113"/>
            <a:ext cx="2592388" cy="1733550"/>
          </a:xfrm>
          <a:prstGeom prst="rect">
            <a:avLst/>
          </a:prstGeom>
          <a:noFill/>
          <a:ln w="9525">
            <a:solidFill>
              <a:schemeClr val="bg2"/>
            </a:solidFill>
            <a:miter lim="800000"/>
            <a:headEnd/>
            <a:tailEnd/>
          </a:ln>
        </p:spPr>
      </p:pic>
      <p:pic>
        <p:nvPicPr>
          <p:cNvPr id="87045" name="Picture 78" descr="Slide 49"/>
          <p:cNvPicPr>
            <a:picLocks noChangeAspect="1" noChangeArrowheads="1"/>
          </p:cNvPicPr>
          <p:nvPr/>
        </p:nvPicPr>
        <p:blipFill>
          <a:blip r:embed="rId3" cstate="print">
            <a:lum bright="6000"/>
          </a:blip>
          <a:srcRect/>
          <a:stretch>
            <a:fillRect/>
          </a:stretch>
        </p:blipFill>
        <p:spPr bwMode="auto">
          <a:xfrm>
            <a:off x="684213" y="3568700"/>
            <a:ext cx="2592387" cy="1731963"/>
          </a:xfrm>
          <a:prstGeom prst="rect">
            <a:avLst/>
          </a:prstGeom>
          <a:noFill/>
          <a:ln w="9525">
            <a:solidFill>
              <a:schemeClr val="bg2"/>
            </a:solidFill>
            <a:miter lim="800000"/>
            <a:headEnd/>
            <a:tailEnd/>
          </a:ln>
        </p:spPr>
      </p:pic>
      <p:pic>
        <p:nvPicPr>
          <p:cNvPr id="87046" name="Picture 79" descr="027"/>
          <p:cNvPicPr>
            <a:picLocks noChangeAspect="1" noChangeArrowheads="1"/>
          </p:cNvPicPr>
          <p:nvPr/>
        </p:nvPicPr>
        <p:blipFill>
          <a:blip r:embed="rId4" cstate="print"/>
          <a:srcRect/>
          <a:stretch>
            <a:fillRect/>
          </a:stretch>
        </p:blipFill>
        <p:spPr bwMode="auto">
          <a:xfrm>
            <a:off x="3392488" y="3576638"/>
            <a:ext cx="2590800" cy="1724025"/>
          </a:xfrm>
          <a:prstGeom prst="rect">
            <a:avLst/>
          </a:prstGeom>
          <a:noFill/>
          <a:ln w="9525">
            <a:solidFill>
              <a:schemeClr val="bg2"/>
            </a:solidFill>
            <a:miter lim="800000"/>
            <a:headEnd/>
            <a:tailEnd/>
          </a:ln>
        </p:spPr>
      </p:pic>
      <p:sp>
        <p:nvSpPr>
          <p:cNvPr id="87047" name="Text Box 80"/>
          <p:cNvSpPr txBox="1">
            <a:spLocks noChangeArrowheads="1"/>
          </p:cNvSpPr>
          <p:nvPr/>
        </p:nvSpPr>
        <p:spPr bwMode="auto">
          <a:xfrm>
            <a:off x="684213" y="5310188"/>
            <a:ext cx="2519362" cy="366712"/>
          </a:xfrm>
          <a:prstGeom prst="rect">
            <a:avLst/>
          </a:prstGeom>
          <a:noFill/>
          <a:ln w="9525">
            <a:noFill/>
            <a:miter lim="800000"/>
            <a:headEnd/>
            <a:tailEnd/>
          </a:ln>
        </p:spPr>
        <p:txBody>
          <a:bodyPr>
            <a:spAutoFit/>
          </a:bodyPr>
          <a:lstStyle/>
          <a:p>
            <a:pPr algn="ctr">
              <a:spcBef>
                <a:spcPct val="50000"/>
              </a:spcBef>
            </a:pPr>
            <a:r>
              <a:rPr lang="en-CA" sz="1800" b="1">
                <a:solidFill>
                  <a:srgbClr val="FFC000"/>
                </a:solidFill>
                <a:latin typeface="Arial" charset="0"/>
              </a:rPr>
              <a:t>Retention</a:t>
            </a:r>
          </a:p>
        </p:txBody>
      </p:sp>
      <p:sp>
        <p:nvSpPr>
          <p:cNvPr id="87048" name="Text Box 81"/>
          <p:cNvSpPr txBox="1">
            <a:spLocks noChangeArrowheads="1"/>
          </p:cNvSpPr>
          <p:nvPr/>
        </p:nvSpPr>
        <p:spPr bwMode="auto">
          <a:xfrm>
            <a:off x="3435350" y="5310188"/>
            <a:ext cx="2519363" cy="366712"/>
          </a:xfrm>
          <a:prstGeom prst="rect">
            <a:avLst/>
          </a:prstGeom>
          <a:noFill/>
          <a:ln w="9525">
            <a:noFill/>
            <a:miter lim="800000"/>
            <a:headEnd/>
            <a:tailEnd/>
          </a:ln>
        </p:spPr>
        <p:txBody>
          <a:bodyPr>
            <a:spAutoFit/>
          </a:bodyPr>
          <a:lstStyle/>
          <a:p>
            <a:pPr algn="ctr">
              <a:spcBef>
                <a:spcPct val="50000"/>
              </a:spcBef>
            </a:pPr>
            <a:r>
              <a:rPr lang="en-CA" sz="1800" b="1">
                <a:solidFill>
                  <a:srgbClr val="FFC000"/>
                </a:solidFill>
                <a:latin typeface="Arial" charset="0"/>
              </a:rPr>
              <a:t>Partial Retention</a:t>
            </a:r>
          </a:p>
        </p:txBody>
      </p:sp>
      <p:sp>
        <p:nvSpPr>
          <p:cNvPr id="87049" name="Text Box 82"/>
          <p:cNvSpPr txBox="1">
            <a:spLocks noChangeArrowheads="1"/>
          </p:cNvSpPr>
          <p:nvPr/>
        </p:nvSpPr>
        <p:spPr bwMode="auto">
          <a:xfrm>
            <a:off x="6156325" y="5314950"/>
            <a:ext cx="2519363" cy="366713"/>
          </a:xfrm>
          <a:prstGeom prst="rect">
            <a:avLst/>
          </a:prstGeom>
          <a:noFill/>
          <a:ln w="9525">
            <a:noFill/>
            <a:miter lim="800000"/>
            <a:headEnd/>
            <a:tailEnd/>
          </a:ln>
        </p:spPr>
        <p:txBody>
          <a:bodyPr>
            <a:spAutoFit/>
          </a:bodyPr>
          <a:lstStyle/>
          <a:p>
            <a:pPr algn="ctr">
              <a:spcBef>
                <a:spcPct val="50000"/>
              </a:spcBef>
            </a:pPr>
            <a:r>
              <a:rPr lang="en-CA" sz="1800" b="1">
                <a:solidFill>
                  <a:srgbClr val="FFC000"/>
                </a:solidFill>
                <a:latin typeface="Arial" charset="0"/>
              </a:rPr>
              <a:t>Modification</a:t>
            </a:r>
          </a:p>
        </p:txBody>
      </p:sp>
      <p:pic>
        <p:nvPicPr>
          <p:cNvPr id="87050" name="Picture 79"/>
          <p:cNvPicPr>
            <a:picLocks noChangeAspect="1" noChangeArrowheads="1"/>
          </p:cNvPicPr>
          <p:nvPr/>
        </p:nvPicPr>
        <p:blipFill>
          <a:blip r:embed="rId5" cstate="print"/>
          <a:srcRect/>
          <a:stretch>
            <a:fillRect/>
          </a:stretch>
        </p:blipFill>
        <p:spPr bwMode="auto">
          <a:xfrm>
            <a:off x="8172399" y="6122315"/>
            <a:ext cx="627113" cy="535659"/>
          </a:xfrm>
          <a:prstGeom prst="rect">
            <a:avLst/>
          </a:prstGeom>
          <a:noFill/>
          <a:ln w="9525">
            <a:noFill/>
            <a:miter lim="800000"/>
            <a:headEnd/>
            <a:tailEnd/>
          </a:ln>
        </p:spPr>
      </p:pic>
    </p:spTree>
    <p:extLst>
      <p:ext uri="{BB962C8B-B14F-4D97-AF65-F5344CB8AC3E}">
        <p14:creationId xmlns:p14="http://schemas.microsoft.com/office/powerpoint/2010/main" val="358328090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Text Box 2"/>
          <p:cNvSpPr txBox="1">
            <a:spLocks noChangeArrowheads="1"/>
          </p:cNvSpPr>
          <p:nvPr/>
        </p:nvSpPr>
        <p:spPr bwMode="auto">
          <a:xfrm>
            <a:off x="0" y="333375"/>
            <a:ext cx="9144000" cy="646113"/>
          </a:xfrm>
          <a:prstGeom prst="rect">
            <a:avLst/>
          </a:prstGeom>
          <a:noFill/>
          <a:ln w="9525">
            <a:noFill/>
            <a:miter lim="800000"/>
            <a:headEnd/>
            <a:tailEnd/>
          </a:ln>
          <a:effectLst/>
        </p:spPr>
        <p:txBody>
          <a:bodyPr>
            <a:spAutoFit/>
          </a:bodyPr>
          <a:lstStyle/>
          <a:p>
            <a:pPr algn="ctr">
              <a:spcBef>
                <a:spcPct val="50000"/>
              </a:spcBef>
              <a:defRPr/>
            </a:pPr>
            <a:r>
              <a:rPr lang="en-GB" sz="3600" b="1" dirty="0">
                <a:solidFill>
                  <a:srgbClr val="FFC000"/>
                </a:solidFill>
                <a:effectLst>
                  <a:outerShdw blurRad="38100" dist="38100" dir="2700000" algn="tl">
                    <a:srgbClr val="000000"/>
                  </a:outerShdw>
                </a:effectLst>
                <a:latin typeface="Times New Roman" pitchFamily="18" charset="0"/>
              </a:rPr>
              <a:t>Visual Quality Objectives</a:t>
            </a:r>
          </a:p>
        </p:txBody>
      </p:sp>
      <p:sp>
        <p:nvSpPr>
          <p:cNvPr id="88067" name="Text Box 80"/>
          <p:cNvSpPr txBox="1">
            <a:spLocks noChangeArrowheads="1"/>
          </p:cNvSpPr>
          <p:nvPr/>
        </p:nvSpPr>
        <p:spPr bwMode="auto">
          <a:xfrm>
            <a:off x="827088" y="1268413"/>
            <a:ext cx="2519362" cy="523875"/>
          </a:xfrm>
          <a:prstGeom prst="rect">
            <a:avLst/>
          </a:prstGeom>
          <a:noFill/>
          <a:ln w="9525">
            <a:noFill/>
            <a:miter lim="800000"/>
            <a:headEnd/>
            <a:tailEnd/>
          </a:ln>
        </p:spPr>
        <p:txBody>
          <a:bodyPr>
            <a:spAutoFit/>
          </a:bodyPr>
          <a:lstStyle/>
          <a:p>
            <a:pPr algn="ctr">
              <a:spcBef>
                <a:spcPct val="50000"/>
              </a:spcBef>
            </a:pPr>
            <a:r>
              <a:rPr lang="en-CA" sz="2800" b="1">
                <a:solidFill>
                  <a:srgbClr val="FFC000"/>
                </a:solidFill>
                <a:latin typeface="Arial" charset="0"/>
              </a:rPr>
              <a:t>Preservation:   </a:t>
            </a:r>
          </a:p>
        </p:txBody>
      </p:sp>
      <p:sp>
        <p:nvSpPr>
          <p:cNvPr id="88068" name="Text Box 133"/>
          <p:cNvSpPr txBox="1">
            <a:spLocks noChangeArrowheads="1"/>
          </p:cNvSpPr>
          <p:nvPr/>
        </p:nvSpPr>
        <p:spPr bwMode="auto">
          <a:xfrm>
            <a:off x="971550" y="2060575"/>
            <a:ext cx="4103688" cy="1616075"/>
          </a:xfrm>
          <a:prstGeom prst="rect">
            <a:avLst/>
          </a:prstGeom>
          <a:noFill/>
          <a:ln w="9525">
            <a:noFill/>
            <a:miter lim="800000"/>
            <a:headEnd/>
            <a:tailEnd/>
          </a:ln>
        </p:spPr>
        <p:txBody>
          <a:bodyPr>
            <a:spAutoFit/>
          </a:bodyPr>
          <a:lstStyle/>
          <a:p>
            <a:pPr marL="371475" indent="-371475">
              <a:spcBef>
                <a:spcPct val="50000"/>
              </a:spcBef>
            </a:pPr>
            <a:endParaRPr lang="en-CA">
              <a:solidFill>
                <a:srgbClr val="FFFFFF"/>
              </a:solidFill>
              <a:latin typeface="Arial" charset="0"/>
            </a:endParaRPr>
          </a:p>
          <a:p>
            <a:pPr marL="371475" indent="-371475">
              <a:spcBef>
                <a:spcPct val="50000"/>
              </a:spcBef>
              <a:buFontTx/>
              <a:buAutoNum type="romanLcParenBoth"/>
            </a:pPr>
            <a:r>
              <a:rPr lang="en-CA">
                <a:solidFill>
                  <a:srgbClr val="FFFFFF"/>
                </a:solidFill>
                <a:latin typeface="Candara" pitchFamily="34" charset="0"/>
              </a:rPr>
              <a:t>very small in scale, and </a:t>
            </a:r>
          </a:p>
          <a:p>
            <a:pPr marL="371475" indent="-371475">
              <a:spcBef>
                <a:spcPct val="50000"/>
              </a:spcBef>
              <a:buFontTx/>
              <a:buAutoNum type="romanLcParenBoth"/>
            </a:pPr>
            <a:r>
              <a:rPr lang="en-CA">
                <a:solidFill>
                  <a:srgbClr val="FFFFFF"/>
                </a:solidFill>
                <a:latin typeface="Candara" pitchFamily="34" charset="0"/>
              </a:rPr>
              <a:t>not easily distinguishable from the pre-harvest landscape.</a:t>
            </a:r>
          </a:p>
        </p:txBody>
      </p:sp>
      <p:sp>
        <p:nvSpPr>
          <p:cNvPr id="88069" name="Text Box 134"/>
          <p:cNvSpPr txBox="1">
            <a:spLocks noChangeArrowheads="1"/>
          </p:cNvSpPr>
          <p:nvPr/>
        </p:nvSpPr>
        <p:spPr bwMode="auto">
          <a:xfrm>
            <a:off x="971550" y="1773238"/>
            <a:ext cx="4321175" cy="701675"/>
          </a:xfrm>
          <a:prstGeom prst="rect">
            <a:avLst/>
          </a:prstGeom>
          <a:noFill/>
          <a:ln w="9525">
            <a:noFill/>
            <a:miter lim="800000"/>
            <a:headEnd/>
            <a:tailEnd/>
          </a:ln>
        </p:spPr>
        <p:txBody>
          <a:bodyPr>
            <a:spAutoFit/>
          </a:bodyPr>
          <a:lstStyle/>
          <a:p>
            <a:pPr>
              <a:spcBef>
                <a:spcPct val="50000"/>
              </a:spcBef>
            </a:pPr>
            <a:r>
              <a:rPr lang="en-CA">
                <a:solidFill>
                  <a:srgbClr val="FFFFFF"/>
                </a:solidFill>
                <a:latin typeface="Candara" pitchFamily="34" charset="0"/>
              </a:rPr>
              <a:t>Alteration, when assessed from a significant public viewpoint, is:</a:t>
            </a:r>
          </a:p>
        </p:txBody>
      </p:sp>
      <p:pic>
        <p:nvPicPr>
          <p:cNvPr id="88070" name="Picture 135" descr="Slide 26"/>
          <p:cNvPicPr>
            <a:picLocks noChangeAspect="1" noChangeArrowheads="1"/>
          </p:cNvPicPr>
          <p:nvPr/>
        </p:nvPicPr>
        <p:blipFill>
          <a:blip r:embed="rId2" cstate="print">
            <a:lum bright="6000"/>
          </a:blip>
          <a:srcRect/>
          <a:stretch>
            <a:fillRect/>
          </a:stretch>
        </p:blipFill>
        <p:spPr bwMode="auto">
          <a:xfrm>
            <a:off x="5256213" y="1557338"/>
            <a:ext cx="3203575" cy="2159000"/>
          </a:xfrm>
          <a:prstGeom prst="rect">
            <a:avLst/>
          </a:prstGeom>
          <a:noFill/>
          <a:ln w="9525">
            <a:solidFill>
              <a:srgbClr val="F1E719"/>
            </a:solidFill>
            <a:miter lim="800000"/>
            <a:headEnd/>
            <a:tailEnd/>
          </a:ln>
        </p:spPr>
      </p:pic>
      <p:pic>
        <p:nvPicPr>
          <p:cNvPr id="88071" name="Picture 79"/>
          <p:cNvPicPr>
            <a:picLocks noChangeAspect="1" noChangeArrowheads="1"/>
          </p:cNvPicPr>
          <p:nvPr/>
        </p:nvPicPr>
        <p:blipFill>
          <a:blip r:embed="rId3" cstate="print"/>
          <a:srcRect/>
          <a:stretch>
            <a:fillRect/>
          </a:stretch>
        </p:blipFill>
        <p:spPr bwMode="auto">
          <a:xfrm>
            <a:off x="7885113" y="5876925"/>
            <a:ext cx="914400" cy="781050"/>
          </a:xfrm>
          <a:prstGeom prst="rect">
            <a:avLst/>
          </a:prstGeom>
          <a:noFill/>
          <a:ln w="9525">
            <a:noFill/>
            <a:miter lim="800000"/>
            <a:headEnd/>
            <a:tailEnd/>
          </a:ln>
        </p:spPr>
      </p:pic>
      <p:sp>
        <p:nvSpPr>
          <p:cNvPr id="88072" name="TextBox 8"/>
          <p:cNvSpPr txBox="1">
            <a:spLocks noChangeArrowheads="1"/>
          </p:cNvSpPr>
          <p:nvPr/>
        </p:nvSpPr>
        <p:spPr bwMode="auto">
          <a:xfrm>
            <a:off x="971550" y="5013325"/>
            <a:ext cx="4895850" cy="461963"/>
          </a:xfrm>
          <a:prstGeom prst="rect">
            <a:avLst/>
          </a:prstGeom>
          <a:noFill/>
          <a:ln w="9525">
            <a:noFill/>
            <a:miter lim="800000"/>
            <a:headEnd/>
            <a:tailEnd/>
          </a:ln>
        </p:spPr>
        <p:txBody>
          <a:bodyPr>
            <a:spAutoFit/>
          </a:bodyPr>
          <a:lstStyle/>
          <a:p>
            <a:r>
              <a:rPr lang="en-CA">
                <a:solidFill>
                  <a:srgbClr val="FFFF66"/>
                </a:solidFill>
                <a:latin typeface="Candara" pitchFamily="34" charset="0"/>
              </a:rPr>
              <a:t>Predicted by </a:t>
            </a:r>
            <a:r>
              <a:rPr lang="en-CA" sz="2400">
                <a:solidFill>
                  <a:schemeClr val="bg1"/>
                </a:solidFill>
                <a:latin typeface="Candara" pitchFamily="34" charset="0"/>
              </a:rPr>
              <a:t>0</a:t>
            </a:r>
            <a:r>
              <a:rPr lang="en-CA">
                <a:solidFill>
                  <a:schemeClr val="bg1"/>
                </a:solidFill>
                <a:latin typeface="Candara" pitchFamily="34" charset="0"/>
              </a:rPr>
              <a:t>%</a:t>
            </a:r>
            <a:r>
              <a:rPr lang="en-CA">
                <a:solidFill>
                  <a:srgbClr val="FFFF66"/>
                </a:solidFill>
                <a:latin typeface="Candara" pitchFamily="34" charset="0"/>
              </a:rPr>
              <a:t> alteration of landform.</a:t>
            </a:r>
          </a:p>
        </p:txBody>
      </p:sp>
    </p:spTree>
    <p:extLst>
      <p:ext uri="{BB962C8B-B14F-4D97-AF65-F5344CB8AC3E}">
        <p14:creationId xmlns:p14="http://schemas.microsoft.com/office/powerpoint/2010/main" val="116270980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Text Box 2"/>
          <p:cNvSpPr txBox="1">
            <a:spLocks noChangeArrowheads="1"/>
          </p:cNvSpPr>
          <p:nvPr/>
        </p:nvSpPr>
        <p:spPr bwMode="auto">
          <a:xfrm>
            <a:off x="0" y="333375"/>
            <a:ext cx="9144000" cy="646113"/>
          </a:xfrm>
          <a:prstGeom prst="rect">
            <a:avLst/>
          </a:prstGeom>
          <a:noFill/>
          <a:ln w="9525">
            <a:noFill/>
            <a:miter lim="800000"/>
            <a:headEnd/>
            <a:tailEnd/>
          </a:ln>
          <a:effectLst/>
        </p:spPr>
        <p:txBody>
          <a:bodyPr>
            <a:spAutoFit/>
          </a:bodyPr>
          <a:lstStyle/>
          <a:p>
            <a:pPr algn="ctr">
              <a:spcBef>
                <a:spcPct val="50000"/>
              </a:spcBef>
              <a:defRPr/>
            </a:pPr>
            <a:r>
              <a:rPr lang="en-GB" sz="3600" b="1" dirty="0">
                <a:solidFill>
                  <a:srgbClr val="FFC000"/>
                </a:solidFill>
                <a:effectLst>
                  <a:outerShdw blurRad="38100" dist="38100" dir="2700000" algn="tl">
                    <a:srgbClr val="000000"/>
                  </a:outerShdw>
                </a:effectLst>
                <a:latin typeface="Times New Roman" pitchFamily="18" charset="0"/>
              </a:rPr>
              <a:t>Visual Quality Objectives</a:t>
            </a:r>
          </a:p>
        </p:txBody>
      </p:sp>
      <p:pic>
        <p:nvPicPr>
          <p:cNvPr id="89091" name="Picture 76" descr="Slide 49"/>
          <p:cNvPicPr>
            <a:picLocks noChangeAspect="1" noChangeArrowheads="1"/>
          </p:cNvPicPr>
          <p:nvPr/>
        </p:nvPicPr>
        <p:blipFill>
          <a:blip r:embed="rId2" cstate="print">
            <a:lum bright="6000"/>
          </a:blip>
          <a:srcRect/>
          <a:stretch>
            <a:fillRect/>
          </a:stretch>
        </p:blipFill>
        <p:spPr bwMode="auto">
          <a:xfrm>
            <a:off x="5148263" y="3616325"/>
            <a:ext cx="3067050" cy="2049463"/>
          </a:xfrm>
          <a:prstGeom prst="rect">
            <a:avLst/>
          </a:prstGeom>
          <a:noFill/>
          <a:ln w="9525">
            <a:solidFill>
              <a:srgbClr val="F1E719"/>
            </a:solidFill>
            <a:miter lim="800000"/>
            <a:headEnd/>
            <a:tailEnd/>
          </a:ln>
        </p:spPr>
      </p:pic>
      <p:sp>
        <p:nvSpPr>
          <p:cNvPr id="89092" name="Text Box 77"/>
          <p:cNvSpPr txBox="1">
            <a:spLocks noChangeArrowheads="1"/>
          </p:cNvSpPr>
          <p:nvPr/>
        </p:nvSpPr>
        <p:spPr bwMode="auto">
          <a:xfrm>
            <a:off x="611188" y="1268413"/>
            <a:ext cx="2519362" cy="523875"/>
          </a:xfrm>
          <a:prstGeom prst="rect">
            <a:avLst/>
          </a:prstGeom>
          <a:noFill/>
          <a:ln w="9525">
            <a:noFill/>
            <a:miter lim="800000"/>
            <a:headEnd/>
            <a:tailEnd/>
          </a:ln>
        </p:spPr>
        <p:txBody>
          <a:bodyPr>
            <a:spAutoFit/>
          </a:bodyPr>
          <a:lstStyle/>
          <a:p>
            <a:pPr algn="ctr">
              <a:spcBef>
                <a:spcPct val="50000"/>
              </a:spcBef>
            </a:pPr>
            <a:r>
              <a:rPr lang="en-CA" sz="2800" b="1" dirty="0">
                <a:solidFill>
                  <a:srgbClr val="FFC000"/>
                </a:solidFill>
                <a:latin typeface="Candara" pitchFamily="34" charset="0"/>
              </a:rPr>
              <a:t>Retention:</a:t>
            </a:r>
          </a:p>
        </p:txBody>
      </p:sp>
      <p:sp>
        <p:nvSpPr>
          <p:cNvPr id="89093" name="Text Box 79"/>
          <p:cNvSpPr txBox="1">
            <a:spLocks noChangeArrowheads="1"/>
          </p:cNvSpPr>
          <p:nvPr/>
        </p:nvSpPr>
        <p:spPr bwMode="auto">
          <a:xfrm>
            <a:off x="1058863" y="1744663"/>
            <a:ext cx="4103687" cy="2073275"/>
          </a:xfrm>
          <a:prstGeom prst="rect">
            <a:avLst/>
          </a:prstGeom>
          <a:noFill/>
          <a:ln w="9525">
            <a:noFill/>
            <a:miter lim="800000"/>
            <a:headEnd/>
            <a:tailEnd/>
          </a:ln>
        </p:spPr>
        <p:txBody>
          <a:bodyPr>
            <a:spAutoFit/>
          </a:bodyPr>
          <a:lstStyle/>
          <a:p>
            <a:pPr>
              <a:spcBef>
                <a:spcPct val="50000"/>
              </a:spcBef>
            </a:pPr>
            <a:r>
              <a:rPr lang="en-CA">
                <a:solidFill>
                  <a:srgbClr val="FFFFFF"/>
                </a:solidFill>
                <a:latin typeface="Candara" pitchFamily="34" charset="0"/>
              </a:rPr>
              <a:t>Alteration, when assessed from a significant public viewpoint, is:</a:t>
            </a:r>
          </a:p>
          <a:p>
            <a:pPr>
              <a:spcBef>
                <a:spcPct val="50000"/>
              </a:spcBef>
            </a:pPr>
            <a:r>
              <a:rPr lang="en-CA">
                <a:solidFill>
                  <a:srgbClr val="FFFFFF"/>
                </a:solidFill>
                <a:latin typeface="Candara" pitchFamily="34" charset="0"/>
              </a:rPr>
              <a:t>(i) difficult to see, </a:t>
            </a:r>
          </a:p>
          <a:p>
            <a:pPr>
              <a:spcBef>
                <a:spcPct val="50000"/>
              </a:spcBef>
            </a:pPr>
            <a:r>
              <a:rPr lang="en-CA">
                <a:solidFill>
                  <a:srgbClr val="FFFFFF"/>
                </a:solidFill>
                <a:latin typeface="Candara" pitchFamily="34" charset="0"/>
              </a:rPr>
              <a:t>(ii) small in scale, and </a:t>
            </a:r>
          </a:p>
          <a:p>
            <a:pPr>
              <a:spcBef>
                <a:spcPct val="50000"/>
              </a:spcBef>
            </a:pPr>
            <a:r>
              <a:rPr lang="en-CA">
                <a:solidFill>
                  <a:srgbClr val="FFFFFF"/>
                </a:solidFill>
                <a:latin typeface="Candara" pitchFamily="34" charset="0"/>
              </a:rPr>
              <a:t>(iii) natural in appearance.</a:t>
            </a:r>
          </a:p>
        </p:txBody>
      </p:sp>
      <p:pic>
        <p:nvPicPr>
          <p:cNvPr id="89094" name="Picture 80" descr="Slide 63"/>
          <p:cNvPicPr>
            <a:picLocks noChangeAspect="1" noChangeArrowheads="1"/>
          </p:cNvPicPr>
          <p:nvPr/>
        </p:nvPicPr>
        <p:blipFill>
          <a:blip r:embed="rId3" cstate="print"/>
          <a:srcRect/>
          <a:stretch>
            <a:fillRect/>
          </a:stretch>
        </p:blipFill>
        <p:spPr bwMode="auto">
          <a:xfrm>
            <a:off x="5176838" y="1300163"/>
            <a:ext cx="3024187" cy="2032000"/>
          </a:xfrm>
          <a:prstGeom prst="rect">
            <a:avLst/>
          </a:prstGeom>
          <a:noFill/>
          <a:ln w="9525">
            <a:solidFill>
              <a:srgbClr val="F1E719"/>
            </a:solidFill>
            <a:miter lim="800000"/>
            <a:headEnd/>
            <a:tailEnd/>
          </a:ln>
        </p:spPr>
      </p:pic>
      <p:sp>
        <p:nvSpPr>
          <p:cNvPr id="89095" name="Text Box 81"/>
          <p:cNvSpPr txBox="1">
            <a:spLocks noChangeArrowheads="1"/>
          </p:cNvSpPr>
          <p:nvPr/>
        </p:nvSpPr>
        <p:spPr bwMode="auto">
          <a:xfrm>
            <a:off x="7594600" y="3033713"/>
            <a:ext cx="649288"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0.3%</a:t>
            </a:r>
          </a:p>
        </p:txBody>
      </p:sp>
      <p:sp>
        <p:nvSpPr>
          <p:cNvPr id="89096" name="Text Box 82"/>
          <p:cNvSpPr txBox="1">
            <a:spLocks noChangeArrowheads="1"/>
          </p:cNvSpPr>
          <p:nvPr/>
        </p:nvSpPr>
        <p:spPr bwMode="auto">
          <a:xfrm>
            <a:off x="7623175" y="5335588"/>
            <a:ext cx="720725"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0.9%</a:t>
            </a:r>
          </a:p>
        </p:txBody>
      </p:sp>
      <p:pic>
        <p:nvPicPr>
          <p:cNvPr id="89097" name="Picture 79"/>
          <p:cNvPicPr>
            <a:picLocks noChangeAspect="1" noChangeArrowheads="1"/>
          </p:cNvPicPr>
          <p:nvPr/>
        </p:nvPicPr>
        <p:blipFill>
          <a:blip r:embed="rId4" cstate="print"/>
          <a:srcRect/>
          <a:stretch>
            <a:fillRect/>
          </a:stretch>
        </p:blipFill>
        <p:spPr bwMode="auto">
          <a:xfrm>
            <a:off x="7885113" y="5876925"/>
            <a:ext cx="914400" cy="781050"/>
          </a:xfrm>
          <a:prstGeom prst="rect">
            <a:avLst/>
          </a:prstGeom>
          <a:noFill/>
          <a:ln w="9525">
            <a:noFill/>
            <a:miter lim="800000"/>
            <a:headEnd/>
            <a:tailEnd/>
          </a:ln>
        </p:spPr>
      </p:pic>
      <p:sp>
        <p:nvSpPr>
          <p:cNvPr id="89098" name="Text Box 170"/>
          <p:cNvSpPr txBox="1">
            <a:spLocks noChangeArrowheads="1"/>
          </p:cNvSpPr>
          <p:nvPr/>
        </p:nvSpPr>
        <p:spPr bwMode="auto">
          <a:xfrm>
            <a:off x="755576" y="5300663"/>
            <a:ext cx="3816424" cy="1015663"/>
          </a:xfrm>
          <a:prstGeom prst="rect">
            <a:avLst/>
          </a:prstGeom>
          <a:noFill/>
          <a:ln w="9525">
            <a:noFill/>
            <a:miter lim="800000"/>
            <a:headEnd/>
            <a:tailEnd/>
          </a:ln>
        </p:spPr>
        <p:txBody>
          <a:bodyPr wrap="square">
            <a:spAutoFit/>
          </a:bodyPr>
          <a:lstStyle/>
          <a:p>
            <a:pPr>
              <a:spcBef>
                <a:spcPct val="50000"/>
              </a:spcBef>
            </a:pPr>
            <a:r>
              <a:rPr lang="en-CA" b="1" dirty="0">
                <a:solidFill>
                  <a:srgbClr val="FFFF66"/>
                </a:solidFill>
                <a:latin typeface="Candara" pitchFamily="34" charset="0"/>
              </a:rPr>
              <a:t>Predicted by </a:t>
            </a:r>
            <a:r>
              <a:rPr lang="en-CA" b="1" dirty="0">
                <a:solidFill>
                  <a:schemeClr val="bg1"/>
                </a:solidFill>
                <a:latin typeface="Candara" pitchFamily="34" charset="0"/>
              </a:rPr>
              <a:t>0 - 1.5% </a:t>
            </a:r>
            <a:r>
              <a:rPr lang="en-CA" b="1" dirty="0" smtClean="0">
                <a:solidFill>
                  <a:srgbClr val="FFFF66"/>
                </a:solidFill>
                <a:latin typeface="Candara" pitchFamily="34" charset="0"/>
              </a:rPr>
              <a:t>alteration (clearcutting) of the perspective landform</a:t>
            </a:r>
            <a:endParaRPr lang="en-CA" b="1" dirty="0">
              <a:solidFill>
                <a:srgbClr val="FFFF66"/>
              </a:solidFill>
              <a:latin typeface="Candara" pitchFamily="34" charset="0"/>
            </a:endParaRPr>
          </a:p>
        </p:txBody>
      </p:sp>
    </p:spTree>
    <p:extLst>
      <p:ext uri="{BB962C8B-B14F-4D97-AF65-F5344CB8AC3E}">
        <p14:creationId xmlns:p14="http://schemas.microsoft.com/office/powerpoint/2010/main" val="378501954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Text Box 2"/>
          <p:cNvSpPr txBox="1">
            <a:spLocks noChangeArrowheads="1"/>
          </p:cNvSpPr>
          <p:nvPr/>
        </p:nvSpPr>
        <p:spPr bwMode="auto">
          <a:xfrm>
            <a:off x="0" y="333375"/>
            <a:ext cx="9144000" cy="584200"/>
          </a:xfrm>
          <a:prstGeom prst="rect">
            <a:avLst/>
          </a:prstGeom>
          <a:noFill/>
          <a:ln w="9525">
            <a:noFill/>
            <a:miter lim="800000"/>
            <a:headEnd/>
            <a:tailEnd/>
          </a:ln>
          <a:effectLst/>
        </p:spPr>
        <p:txBody>
          <a:bodyPr>
            <a:spAutoFit/>
          </a:bodyPr>
          <a:lstStyle/>
          <a:p>
            <a:pPr algn="ctr">
              <a:spcBef>
                <a:spcPct val="50000"/>
              </a:spcBef>
              <a:defRPr/>
            </a:pPr>
            <a:r>
              <a:rPr lang="en-GB" sz="3200" b="1" dirty="0">
                <a:solidFill>
                  <a:srgbClr val="FFC000"/>
                </a:solidFill>
                <a:effectLst>
                  <a:outerShdw blurRad="38100" dist="38100" dir="2700000" algn="tl">
                    <a:srgbClr val="000000"/>
                  </a:outerShdw>
                </a:effectLst>
                <a:latin typeface="Times New Roman" pitchFamily="18" charset="0"/>
              </a:rPr>
              <a:t>Visual Quality Objectives</a:t>
            </a:r>
          </a:p>
        </p:txBody>
      </p:sp>
      <p:sp>
        <p:nvSpPr>
          <p:cNvPr id="90115" name="Text Box 77"/>
          <p:cNvSpPr txBox="1">
            <a:spLocks noChangeArrowheads="1"/>
          </p:cNvSpPr>
          <p:nvPr/>
        </p:nvSpPr>
        <p:spPr bwMode="auto">
          <a:xfrm>
            <a:off x="1116013" y="1268413"/>
            <a:ext cx="4248150" cy="523220"/>
          </a:xfrm>
          <a:prstGeom prst="rect">
            <a:avLst/>
          </a:prstGeom>
          <a:noFill/>
          <a:ln w="9525">
            <a:noFill/>
            <a:miter lim="800000"/>
            <a:headEnd/>
            <a:tailEnd/>
          </a:ln>
        </p:spPr>
        <p:txBody>
          <a:bodyPr>
            <a:spAutoFit/>
          </a:bodyPr>
          <a:lstStyle/>
          <a:p>
            <a:pPr>
              <a:spcBef>
                <a:spcPct val="50000"/>
              </a:spcBef>
            </a:pPr>
            <a:r>
              <a:rPr lang="en-CA" sz="2800" b="1" dirty="0">
                <a:solidFill>
                  <a:srgbClr val="FFC000"/>
                </a:solidFill>
                <a:latin typeface="Candara" pitchFamily="34" charset="0"/>
              </a:rPr>
              <a:t>Partial Retention</a:t>
            </a:r>
            <a:r>
              <a:rPr lang="en-CA" sz="2400" b="1" dirty="0">
                <a:solidFill>
                  <a:srgbClr val="FFC000"/>
                </a:solidFill>
                <a:latin typeface="Candara" pitchFamily="34" charset="0"/>
              </a:rPr>
              <a:t>:</a:t>
            </a:r>
          </a:p>
        </p:txBody>
      </p:sp>
      <p:sp>
        <p:nvSpPr>
          <p:cNvPr id="90116" name="Text Box 79"/>
          <p:cNvSpPr txBox="1">
            <a:spLocks noChangeArrowheads="1"/>
          </p:cNvSpPr>
          <p:nvPr/>
        </p:nvSpPr>
        <p:spPr bwMode="auto">
          <a:xfrm>
            <a:off x="1116013" y="1916113"/>
            <a:ext cx="4032250" cy="2530475"/>
          </a:xfrm>
          <a:prstGeom prst="rect">
            <a:avLst/>
          </a:prstGeom>
          <a:noFill/>
          <a:ln w="9525">
            <a:noFill/>
            <a:miter lim="800000"/>
            <a:headEnd/>
            <a:tailEnd/>
          </a:ln>
        </p:spPr>
        <p:txBody>
          <a:bodyPr>
            <a:spAutoFit/>
          </a:bodyPr>
          <a:lstStyle/>
          <a:p>
            <a:pPr>
              <a:spcBef>
                <a:spcPct val="50000"/>
              </a:spcBef>
            </a:pPr>
            <a:r>
              <a:rPr lang="en-CA" dirty="0">
                <a:solidFill>
                  <a:srgbClr val="FFFFFF"/>
                </a:solidFill>
                <a:latin typeface="Candara" pitchFamily="34" charset="0"/>
              </a:rPr>
              <a:t>Alteration, when assessed from a significant public viewpoint, is </a:t>
            </a:r>
          </a:p>
          <a:p>
            <a:pPr>
              <a:spcBef>
                <a:spcPct val="50000"/>
              </a:spcBef>
            </a:pPr>
            <a:r>
              <a:rPr lang="en-CA" dirty="0">
                <a:solidFill>
                  <a:srgbClr val="FFFFFF"/>
                </a:solidFill>
                <a:latin typeface="Candara" pitchFamily="34" charset="0"/>
              </a:rPr>
              <a:t>(</a:t>
            </a:r>
            <a:r>
              <a:rPr lang="en-CA" dirty="0" err="1">
                <a:solidFill>
                  <a:srgbClr val="FFFFFF"/>
                </a:solidFill>
                <a:latin typeface="Candara" pitchFamily="34" charset="0"/>
              </a:rPr>
              <a:t>i</a:t>
            </a:r>
            <a:r>
              <a:rPr lang="en-CA" dirty="0">
                <a:solidFill>
                  <a:srgbClr val="FFFFFF"/>
                </a:solidFill>
                <a:latin typeface="Candara" pitchFamily="34" charset="0"/>
              </a:rPr>
              <a:t>) easy to see, </a:t>
            </a:r>
          </a:p>
          <a:p>
            <a:pPr>
              <a:spcBef>
                <a:spcPct val="50000"/>
              </a:spcBef>
            </a:pPr>
            <a:r>
              <a:rPr lang="en-CA" dirty="0">
                <a:solidFill>
                  <a:srgbClr val="FFFFFF"/>
                </a:solidFill>
                <a:latin typeface="Candara" pitchFamily="34" charset="0"/>
              </a:rPr>
              <a:t>(ii) small to medium in scale, and </a:t>
            </a:r>
          </a:p>
          <a:p>
            <a:pPr>
              <a:spcBef>
                <a:spcPct val="50000"/>
              </a:spcBef>
            </a:pPr>
            <a:r>
              <a:rPr lang="en-CA" dirty="0">
                <a:solidFill>
                  <a:srgbClr val="FFFFFF"/>
                </a:solidFill>
                <a:latin typeface="Candara" pitchFamily="34" charset="0"/>
              </a:rPr>
              <a:t>(iii) natural and </a:t>
            </a:r>
            <a:r>
              <a:rPr lang="en-CA" u="sng" dirty="0">
                <a:solidFill>
                  <a:srgbClr val="FFFFFF"/>
                </a:solidFill>
                <a:latin typeface="Candara" pitchFamily="34" charset="0"/>
              </a:rPr>
              <a:t>not</a:t>
            </a:r>
            <a:r>
              <a:rPr lang="en-CA" dirty="0">
                <a:solidFill>
                  <a:srgbClr val="FFFFFF"/>
                </a:solidFill>
                <a:latin typeface="Candara" pitchFamily="34" charset="0"/>
              </a:rPr>
              <a:t> rectilinear or     </a:t>
            </a:r>
          </a:p>
          <a:p>
            <a:pPr>
              <a:spcBef>
                <a:spcPct val="50000"/>
              </a:spcBef>
            </a:pPr>
            <a:r>
              <a:rPr lang="en-CA" dirty="0">
                <a:solidFill>
                  <a:srgbClr val="FFFFFF"/>
                </a:solidFill>
                <a:latin typeface="Candara" pitchFamily="34" charset="0"/>
              </a:rPr>
              <a:t>     geometric in shape.</a:t>
            </a:r>
          </a:p>
        </p:txBody>
      </p:sp>
      <p:pic>
        <p:nvPicPr>
          <p:cNvPr id="90117" name="Picture 80" descr="027"/>
          <p:cNvPicPr>
            <a:picLocks noChangeAspect="1" noChangeArrowheads="1"/>
          </p:cNvPicPr>
          <p:nvPr/>
        </p:nvPicPr>
        <p:blipFill>
          <a:blip r:embed="rId3" cstate="print"/>
          <a:srcRect/>
          <a:stretch>
            <a:fillRect/>
          </a:stretch>
        </p:blipFill>
        <p:spPr bwMode="auto">
          <a:xfrm>
            <a:off x="5162550" y="3633788"/>
            <a:ext cx="3024188" cy="2012950"/>
          </a:xfrm>
          <a:prstGeom prst="rect">
            <a:avLst/>
          </a:prstGeom>
          <a:noFill/>
          <a:ln w="9525">
            <a:solidFill>
              <a:srgbClr val="F1E719"/>
            </a:solidFill>
            <a:miter lim="800000"/>
            <a:headEnd/>
            <a:tailEnd/>
          </a:ln>
        </p:spPr>
      </p:pic>
      <p:pic>
        <p:nvPicPr>
          <p:cNvPr id="90118" name="Picture 81" descr="Slide 17"/>
          <p:cNvPicPr>
            <a:picLocks noChangeAspect="1" noChangeArrowheads="1"/>
          </p:cNvPicPr>
          <p:nvPr/>
        </p:nvPicPr>
        <p:blipFill>
          <a:blip r:embed="rId4" cstate="print">
            <a:lum bright="6000"/>
          </a:blip>
          <a:srcRect/>
          <a:stretch>
            <a:fillRect/>
          </a:stretch>
        </p:blipFill>
        <p:spPr bwMode="auto">
          <a:xfrm>
            <a:off x="5148263" y="1268413"/>
            <a:ext cx="3035300" cy="2068512"/>
          </a:xfrm>
          <a:prstGeom prst="rect">
            <a:avLst/>
          </a:prstGeom>
          <a:noFill/>
          <a:ln w="9525">
            <a:solidFill>
              <a:srgbClr val="F1E719"/>
            </a:solidFill>
            <a:miter lim="800000"/>
            <a:headEnd/>
            <a:tailEnd/>
          </a:ln>
        </p:spPr>
      </p:pic>
      <p:sp>
        <p:nvSpPr>
          <p:cNvPr id="90119" name="Text Box 82"/>
          <p:cNvSpPr txBox="1">
            <a:spLocks noChangeArrowheads="1"/>
          </p:cNvSpPr>
          <p:nvPr/>
        </p:nvSpPr>
        <p:spPr bwMode="auto">
          <a:xfrm>
            <a:off x="7566025" y="3038475"/>
            <a:ext cx="649288"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3.1%</a:t>
            </a:r>
          </a:p>
        </p:txBody>
      </p:sp>
      <p:sp>
        <p:nvSpPr>
          <p:cNvPr id="90120" name="Text Box 83"/>
          <p:cNvSpPr txBox="1">
            <a:spLocks noChangeArrowheads="1"/>
          </p:cNvSpPr>
          <p:nvPr/>
        </p:nvSpPr>
        <p:spPr bwMode="auto">
          <a:xfrm>
            <a:off x="7566025" y="5338763"/>
            <a:ext cx="692150"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5.3%</a:t>
            </a:r>
          </a:p>
        </p:txBody>
      </p:sp>
      <p:pic>
        <p:nvPicPr>
          <p:cNvPr id="90121" name="Picture 79"/>
          <p:cNvPicPr>
            <a:picLocks noChangeAspect="1" noChangeArrowheads="1"/>
          </p:cNvPicPr>
          <p:nvPr/>
        </p:nvPicPr>
        <p:blipFill>
          <a:blip r:embed="rId5" cstate="print"/>
          <a:srcRect/>
          <a:stretch>
            <a:fillRect/>
          </a:stretch>
        </p:blipFill>
        <p:spPr bwMode="auto">
          <a:xfrm>
            <a:off x="7885113" y="5876925"/>
            <a:ext cx="914400" cy="781050"/>
          </a:xfrm>
          <a:prstGeom prst="rect">
            <a:avLst/>
          </a:prstGeom>
          <a:noFill/>
          <a:ln w="9525">
            <a:noFill/>
            <a:miter lim="800000"/>
            <a:headEnd/>
            <a:tailEnd/>
          </a:ln>
        </p:spPr>
      </p:pic>
      <p:sp>
        <p:nvSpPr>
          <p:cNvPr id="90122" name="Text Box 158"/>
          <p:cNvSpPr txBox="1">
            <a:spLocks noChangeArrowheads="1"/>
          </p:cNvSpPr>
          <p:nvPr/>
        </p:nvSpPr>
        <p:spPr bwMode="auto">
          <a:xfrm>
            <a:off x="900113" y="5445125"/>
            <a:ext cx="3886200" cy="862013"/>
          </a:xfrm>
          <a:prstGeom prst="rect">
            <a:avLst/>
          </a:prstGeom>
          <a:noFill/>
          <a:ln w="9525">
            <a:noFill/>
            <a:miter lim="800000"/>
            <a:headEnd/>
            <a:tailEnd/>
          </a:ln>
        </p:spPr>
        <p:txBody>
          <a:bodyPr>
            <a:spAutoFit/>
          </a:bodyPr>
          <a:lstStyle/>
          <a:p>
            <a:pPr>
              <a:spcBef>
                <a:spcPct val="50000"/>
              </a:spcBef>
            </a:pPr>
            <a:r>
              <a:rPr lang="en-CA" b="1">
                <a:solidFill>
                  <a:srgbClr val="FFFF66"/>
                </a:solidFill>
                <a:latin typeface="Candara" pitchFamily="34" charset="0"/>
              </a:rPr>
              <a:t>Predicted by </a:t>
            </a:r>
            <a:r>
              <a:rPr lang="en-CA" b="1">
                <a:solidFill>
                  <a:schemeClr val="bg1"/>
                </a:solidFill>
                <a:latin typeface="Candara" pitchFamily="34" charset="0"/>
              </a:rPr>
              <a:t>1.6 - 7.0% </a:t>
            </a:r>
            <a:r>
              <a:rPr lang="en-CA" b="1">
                <a:solidFill>
                  <a:srgbClr val="FFFF66"/>
                </a:solidFill>
                <a:latin typeface="Candara" pitchFamily="34" charset="0"/>
              </a:rPr>
              <a:t>alteration</a:t>
            </a:r>
          </a:p>
          <a:p>
            <a:pPr>
              <a:spcBef>
                <a:spcPct val="50000"/>
              </a:spcBef>
            </a:pPr>
            <a:r>
              <a:rPr lang="en-CA" b="1">
                <a:solidFill>
                  <a:srgbClr val="FFFF66"/>
                </a:solidFill>
                <a:latin typeface="Candara" pitchFamily="34" charset="0"/>
              </a:rPr>
              <a:t>of landform in perspective.</a:t>
            </a:r>
          </a:p>
        </p:txBody>
      </p:sp>
    </p:spTree>
    <p:extLst>
      <p:ext uri="{BB962C8B-B14F-4D97-AF65-F5344CB8AC3E}">
        <p14:creationId xmlns:p14="http://schemas.microsoft.com/office/powerpoint/2010/main" val="105870923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Text Box 2"/>
          <p:cNvSpPr txBox="1">
            <a:spLocks noChangeArrowheads="1"/>
          </p:cNvSpPr>
          <p:nvPr/>
        </p:nvSpPr>
        <p:spPr bwMode="auto">
          <a:xfrm>
            <a:off x="0" y="333375"/>
            <a:ext cx="9144000" cy="584200"/>
          </a:xfrm>
          <a:prstGeom prst="rect">
            <a:avLst/>
          </a:prstGeom>
          <a:noFill/>
          <a:ln w="9525">
            <a:noFill/>
            <a:miter lim="800000"/>
            <a:headEnd/>
            <a:tailEnd/>
          </a:ln>
          <a:effectLst/>
        </p:spPr>
        <p:txBody>
          <a:bodyPr>
            <a:spAutoFit/>
          </a:bodyPr>
          <a:lstStyle/>
          <a:p>
            <a:pPr algn="ctr">
              <a:spcBef>
                <a:spcPct val="50000"/>
              </a:spcBef>
              <a:defRPr/>
            </a:pPr>
            <a:r>
              <a:rPr lang="en-GB" sz="3200" b="1" dirty="0">
                <a:solidFill>
                  <a:srgbClr val="FFC000"/>
                </a:solidFill>
                <a:effectLst>
                  <a:outerShdw blurRad="38100" dist="38100" dir="2700000" algn="tl">
                    <a:srgbClr val="000000"/>
                  </a:outerShdw>
                </a:effectLst>
                <a:latin typeface="Times New Roman" pitchFamily="18" charset="0"/>
              </a:rPr>
              <a:t>Visual Quality Objectives</a:t>
            </a:r>
          </a:p>
        </p:txBody>
      </p:sp>
      <p:sp>
        <p:nvSpPr>
          <p:cNvPr id="91139" name="Text Box 76"/>
          <p:cNvSpPr txBox="1">
            <a:spLocks noChangeArrowheads="1"/>
          </p:cNvSpPr>
          <p:nvPr/>
        </p:nvSpPr>
        <p:spPr bwMode="auto">
          <a:xfrm>
            <a:off x="1116013" y="1268413"/>
            <a:ext cx="4248150" cy="523220"/>
          </a:xfrm>
          <a:prstGeom prst="rect">
            <a:avLst/>
          </a:prstGeom>
          <a:noFill/>
          <a:ln w="9525">
            <a:noFill/>
            <a:miter lim="800000"/>
            <a:headEnd/>
            <a:tailEnd/>
          </a:ln>
        </p:spPr>
        <p:txBody>
          <a:bodyPr>
            <a:spAutoFit/>
          </a:bodyPr>
          <a:lstStyle/>
          <a:p>
            <a:pPr>
              <a:spcBef>
                <a:spcPct val="50000"/>
              </a:spcBef>
            </a:pPr>
            <a:r>
              <a:rPr lang="en-CA" sz="2800" b="1" dirty="0">
                <a:solidFill>
                  <a:srgbClr val="FFC000"/>
                </a:solidFill>
                <a:latin typeface="Candara" pitchFamily="34" charset="0"/>
              </a:rPr>
              <a:t>Modification:</a:t>
            </a:r>
          </a:p>
        </p:txBody>
      </p:sp>
      <p:sp>
        <p:nvSpPr>
          <p:cNvPr id="91140" name="Text Box 80"/>
          <p:cNvSpPr txBox="1">
            <a:spLocks noChangeArrowheads="1"/>
          </p:cNvSpPr>
          <p:nvPr/>
        </p:nvSpPr>
        <p:spPr bwMode="auto">
          <a:xfrm>
            <a:off x="1085850" y="2708275"/>
            <a:ext cx="3557588" cy="2073275"/>
          </a:xfrm>
          <a:prstGeom prst="rect">
            <a:avLst/>
          </a:prstGeom>
          <a:noFill/>
          <a:ln w="9525">
            <a:noFill/>
            <a:miter lim="800000"/>
            <a:headEnd/>
            <a:tailEnd/>
          </a:ln>
        </p:spPr>
        <p:txBody>
          <a:bodyPr>
            <a:spAutoFit/>
          </a:bodyPr>
          <a:lstStyle/>
          <a:p>
            <a:pPr marL="371475" indent="-371475">
              <a:spcBef>
                <a:spcPct val="50000"/>
              </a:spcBef>
              <a:buFontTx/>
              <a:buAutoNum type="romanLcParenBoth"/>
            </a:pPr>
            <a:r>
              <a:rPr lang="en-CA">
                <a:solidFill>
                  <a:srgbClr val="FFFFFF"/>
                </a:solidFill>
                <a:latin typeface="Candara" pitchFamily="34" charset="0"/>
              </a:rPr>
              <a:t>is very easy to see, and </a:t>
            </a:r>
          </a:p>
          <a:p>
            <a:pPr marL="371475" indent="-371475">
              <a:spcBef>
                <a:spcPct val="50000"/>
              </a:spcBef>
              <a:buFontTx/>
              <a:buAutoNum type="romanLcParenBoth"/>
            </a:pPr>
            <a:r>
              <a:rPr lang="en-CA">
                <a:solidFill>
                  <a:srgbClr val="FFFFFF"/>
                </a:solidFill>
                <a:latin typeface="Candara" pitchFamily="34" charset="0"/>
              </a:rPr>
              <a:t>is (A) large in scale and    natural in its appearance, or (B) small to medium in scale but with some angular characteristics.</a:t>
            </a:r>
          </a:p>
        </p:txBody>
      </p:sp>
      <p:sp>
        <p:nvSpPr>
          <p:cNvPr id="91141" name="Text Box 81"/>
          <p:cNvSpPr txBox="1">
            <a:spLocks noChangeArrowheads="1"/>
          </p:cNvSpPr>
          <p:nvPr/>
        </p:nvSpPr>
        <p:spPr bwMode="auto">
          <a:xfrm>
            <a:off x="1101725" y="1758950"/>
            <a:ext cx="3455988" cy="1006475"/>
          </a:xfrm>
          <a:prstGeom prst="rect">
            <a:avLst/>
          </a:prstGeom>
          <a:noFill/>
          <a:ln w="9525">
            <a:noFill/>
            <a:miter lim="800000"/>
            <a:headEnd/>
            <a:tailEnd/>
          </a:ln>
        </p:spPr>
        <p:txBody>
          <a:bodyPr>
            <a:spAutoFit/>
          </a:bodyPr>
          <a:lstStyle/>
          <a:p>
            <a:pPr>
              <a:spcBef>
                <a:spcPct val="50000"/>
              </a:spcBef>
            </a:pPr>
            <a:r>
              <a:rPr lang="en-CA">
                <a:solidFill>
                  <a:srgbClr val="FFFFFF"/>
                </a:solidFill>
                <a:latin typeface="Candara" pitchFamily="34" charset="0"/>
              </a:rPr>
              <a:t>Alteration, when assessed from a significant public viewpoint, is</a:t>
            </a:r>
          </a:p>
        </p:txBody>
      </p:sp>
      <p:pic>
        <p:nvPicPr>
          <p:cNvPr id="91142" name="Picture 82" descr="VR-0110"/>
          <p:cNvPicPr>
            <a:picLocks noChangeAspect="1" noChangeArrowheads="1"/>
          </p:cNvPicPr>
          <p:nvPr/>
        </p:nvPicPr>
        <p:blipFill>
          <a:blip r:embed="rId2" cstate="print">
            <a:lum bright="12000"/>
          </a:blip>
          <a:srcRect/>
          <a:stretch>
            <a:fillRect/>
          </a:stretch>
        </p:blipFill>
        <p:spPr bwMode="auto">
          <a:xfrm>
            <a:off x="5162550" y="1327150"/>
            <a:ext cx="3025775" cy="2024063"/>
          </a:xfrm>
          <a:prstGeom prst="rect">
            <a:avLst/>
          </a:prstGeom>
          <a:noFill/>
          <a:ln w="9525">
            <a:solidFill>
              <a:srgbClr val="F1E719"/>
            </a:solidFill>
            <a:miter lim="800000"/>
            <a:headEnd/>
            <a:tailEnd/>
          </a:ln>
        </p:spPr>
      </p:pic>
      <p:pic>
        <p:nvPicPr>
          <p:cNvPr id="91143" name="Picture 84" descr="Slide 07"/>
          <p:cNvPicPr>
            <a:picLocks noChangeAspect="1" noChangeArrowheads="1"/>
          </p:cNvPicPr>
          <p:nvPr/>
        </p:nvPicPr>
        <p:blipFill>
          <a:blip r:embed="rId3" cstate="print"/>
          <a:srcRect/>
          <a:stretch>
            <a:fillRect/>
          </a:stretch>
        </p:blipFill>
        <p:spPr bwMode="auto">
          <a:xfrm>
            <a:off x="5148263" y="3635375"/>
            <a:ext cx="3024187" cy="1997075"/>
          </a:xfrm>
          <a:prstGeom prst="rect">
            <a:avLst/>
          </a:prstGeom>
          <a:noFill/>
          <a:ln w="9525">
            <a:solidFill>
              <a:srgbClr val="F1E719"/>
            </a:solidFill>
            <a:miter lim="800000"/>
            <a:headEnd/>
            <a:tailEnd/>
          </a:ln>
        </p:spPr>
      </p:pic>
      <p:sp>
        <p:nvSpPr>
          <p:cNvPr id="91144" name="Text Box 85"/>
          <p:cNvSpPr txBox="1">
            <a:spLocks noChangeArrowheads="1"/>
          </p:cNvSpPr>
          <p:nvPr/>
        </p:nvSpPr>
        <p:spPr bwMode="auto">
          <a:xfrm>
            <a:off x="7551738" y="5243513"/>
            <a:ext cx="720725"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7.3%</a:t>
            </a:r>
          </a:p>
        </p:txBody>
      </p:sp>
      <p:sp>
        <p:nvSpPr>
          <p:cNvPr id="91145" name="Text Box 86"/>
          <p:cNvSpPr txBox="1">
            <a:spLocks noChangeArrowheads="1"/>
          </p:cNvSpPr>
          <p:nvPr/>
        </p:nvSpPr>
        <p:spPr bwMode="auto">
          <a:xfrm>
            <a:off x="7553325" y="3054350"/>
            <a:ext cx="649288"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5.9%</a:t>
            </a:r>
          </a:p>
        </p:txBody>
      </p:sp>
      <p:pic>
        <p:nvPicPr>
          <p:cNvPr id="91146" name="Picture 79"/>
          <p:cNvPicPr>
            <a:picLocks noChangeAspect="1" noChangeArrowheads="1"/>
          </p:cNvPicPr>
          <p:nvPr/>
        </p:nvPicPr>
        <p:blipFill>
          <a:blip r:embed="rId4" cstate="print"/>
          <a:srcRect/>
          <a:stretch>
            <a:fillRect/>
          </a:stretch>
        </p:blipFill>
        <p:spPr bwMode="auto">
          <a:xfrm>
            <a:off x="7885113" y="5876925"/>
            <a:ext cx="914400" cy="781050"/>
          </a:xfrm>
          <a:prstGeom prst="rect">
            <a:avLst/>
          </a:prstGeom>
          <a:noFill/>
          <a:ln w="9525">
            <a:noFill/>
            <a:miter lim="800000"/>
            <a:headEnd/>
            <a:tailEnd/>
          </a:ln>
        </p:spPr>
      </p:pic>
      <p:sp>
        <p:nvSpPr>
          <p:cNvPr id="91147" name="Text Box 159"/>
          <p:cNvSpPr txBox="1">
            <a:spLocks noChangeArrowheads="1"/>
          </p:cNvSpPr>
          <p:nvPr/>
        </p:nvSpPr>
        <p:spPr bwMode="auto">
          <a:xfrm>
            <a:off x="827088" y="5445125"/>
            <a:ext cx="3886200" cy="400050"/>
          </a:xfrm>
          <a:prstGeom prst="rect">
            <a:avLst/>
          </a:prstGeom>
          <a:noFill/>
          <a:ln w="9525">
            <a:noFill/>
            <a:miter lim="800000"/>
            <a:headEnd/>
            <a:tailEnd/>
          </a:ln>
        </p:spPr>
        <p:txBody>
          <a:bodyPr>
            <a:spAutoFit/>
          </a:bodyPr>
          <a:lstStyle/>
          <a:p>
            <a:pPr>
              <a:spcBef>
                <a:spcPct val="50000"/>
              </a:spcBef>
            </a:pPr>
            <a:r>
              <a:rPr lang="en-CA" b="1">
                <a:solidFill>
                  <a:srgbClr val="FFFF66"/>
                </a:solidFill>
                <a:latin typeface="Candara" pitchFamily="34" charset="0"/>
              </a:rPr>
              <a:t>Predicted by </a:t>
            </a:r>
            <a:r>
              <a:rPr lang="en-CA" b="1">
                <a:solidFill>
                  <a:schemeClr val="bg1"/>
                </a:solidFill>
                <a:latin typeface="Candara" pitchFamily="34" charset="0"/>
              </a:rPr>
              <a:t>7.1 – 18.0% </a:t>
            </a:r>
            <a:r>
              <a:rPr lang="en-CA" b="1">
                <a:solidFill>
                  <a:srgbClr val="FFFF66"/>
                </a:solidFill>
                <a:latin typeface="Candara" pitchFamily="34" charset="0"/>
              </a:rPr>
              <a:t>alteration</a:t>
            </a:r>
          </a:p>
        </p:txBody>
      </p:sp>
    </p:spTree>
    <p:extLst>
      <p:ext uri="{BB962C8B-B14F-4D97-AF65-F5344CB8AC3E}">
        <p14:creationId xmlns:p14="http://schemas.microsoft.com/office/powerpoint/2010/main" val="229689016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Text Box 2"/>
          <p:cNvSpPr txBox="1">
            <a:spLocks noChangeArrowheads="1"/>
          </p:cNvSpPr>
          <p:nvPr/>
        </p:nvSpPr>
        <p:spPr bwMode="auto">
          <a:xfrm>
            <a:off x="0" y="333375"/>
            <a:ext cx="9144000" cy="584200"/>
          </a:xfrm>
          <a:prstGeom prst="rect">
            <a:avLst/>
          </a:prstGeom>
          <a:noFill/>
          <a:ln w="9525">
            <a:noFill/>
            <a:miter lim="800000"/>
            <a:headEnd/>
            <a:tailEnd/>
          </a:ln>
          <a:effectLst/>
        </p:spPr>
        <p:txBody>
          <a:bodyPr>
            <a:spAutoFit/>
          </a:bodyPr>
          <a:lstStyle/>
          <a:p>
            <a:pPr algn="ctr">
              <a:spcBef>
                <a:spcPct val="50000"/>
              </a:spcBef>
              <a:defRPr/>
            </a:pPr>
            <a:r>
              <a:rPr lang="en-GB" sz="3200" b="1" dirty="0">
                <a:solidFill>
                  <a:srgbClr val="FFC000"/>
                </a:solidFill>
                <a:effectLst>
                  <a:outerShdw blurRad="38100" dist="38100" dir="2700000" algn="tl">
                    <a:srgbClr val="000000"/>
                  </a:outerShdw>
                </a:effectLst>
                <a:latin typeface="Times New Roman" pitchFamily="18" charset="0"/>
              </a:rPr>
              <a:t>Visual Quality Objectives</a:t>
            </a:r>
          </a:p>
        </p:txBody>
      </p:sp>
      <p:sp>
        <p:nvSpPr>
          <p:cNvPr id="92163" name="Text Box 76"/>
          <p:cNvSpPr txBox="1">
            <a:spLocks noChangeArrowheads="1"/>
          </p:cNvSpPr>
          <p:nvPr/>
        </p:nvSpPr>
        <p:spPr bwMode="auto">
          <a:xfrm>
            <a:off x="1116013" y="1268413"/>
            <a:ext cx="4248150" cy="457200"/>
          </a:xfrm>
          <a:prstGeom prst="rect">
            <a:avLst/>
          </a:prstGeom>
          <a:noFill/>
          <a:ln w="9525">
            <a:noFill/>
            <a:miter lim="800000"/>
            <a:headEnd/>
            <a:tailEnd/>
          </a:ln>
        </p:spPr>
        <p:txBody>
          <a:bodyPr>
            <a:spAutoFit/>
          </a:bodyPr>
          <a:lstStyle/>
          <a:p>
            <a:pPr>
              <a:spcBef>
                <a:spcPct val="50000"/>
              </a:spcBef>
            </a:pPr>
            <a:r>
              <a:rPr lang="en-CA" sz="2400" b="1">
                <a:solidFill>
                  <a:srgbClr val="FFC000"/>
                </a:solidFill>
                <a:latin typeface="Candara" pitchFamily="34" charset="0"/>
              </a:rPr>
              <a:t>Maximum Modification:</a:t>
            </a:r>
          </a:p>
        </p:txBody>
      </p:sp>
      <p:sp>
        <p:nvSpPr>
          <p:cNvPr id="92164" name="Text Box 78"/>
          <p:cNvSpPr txBox="1">
            <a:spLocks noChangeArrowheads="1"/>
          </p:cNvSpPr>
          <p:nvPr/>
        </p:nvSpPr>
        <p:spPr bwMode="auto">
          <a:xfrm>
            <a:off x="1085850" y="2708275"/>
            <a:ext cx="4133850" cy="2073275"/>
          </a:xfrm>
          <a:prstGeom prst="rect">
            <a:avLst/>
          </a:prstGeom>
          <a:noFill/>
          <a:ln w="9525">
            <a:noFill/>
            <a:miter lim="800000"/>
            <a:headEnd/>
            <a:tailEnd/>
          </a:ln>
        </p:spPr>
        <p:txBody>
          <a:bodyPr>
            <a:spAutoFit/>
          </a:bodyPr>
          <a:lstStyle/>
          <a:p>
            <a:pPr marL="371475" indent="-371475">
              <a:spcBef>
                <a:spcPct val="50000"/>
              </a:spcBef>
              <a:buFontTx/>
              <a:buAutoNum type="romanLcParenBoth"/>
            </a:pPr>
            <a:r>
              <a:rPr lang="en-CA">
                <a:solidFill>
                  <a:srgbClr val="FFFFFF"/>
                </a:solidFill>
                <a:latin typeface="Candara" pitchFamily="34" charset="0"/>
              </a:rPr>
              <a:t>very easy to see, and (ii) is </a:t>
            </a:r>
          </a:p>
          <a:p>
            <a:pPr marL="371475" indent="-371475">
              <a:spcBef>
                <a:spcPct val="50000"/>
              </a:spcBef>
            </a:pPr>
            <a:r>
              <a:rPr lang="en-CA">
                <a:solidFill>
                  <a:srgbClr val="FFFFFF"/>
                </a:solidFill>
                <a:latin typeface="Candara" pitchFamily="34" charset="0"/>
              </a:rPr>
              <a:t>(A) very large in scale, </a:t>
            </a:r>
          </a:p>
          <a:p>
            <a:pPr marL="371475" indent="-371475">
              <a:spcBef>
                <a:spcPct val="50000"/>
              </a:spcBef>
            </a:pPr>
            <a:r>
              <a:rPr lang="en-CA">
                <a:solidFill>
                  <a:srgbClr val="FFFFFF"/>
                </a:solidFill>
                <a:latin typeface="Candara" pitchFamily="34" charset="0"/>
              </a:rPr>
              <a:t>(B) rectilinear and  geometric in shape, or </a:t>
            </a:r>
          </a:p>
          <a:p>
            <a:pPr marL="371475" indent="-371475">
              <a:spcBef>
                <a:spcPct val="50000"/>
              </a:spcBef>
            </a:pPr>
            <a:r>
              <a:rPr lang="en-CA">
                <a:solidFill>
                  <a:srgbClr val="FFFFFF"/>
                </a:solidFill>
                <a:latin typeface="Candara" pitchFamily="34" charset="0"/>
              </a:rPr>
              <a:t>(C) both. </a:t>
            </a:r>
          </a:p>
        </p:txBody>
      </p:sp>
      <p:sp>
        <p:nvSpPr>
          <p:cNvPr id="92165" name="Text Box 79"/>
          <p:cNvSpPr txBox="1">
            <a:spLocks noChangeArrowheads="1"/>
          </p:cNvSpPr>
          <p:nvPr/>
        </p:nvSpPr>
        <p:spPr bwMode="auto">
          <a:xfrm>
            <a:off x="1101725" y="1758950"/>
            <a:ext cx="3455988" cy="1006475"/>
          </a:xfrm>
          <a:prstGeom prst="rect">
            <a:avLst/>
          </a:prstGeom>
          <a:noFill/>
          <a:ln w="9525">
            <a:noFill/>
            <a:miter lim="800000"/>
            <a:headEnd/>
            <a:tailEnd/>
          </a:ln>
        </p:spPr>
        <p:txBody>
          <a:bodyPr>
            <a:spAutoFit/>
          </a:bodyPr>
          <a:lstStyle/>
          <a:p>
            <a:pPr>
              <a:spcBef>
                <a:spcPct val="50000"/>
              </a:spcBef>
            </a:pPr>
            <a:r>
              <a:rPr lang="en-CA">
                <a:solidFill>
                  <a:srgbClr val="FFFFFF"/>
                </a:solidFill>
                <a:latin typeface="Candara" pitchFamily="34" charset="0"/>
              </a:rPr>
              <a:t>Alteration, when assessed from a significant public viewpoint, is</a:t>
            </a:r>
          </a:p>
        </p:txBody>
      </p:sp>
      <p:pic>
        <p:nvPicPr>
          <p:cNvPr id="92166" name="Picture 81"/>
          <p:cNvPicPr>
            <a:picLocks noChangeAspect="1" noChangeArrowheads="1"/>
          </p:cNvPicPr>
          <p:nvPr/>
        </p:nvPicPr>
        <p:blipFill>
          <a:blip r:embed="rId3" cstate="print"/>
          <a:srcRect/>
          <a:stretch>
            <a:fillRect/>
          </a:stretch>
        </p:blipFill>
        <p:spPr bwMode="auto">
          <a:xfrm>
            <a:off x="5148263" y="1341438"/>
            <a:ext cx="3024187" cy="2009775"/>
          </a:xfrm>
          <a:prstGeom prst="rect">
            <a:avLst/>
          </a:prstGeom>
          <a:noFill/>
          <a:ln w="9525">
            <a:solidFill>
              <a:srgbClr val="F1E719"/>
            </a:solidFill>
            <a:miter lim="800000"/>
            <a:headEnd/>
            <a:tailEnd/>
          </a:ln>
        </p:spPr>
      </p:pic>
      <p:pic>
        <p:nvPicPr>
          <p:cNvPr id="92167" name="Picture 83" descr="Slide 54"/>
          <p:cNvPicPr>
            <a:picLocks noChangeAspect="1" noChangeArrowheads="1"/>
          </p:cNvPicPr>
          <p:nvPr/>
        </p:nvPicPr>
        <p:blipFill>
          <a:blip r:embed="rId4" cstate="print"/>
          <a:srcRect/>
          <a:stretch>
            <a:fillRect/>
          </a:stretch>
        </p:blipFill>
        <p:spPr bwMode="auto">
          <a:xfrm>
            <a:off x="5148263" y="3644900"/>
            <a:ext cx="3024187" cy="2032000"/>
          </a:xfrm>
          <a:prstGeom prst="rect">
            <a:avLst/>
          </a:prstGeom>
          <a:noFill/>
          <a:ln w="9525">
            <a:solidFill>
              <a:srgbClr val="F1E719"/>
            </a:solidFill>
            <a:miter lim="800000"/>
            <a:headEnd/>
            <a:tailEnd/>
          </a:ln>
        </p:spPr>
      </p:pic>
      <p:sp>
        <p:nvSpPr>
          <p:cNvPr id="92168" name="Text Box 84"/>
          <p:cNvSpPr txBox="1">
            <a:spLocks noChangeArrowheads="1"/>
          </p:cNvSpPr>
          <p:nvPr/>
        </p:nvSpPr>
        <p:spPr bwMode="auto">
          <a:xfrm>
            <a:off x="7451725" y="3644900"/>
            <a:ext cx="735013"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11.8%</a:t>
            </a:r>
          </a:p>
        </p:txBody>
      </p:sp>
      <p:sp>
        <p:nvSpPr>
          <p:cNvPr id="92169" name="Text Box 85"/>
          <p:cNvSpPr txBox="1">
            <a:spLocks noChangeArrowheads="1"/>
          </p:cNvSpPr>
          <p:nvPr/>
        </p:nvSpPr>
        <p:spPr bwMode="auto">
          <a:xfrm>
            <a:off x="7456488" y="3021013"/>
            <a:ext cx="879475"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19.0%</a:t>
            </a:r>
          </a:p>
        </p:txBody>
      </p:sp>
      <p:pic>
        <p:nvPicPr>
          <p:cNvPr id="92170" name="Picture 79"/>
          <p:cNvPicPr>
            <a:picLocks noChangeAspect="1" noChangeArrowheads="1"/>
          </p:cNvPicPr>
          <p:nvPr/>
        </p:nvPicPr>
        <p:blipFill>
          <a:blip r:embed="rId5" cstate="print"/>
          <a:srcRect/>
          <a:stretch>
            <a:fillRect/>
          </a:stretch>
        </p:blipFill>
        <p:spPr bwMode="auto">
          <a:xfrm>
            <a:off x="7885113" y="5876925"/>
            <a:ext cx="914400" cy="781050"/>
          </a:xfrm>
          <a:prstGeom prst="rect">
            <a:avLst/>
          </a:prstGeom>
          <a:noFill/>
          <a:ln w="9525">
            <a:noFill/>
            <a:miter lim="800000"/>
            <a:headEnd/>
            <a:tailEnd/>
          </a:ln>
        </p:spPr>
      </p:pic>
      <p:sp>
        <p:nvSpPr>
          <p:cNvPr id="92171" name="Text Box 159"/>
          <p:cNvSpPr txBox="1">
            <a:spLocks noChangeArrowheads="1"/>
          </p:cNvSpPr>
          <p:nvPr/>
        </p:nvSpPr>
        <p:spPr bwMode="auto">
          <a:xfrm>
            <a:off x="611188" y="5464175"/>
            <a:ext cx="4202112" cy="400050"/>
          </a:xfrm>
          <a:prstGeom prst="rect">
            <a:avLst/>
          </a:prstGeom>
          <a:noFill/>
          <a:ln w="9525">
            <a:noFill/>
            <a:miter lim="800000"/>
            <a:headEnd/>
            <a:tailEnd/>
          </a:ln>
        </p:spPr>
        <p:txBody>
          <a:bodyPr>
            <a:spAutoFit/>
          </a:bodyPr>
          <a:lstStyle/>
          <a:p>
            <a:pPr>
              <a:spcBef>
                <a:spcPct val="50000"/>
              </a:spcBef>
            </a:pPr>
            <a:r>
              <a:rPr lang="en-CA" b="1">
                <a:solidFill>
                  <a:srgbClr val="FFFF66"/>
                </a:solidFill>
                <a:latin typeface="Candara" pitchFamily="34" charset="0"/>
              </a:rPr>
              <a:t>Predicted by </a:t>
            </a:r>
            <a:r>
              <a:rPr lang="en-CA" b="1">
                <a:solidFill>
                  <a:schemeClr val="bg1"/>
                </a:solidFill>
                <a:latin typeface="Candara" pitchFamily="34" charset="0"/>
              </a:rPr>
              <a:t>18.1 –  30.0 % </a:t>
            </a:r>
            <a:r>
              <a:rPr lang="en-CA" b="1">
                <a:solidFill>
                  <a:srgbClr val="FFFF66"/>
                </a:solidFill>
                <a:latin typeface="Candara" pitchFamily="34" charset="0"/>
              </a:rPr>
              <a:t>alteration</a:t>
            </a:r>
          </a:p>
        </p:txBody>
      </p:sp>
    </p:spTree>
    <p:extLst>
      <p:ext uri="{BB962C8B-B14F-4D97-AF65-F5344CB8AC3E}">
        <p14:creationId xmlns:p14="http://schemas.microsoft.com/office/powerpoint/2010/main" val="9768013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6"/>
          <p:cNvSpPr>
            <a:spLocks noChangeArrowheads="1"/>
          </p:cNvSpPr>
          <p:nvPr/>
        </p:nvSpPr>
        <p:spPr bwMode="auto">
          <a:xfrm>
            <a:off x="611560" y="1356048"/>
            <a:ext cx="7772400" cy="3077766"/>
          </a:xfrm>
          <a:prstGeom prst="rect">
            <a:avLst/>
          </a:prstGeom>
          <a:noFill/>
          <a:ln w="9525">
            <a:noFill/>
            <a:miter lim="800000"/>
            <a:headEnd/>
            <a:tailEnd/>
          </a:ln>
        </p:spPr>
        <p:txBody>
          <a:bodyPr anchor="ctr">
            <a:spAutoFit/>
          </a:bodyPr>
          <a:lstStyle/>
          <a:p>
            <a:pPr marL="342900" indent="-342900">
              <a:tabLst>
                <a:tab pos="228600" algn="l"/>
              </a:tabLst>
            </a:pPr>
            <a:r>
              <a:rPr lang="en-US" sz="1800" b="1" dirty="0">
                <a:solidFill>
                  <a:srgbClr val="F1C877"/>
                </a:solidFill>
              </a:rPr>
              <a:t>The </a:t>
            </a:r>
            <a:r>
              <a:rPr lang="en-US" sz="1800" b="1" dirty="0" smtClean="0">
                <a:solidFill>
                  <a:srgbClr val="F1C877"/>
                </a:solidFill>
              </a:rPr>
              <a:t>effectiveness evaluation monitors conformance with </a:t>
            </a:r>
            <a:r>
              <a:rPr lang="en-US" sz="1800" b="1" dirty="0">
                <a:solidFill>
                  <a:srgbClr val="F1C877"/>
                </a:solidFill>
              </a:rPr>
              <a:t>the VQO from selected viewpoints using two independent measures:</a:t>
            </a:r>
          </a:p>
          <a:p>
            <a:pPr marL="342900" indent="-342900">
              <a:tabLst>
                <a:tab pos="228600" algn="l"/>
              </a:tabLst>
            </a:pPr>
            <a:endParaRPr lang="en-CA" b="1" dirty="0">
              <a:solidFill>
                <a:srgbClr val="FFFFFF"/>
              </a:solidFill>
            </a:endParaRPr>
          </a:p>
          <a:p>
            <a:pPr marL="342900" indent="-342900">
              <a:buClr>
                <a:srgbClr val="FFFF00"/>
              </a:buClr>
              <a:buSzPct val="120000"/>
              <a:buFontTx/>
              <a:buAutoNum type="arabicPeriod"/>
              <a:tabLst>
                <a:tab pos="228600" algn="l"/>
              </a:tabLst>
            </a:pPr>
            <a:r>
              <a:rPr lang="en-US" sz="1600" b="1" dirty="0">
                <a:solidFill>
                  <a:srgbClr val="FFFFFF"/>
                </a:solidFill>
                <a:latin typeface="Candara" pitchFamily="34" charset="0"/>
              </a:rPr>
              <a:t>each category of alteration (VQO) is evaluated using an ocular “eye” assessment and compared to the legal definition</a:t>
            </a:r>
            <a:r>
              <a:rPr lang="en-US" sz="1600" b="1" dirty="0" smtClean="0">
                <a:solidFill>
                  <a:srgbClr val="FFFFFF"/>
                </a:solidFill>
                <a:latin typeface="Candara" pitchFamily="34" charset="0"/>
              </a:rPr>
              <a:t>; (</a:t>
            </a:r>
            <a:r>
              <a:rPr lang="en-US" sz="1600" b="1" dirty="0" smtClean="0">
                <a:solidFill>
                  <a:srgbClr val="F5E677"/>
                </a:solidFill>
                <a:latin typeface="Candara" pitchFamily="34" charset="0"/>
              </a:rPr>
              <a:t>in field</a:t>
            </a:r>
            <a:r>
              <a:rPr lang="en-US" sz="1600" b="1" dirty="0" smtClean="0">
                <a:solidFill>
                  <a:srgbClr val="FFFFFF"/>
                </a:solidFill>
                <a:latin typeface="Candara" pitchFamily="34" charset="0"/>
              </a:rPr>
              <a:t>)</a:t>
            </a:r>
            <a:endParaRPr lang="en-US" sz="1600" b="1" dirty="0">
              <a:solidFill>
                <a:srgbClr val="FFFFFF"/>
              </a:solidFill>
              <a:latin typeface="Candara" pitchFamily="34" charset="0"/>
            </a:endParaRPr>
          </a:p>
          <a:p>
            <a:pPr marL="342900" indent="-342900">
              <a:tabLst>
                <a:tab pos="228600" algn="l"/>
              </a:tabLst>
            </a:pPr>
            <a:endParaRPr lang="en-CA" sz="1600" b="1" dirty="0">
              <a:solidFill>
                <a:srgbClr val="FFFFFF"/>
              </a:solidFill>
              <a:latin typeface="Candara" pitchFamily="34" charset="0"/>
            </a:endParaRPr>
          </a:p>
          <a:p>
            <a:pPr marL="342900" indent="-342900">
              <a:buClr>
                <a:srgbClr val="FFFF00"/>
              </a:buClr>
              <a:buSzPct val="120000"/>
              <a:buFontTx/>
              <a:buAutoNum type="arabicPeriod" startAt="2"/>
              <a:tabLst>
                <a:tab pos="228600" algn="l"/>
              </a:tabLst>
            </a:pPr>
            <a:r>
              <a:rPr lang="en-US" sz="1600" b="1" dirty="0">
                <a:solidFill>
                  <a:srgbClr val="FFFFFF"/>
                </a:solidFill>
                <a:latin typeface="Candara" pitchFamily="34" charset="0"/>
              </a:rPr>
              <a:t>the perspective percent  landform alteration and design elements are assessed using standards and criteria derived through research</a:t>
            </a:r>
            <a:r>
              <a:rPr lang="en-US" sz="1600" b="1" dirty="0" smtClean="0">
                <a:solidFill>
                  <a:srgbClr val="FFFFFF"/>
                </a:solidFill>
                <a:latin typeface="Candara" pitchFamily="34" charset="0"/>
              </a:rPr>
              <a:t>. (</a:t>
            </a:r>
            <a:r>
              <a:rPr lang="en-US" sz="1600" b="1" dirty="0" smtClean="0">
                <a:solidFill>
                  <a:srgbClr val="F5E677"/>
                </a:solidFill>
                <a:latin typeface="Candara" pitchFamily="34" charset="0"/>
              </a:rPr>
              <a:t>office measurements</a:t>
            </a:r>
            <a:r>
              <a:rPr lang="en-US" sz="1600" b="1" dirty="0" smtClean="0">
                <a:solidFill>
                  <a:srgbClr val="FFFFFF"/>
                </a:solidFill>
                <a:latin typeface="Candara" pitchFamily="34" charset="0"/>
              </a:rPr>
              <a:t>)</a:t>
            </a:r>
            <a:endParaRPr lang="en-US" sz="1600" b="1" dirty="0">
              <a:solidFill>
                <a:srgbClr val="FFFFFF"/>
              </a:solidFill>
              <a:latin typeface="Candara" pitchFamily="34" charset="0"/>
            </a:endParaRPr>
          </a:p>
          <a:p>
            <a:pPr marL="342900" indent="-342900">
              <a:tabLst>
                <a:tab pos="228600" algn="l"/>
              </a:tabLst>
            </a:pPr>
            <a:endParaRPr lang="en-CA" b="1" dirty="0">
              <a:solidFill>
                <a:srgbClr val="FFFFFF"/>
              </a:solidFill>
            </a:endParaRPr>
          </a:p>
          <a:p>
            <a:pPr marL="342900" indent="-342900">
              <a:tabLst>
                <a:tab pos="228600" algn="l"/>
              </a:tabLst>
            </a:pPr>
            <a:r>
              <a:rPr lang="en-US" sz="1800" b="1" u="sng" dirty="0">
                <a:solidFill>
                  <a:srgbClr val="FFFFFF"/>
                </a:solidFill>
                <a:latin typeface="Candara" pitchFamily="34" charset="0"/>
              </a:rPr>
              <a:t>Priority</a:t>
            </a:r>
            <a:r>
              <a:rPr lang="en-US" sz="1800" b="1" dirty="0">
                <a:solidFill>
                  <a:srgbClr val="FFFFFF"/>
                </a:solidFill>
                <a:latin typeface="Candara" pitchFamily="34" charset="0"/>
              </a:rPr>
              <a:t> </a:t>
            </a:r>
            <a:r>
              <a:rPr lang="en-US" sz="1800" b="1" dirty="0" smtClean="0">
                <a:solidFill>
                  <a:srgbClr val="FFFFFF"/>
                </a:solidFill>
                <a:latin typeface="Candara" pitchFamily="34" charset="0"/>
              </a:rPr>
              <a:t>should always be given </a:t>
            </a:r>
            <a:r>
              <a:rPr lang="en-US" sz="1800" b="1" dirty="0">
                <a:solidFill>
                  <a:srgbClr val="FFFFFF"/>
                </a:solidFill>
                <a:latin typeface="Candara" pitchFamily="34" charset="0"/>
              </a:rPr>
              <a:t>to meeting legal definition.  (</a:t>
            </a:r>
            <a:r>
              <a:rPr lang="en-US" sz="1800" b="1" dirty="0">
                <a:solidFill>
                  <a:srgbClr val="FF0000"/>
                </a:solidFill>
                <a:latin typeface="Candara" pitchFamily="34" charset="0"/>
              </a:rPr>
              <a:t>FRPA s. 1.1)</a:t>
            </a:r>
          </a:p>
          <a:p>
            <a:pPr marL="342900" indent="-342900">
              <a:tabLst>
                <a:tab pos="228600" algn="l"/>
              </a:tabLst>
            </a:pPr>
            <a:endParaRPr lang="en-CA" b="1" dirty="0">
              <a:solidFill>
                <a:srgbClr val="FFFFFF"/>
              </a:solidFill>
            </a:endParaRPr>
          </a:p>
        </p:txBody>
      </p:sp>
      <p:sp>
        <p:nvSpPr>
          <p:cNvPr id="72781" name="Rectangle 77"/>
          <p:cNvSpPr>
            <a:spLocks noChangeArrowheads="1"/>
          </p:cNvSpPr>
          <p:nvPr/>
        </p:nvSpPr>
        <p:spPr bwMode="auto">
          <a:xfrm>
            <a:off x="0" y="476672"/>
            <a:ext cx="9144000" cy="609600"/>
          </a:xfrm>
          <a:prstGeom prst="rect">
            <a:avLst/>
          </a:prstGeom>
          <a:noFill/>
          <a:ln w="9525">
            <a:noFill/>
            <a:miter lim="800000"/>
            <a:headEnd/>
            <a:tailEnd/>
          </a:ln>
          <a:effectLst/>
        </p:spPr>
        <p:txBody>
          <a:bodyPr lIns="81226" tIns="40613" rIns="81226" bIns="40613"/>
          <a:lstStyle/>
          <a:p>
            <a:pPr algn="ctr">
              <a:defRPr/>
            </a:pPr>
            <a:r>
              <a:rPr lang="en-US" sz="3200" b="1" dirty="0" smtClean="0">
                <a:solidFill>
                  <a:srgbClr val="FFFF00"/>
                </a:solidFill>
                <a:effectLst>
                  <a:outerShdw blurRad="38100" dist="38100" dir="2700000" algn="tl">
                    <a:srgbClr val="000000"/>
                  </a:outerShdw>
                </a:effectLst>
                <a:latin typeface="Times New Roman" pitchFamily="18" charset="0"/>
                <a:cs typeface="Arial" pitchFamily="34" charset="0"/>
              </a:rPr>
              <a:t>VQO Effectiveness Evaluation Procedures</a:t>
            </a:r>
            <a:endParaRPr lang="en-CA" sz="3200" b="1" dirty="0">
              <a:solidFill>
                <a:srgbClr val="FFFF00"/>
              </a:solidFill>
              <a:effectLst>
                <a:outerShdw blurRad="38100" dist="38100" dir="2700000" algn="tl">
                  <a:srgbClr val="000000"/>
                </a:outerShdw>
              </a:effectLst>
              <a:latin typeface="Times New Roman" pitchFamily="18" charset="0"/>
              <a:cs typeface="Arial" pitchFamily="34" charset="0"/>
            </a:endParaRPr>
          </a:p>
        </p:txBody>
      </p:sp>
      <p:pic>
        <p:nvPicPr>
          <p:cNvPr id="107524" name="Picture 88"/>
          <p:cNvPicPr>
            <a:picLocks noChangeAspect="1" noChangeArrowheads="1"/>
          </p:cNvPicPr>
          <p:nvPr/>
        </p:nvPicPr>
        <p:blipFill>
          <a:blip r:embed="rId2" cstate="print"/>
          <a:srcRect/>
          <a:stretch>
            <a:fillRect/>
          </a:stretch>
        </p:blipFill>
        <p:spPr bwMode="auto">
          <a:xfrm>
            <a:off x="8139113" y="6092825"/>
            <a:ext cx="660400" cy="565150"/>
          </a:xfrm>
          <a:prstGeom prst="rect">
            <a:avLst/>
          </a:prstGeom>
          <a:noFill/>
          <a:ln w="9525">
            <a:noFill/>
            <a:miter lim="800000"/>
            <a:headEnd/>
            <a:tailEnd/>
          </a:ln>
        </p:spPr>
      </p:pic>
      <p:pic>
        <p:nvPicPr>
          <p:cNvPr id="5" name="Picture 4" descr="East Thurlow.jpg"/>
          <p:cNvPicPr>
            <a:picLocks noChangeAspect="1"/>
          </p:cNvPicPr>
          <p:nvPr/>
        </p:nvPicPr>
        <p:blipFill>
          <a:blip r:embed="rId3" cstate="print"/>
          <a:stretch>
            <a:fillRect/>
          </a:stretch>
        </p:blipFill>
        <p:spPr>
          <a:xfrm>
            <a:off x="1979712" y="4365104"/>
            <a:ext cx="4620776" cy="2000981"/>
          </a:xfrm>
          <a:prstGeom prst="rect">
            <a:avLst/>
          </a:prstGeom>
        </p:spPr>
      </p:pic>
    </p:spTree>
    <p:extLst>
      <p:ext uri="{BB962C8B-B14F-4D97-AF65-F5344CB8AC3E}">
        <p14:creationId xmlns:p14="http://schemas.microsoft.com/office/powerpoint/2010/main" val="1103343497"/>
      </p:ext>
    </p:extLst>
  </p:cSld>
  <p:clrMapOvr>
    <a:masterClrMapping/>
  </p:clrMapOvr>
  <p:transition spd="med">
    <p:circl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4"/>
          <p:cNvSpPr txBox="1">
            <a:spLocks noChangeArrowheads="1"/>
          </p:cNvSpPr>
          <p:nvPr/>
        </p:nvSpPr>
        <p:spPr bwMode="auto">
          <a:xfrm>
            <a:off x="179388" y="476250"/>
            <a:ext cx="8785225" cy="4832092"/>
          </a:xfrm>
          <a:prstGeom prst="rect">
            <a:avLst/>
          </a:prstGeom>
          <a:noFill/>
          <a:ln w="9525">
            <a:noFill/>
            <a:miter lim="800000"/>
            <a:headEnd/>
            <a:tailEnd/>
          </a:ln>
        </p:spPr>
        <p:txBody>
          <a:bodyPr>
            <a:spAutoFit/>
          </a:bodyPr>
          <a:lstStyle/>
          <a:p>
            <a:pPr>
              <a:spcBef>
                <a:spcPct val="50000"/>
              </a:spcBef>
            </a:pPr>
            <a:r>
              <a:rPr lang="en-US" u="sng" dirty="0">
                <a:solidFill>
                  <a:srgbClr val="FFCC66"/>
                </a:solidFill>
              </a:rPr>
              <a:t>VQO / VQC</a:t>
            </a:r>
            <a:r>
              <a:rPr lang="en-US" dirty="0">
                <a:solidFill>
                  <a:srgbClr val="FFCC66"/>
                </a:solidFill>
              </a:rPr>
              <a:t>		   </a:t>
            </a:r>
            <a:r>
              <a:rPr lang="en-US" u="sng" dirty="0">
                <a:solidFill>
                  <a:srgbClr val="FFCC66"/>
                </a:solidFill>
              </a:rPr>
              <a:t>% Perspective</a:t>
            </a:r>
            <a:r>
              <a:rPr lang="en-US" dirty="0">
                <a:solidFill>
                  <a:srgbClr val="FFCC66"/>
                </a:solidFill>
              </a:rPr>
              <a:t>	</a:t>
            </a:r>
            <a:r>
              <a:rPr lang="en-US" u="sng" dirty="0">
                <a:solidFill>
                  <a:srgbClr val="CCFF99"/>
                </a:solidFill>
              </a:rPr>
              <a:t>% Plan </a:t>
            </a:r>
            <a:r>
              <a:rPr lang="en-US" u="sng" dirty="0" smtClean="0">
                <a:solidFill>
                  <a:srgbClr val="CCFF99"/>
                </a:solidFill>
              </a:rPr>
              <a:t>TSR analysis</a:t>
            </a:r>
            <a:endParaRPr lang="en-US" u="sng" dirty="0">
              <a:solidFill>
                <a:srgbClr val="CCFF99"/>
              </a:solidFill>
            </a:endParaRPr>
          </a:p>
          <a:p>
            <a:pPr>
              <a:spcBef>
                <a:spcPct val="50000"/>
              </a:spcBef>
            </a:pPr>
            <a:endParaRPr lang="en-US" sz="1800" dirty="0">
              <a:solidFill>
                <a:srgbClr val="FFCC66"/>
              </a:solidFill>
            </a:endParaRPr>
          </a:p>
          <a:p>
            <a:pPr>
              <a:spcBef>
                <a:spcPct val="50000"/>
              </a:spcBef>
            </a:pPr>
            <a:r>
              <a:rPr lang="en-US" sz="1800" b="1" dirty="0">
                <a:solidFill>
                  <a:schemeClr val="bg1"/>
                </a:solidFill>
                <a:latin typeface="Candara" pitchFamily="34" charset="0"/>
              </a:rPr>
              <a:t>Preservation</a:t>
            </a:r>
            <a:r>
              <a:rPr lang="en-US" sz="1800" dirty="0">
                <a:solidFill>
                  <a:srgbClr val="FFFF99"/>
                </a:solidFill>
              </a:rPr>
              <a:t>			</a:t>
            </a:r>
            <a:r>
              <a:rPr lang="en-US" sz="1800" dirty="0">
                <a:solidFill>
                  <a:schemeClr val="bg1"/>
                </a:solidFill>
              </a:rPr>
              <a:t>   0			</a:t>
            </a:r>
            <a:r>
              <a:rPr lang="en-US" sz="1800" dirty="0">
                <a:solidFill>
                  <a:srgbClr val="CCFF99"/>
                </a:solidFill>
              </a:rPr>
              <a:t>0 – 1</a:t>
            </a:r>
          </a:p>
          <a:p>
            <a:pPr>
              <a:spcBef>
                <a:spcPct val="50000"/>
              </a:spcBef>
            </a:pPr>
            <a:r>
              <a:rPr lang="en-US" sz="1800" b="1" dirty="0">
                <a:solidFill>
                  <a:schemeClr val="bg1"/>
                </a:solidFill>
                <a:latin typeface="Candara" pitchFamily="34" charset="0"/>
              </a:rPr>
              <a:t>Retention</a:t>
            </a:r>
            <a:r>
              <a:rPr lang="en-US" sz="1800" dirty="0">
                <a:solidFill>
                  <a:srgbClr val="FFFF99"/>
                </a:solidFill>
              </a:rPr>
              <a:t>			 </a:t>
            </a:r>
            <a:r>
              <a:rPr lang="en-US" sz="1800" dirty="0">
                <a:solidFill>
                  <a:schemeClr val="bg1"/>
                </a:solidFill>
              </a:rPr>
              <a:t>0 – 1.5		            </a:t>
            </a:r>
            <a:r>
              <a:rPr lang="en-US" sz="1800" dirty="0">
                <a:solidFill>
                  <a:srgbClr val="CCFF99"/>
                </a:solidFill>
              </a:rPr>
              <a:t>1.1 – 5</a:t>
            </a:r>
          </a:p>
          <a:p>
            <a:pPr>
              <a:spcBef>
                <a:spcPct val="50000"/>
              </a:spcBef>
            </a:pPr>
            <a:r>
              <a:rPr lang="en-US" sz="1800" b="1" dirty="0">
                <a:solidFill>
                  <a:schemeClr val="bg1"/>
                </a:solidFill>
                <a:latin typeface="Candara" pitchFamily="34" charset="0"/>
              </a:rPr>
              <a:t>Partial Retention</a:t>
            </a:r>
            <a:r>
              <a:rPr lang="en-US" sz="1800" dirty="0">
                <a:solidFill>
                  <a:srgbClr val="FFFF99"/>
                </a:solidFill>
              </a:rPr>
              <a:t>		            </a:t>
            </a:r>
            <a:r>
              <a:rPr lang="en-US" sz="1800" dirty="0">
                <a:solidFill>
                  <a:schemeClr val="bg1"/>
                </a:solidFill>
              </a:rPr>
              <a:t>1.6 – 7.0		            </a:t>
            </a:r>
            <a:r>
              <a:rPr lang="en-US" sz="1800" dirty="0">
                <a:solidFill>
                  <a:srgbClr val="CCFF99"/>
                </a:solidFill>
              </a:rPr>
              <a:t>5.1 – 15</a:t>
            </a:r>
          </a:p>
          <a:p>
            <a:pPr>
              <a:spcBef>
                <a:spcPct val="50000"/>
              </a:spcBef>
            </a:pPr>
            <a:r>
              <a:rPr lang="en-US" sz="1800" b="1" dirty="0">
                <a:solidFill>
                  <a:schemeClr val="bg1"/>
                </a:solidFill>
                <a:latin typeface="Candara" pitchFamily="34" charset="0"/>
              </a:rPr>
              <a:t>Modification</a:t>
            </a:r>
            <a:r>
              <a:rPr lang="en-US" sz="1800" dirty="0">
                <a:solidFill>
                  <a:srgbClr val="FFFF99"/>
                </a:solidFill>
              </a:rPr>
              <a:t>		            </a:t>
            </a:r>
            <a:r>
              <a:rPr lang="en-US" sz="1800" dirty="0">
                <a:solidFill>
                  <a:schemeClr val="bg1"/>
                </a:solidFill>
              </a:rPr>
              <a:t>7.1 – 18.0		           </a:t>
            </a:r>
            <a:r>
              <a:rPr lang="en-US" sz="1800" dirty="0">
                <a:solidFill>
                  <a:srgbClr val="CCFF99"/>
                </a:solidFill>
              </a:rPr>
              <a:t>15.1 – 25</a:t>
            </a:r>
          </a:p>
          <a:p>
            <a:pPr>
              <a:spcBef>
                <a:spcPct val="50000"/>
              </a:spcBef>
            </a:pPr>
            <a:r>
              <a:rPr lang="en-US" sz="1800" b="1" dirty="0">
                <a:solidFill>
                  <a:schemeClr val="bg1"/>
                </a:solidFill>
                <a:latin typeface="Candara" pitchFamily="34" charset="0"/>
              </a:rPr>
              <a:t>Maximum Modification</a:t>
            </a:r>
            <a:r>
              <a:rPr lang="en-US" sz="1800" dirty="0">
                <a:solidFill>
                  <a:srgbClr val="FFCC66"/>
                </a:solidFill>
              </a:rPr>
              <a:t>	           </a:t>
            </a:r>
            <a:r>
              <a:rPr lang="en-US" sz="1800" dirty="0">
                <a:solidFill>
                  <a:schemeClr val="bg1"/>
                </a:solidFill>
              </a:rPr>
              <a:t>18.1 – 30.0	           </a:t>
            </a:r>
            <a:r>
              <a:rPr lang="en-US" sz="1800" dirty="0">
                <a:solidFill>
                  <a:srgbClr val="CCFF99"/>
                </a:solidFill>
              </a:rPr>
              <a:t>25.1 – 40</a:t>
            </a:r>
          </a:p>
          <a:p>
            <a:pPr>
              <a:spcBef>
                <a:spcPct val="50000"/>
              </a:spcBef>
            </a:pPr>
            <a:endParaRPr lang="en-US" sz="1800" dirty="0">
              <a:solidFill>
                <a:srgbClr val="FFCC66"/>
              </a:solidFill>
            </a:endParaRPr>
          </a:p>
          <a:p>
            <a:pPr>
              <a:spcBef>
                <a:spcPct val="50000"/>
              </a:spcBef>
            </a:pPr>
            <a:endParaRPr lang="en-US" sz="1800" dirty="0">
              <a:solidFill>
                <a:srgbClr val="FFCC66"/>
              </a:solidFill>
            </a:endParaRPr>
          </a:p>
          <a:p>
            <a:pPr>
              <a:spcBef>
                <a:spcPct val="50000"/>
              </a:spcBef>
            </a:pPr>
            <a:r>
              <a:rPr lang="en-US" sz="1800" dirty="0">
                <a:solidFill>
                  <a:schemeClr val="bg1"/>
                </a:solidFill>
              </a:rPr>
              <a:t>N</a:t>
            </a:r>
            <a:r>
              <a:rPr lang="en-US" sz="1800" dirty="0" smtClean="0">
                <a:solidFill>
                  <a:schemeClr val="bg1"/>
                </a:solidFill>
              </a:rPr>
              <a:t>ote</a:t>
            </a:r>
            <a:r>
              <a:rPr lang="en-US" sz="1800" dirty="0">
                <a:solidFill>
                  <a:srgbClr val="FFFF66"/>
                </a:solidFill>
              </a:rPr>
              <a:t>: ranges apply to total “green” area of </a:t>
            </a:r>
            <a:r>
              <a:rPr lang="en-US" sz="1800" dirty="0" smtClean="0">
                <a:solidFill>
                  <a:srgbClr val="FFFF66"/>
                </a:solidFill>
              </a:rPr>
              <a:t>landform </a:t>
            </a:r>
            <a:r>
              <a:rPr lang="en-US" sz="1800" dirty="0">
                <a:solidFill>
                  <a:srgbClr val="FFFF66"/>
                </a:solidFill>
              </a:rPr>
              <a:t>unit, </a:t>
            </a:r>
            <a:r>
              <a:rPr lang="en-US" sz="1800" dirty="0" smtClean="0">
                <a:solidFill>
                  <a:srgbClr val="FFFF66"/>
                </a:solidFill>
              </a:rPr>
              <a:t>middleground,          and for </a:t>
            </a:r>
            <a:r>
              <a:rPr lang="en-US" sz="1800" dirty="0">
                <a:solidFill>
                  <a:srgbClr val="FFFF66"/>
                </a:solidFill>
              </a:rPr>
              <a:t>clear cutting </a:t>
            </a:r>
            <a:r>
              <a:rPr lang="en-US" sz="1800" dirty="0" smtClean="0">
                <a:solidFill>
                  <a:srgbClr val="FFFF66"/>
                </a:solidFill>
              </a:rPr>
              <a:t>only.  Outside these parameters, scale of alteration becomes </a:t>
            </a:r>
            <a:r>
              <a:rPr lang="en-US" sz="1800" dirty="0" smtClean="0">
                <a:solidFill>
                  <a:srgbClr val="FFFF66"/>
                </a:solidFill>
              </a:rPr>
              <a:t>an </a:t>
            </a:r>
            <a:r>
              <a:rPr lang="en-US" sz="1800" dirty="0" smtClean="0">
                <a:solidFill>
                  <a:srgbClr val="FFFF66"/>
                </a:solidFill>
              </a:rPr>
              <a:t>unreliable predictor of VQO.</a:t>
            </a:r>
            <a:endParaRPr lang="en-CA" sz="1800" dirty="0">
              <a:solidFill>
                <a:srgbClr val="FFFF66"/>
              </a:solidFill>
            </a:endParaRPr>
          </a:p>
        </p:txBody>
      </p:sp>
    </p:spTree>
    <p:extLst>
      <p:ext uri="{BB962C8B-B14F-4D97-AF65-F5344CB8AC3E}">
        <p14:creationId xmlns:p14="http://schemas.microsoft.com/office/powerpoint/2010/main" val="658341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305" y="113517"/>
            <a:ext cx="8229600" cy="1139825"/>
          </a:xfrm>
        </p:spPr>
        <p:txBody>
          <a:bodyPr/>
          <a:lstStyle/>
          <a:p>
            <a:pPr eaLnBrk="1" hangingPunct="1">
              <a:defRPr/>
            </a:pPr>
            <a:r>
              <a:rPr lang="en-CA" sz="3600" b="1" dirty="0" smtClean="0">
                <a:solidFill>
                  <a:srgbClr val="FFFF66"/>
                </a:solidFill>
                <a:latin typeface="Times New Roman" pitchFamily="-112" charset="0"/>
                <a:cs typeface="Times New Roman" pitchFamily="-112" charset="0"/>
              </a:rPr>
              <a:t>FREP Evaluation </a:t>
            </a:r>
            <a:r>
              <a:rPr lang="en-CA" sz="3200" b="1" u="sng" dirty="0" smtClean="0">
                <a:solidFill>
                  <a:schemeClr val="bg1"/>
                </a:solidFill>
                <a:latin typeface="Times New Roman" pitchFamily="-112" charset="0"/>
                <a:cs typeface="Times New Roman" pitchFamily="-112" charset="0"/>
              </a:rPr>
              <a:t>vs</a:t>
            </a:r>
            <a:r>
              <a:rPr lang="en-CA" sz="3600" b="1" dirty="0" smtClean="0">
                <a:solidFill>
                  <a:srgbClr val="FFFF66"/>
                </a:solidFill>
                <a:latin typeface="Times New Roman" pitchFamily="-112" charset="0"/>
                <a:cs typeface="Times New Roman" pitchFamily="-112" charset="0"/>
              </a:rPr>
              <a:t> C&amp;E Inspection </a:t>
            </a:r>
          </a:p>
        </p:txBody>
      </p:sp>
      <p:sp>
        <p:nvSpPr>
          <p:cNvPr id="8195" name="Content Placeholder 2"/>
          <p:cNvSpPr>
            <a:spLocks noGrp="1"/>
          </p:cNvSpPr>
          <p:nvPr>
            <p:ph idx="1"/>
          </p:nvPr>
        </p:nvSpPr>
        <p:spPr>
          <a:xfrm>
            <a:off x="457200" y="1571625"/>
            <a:ext cx="4267200" cy="4530725"/>
          </a:xfrm>
        </p:spPr>
        <p:txBody>
          <a:bodyPr/>
          <a:lstStyle/>
          <a:p>
            <a:pPr eaLnBrk="1" hangingPunct="1">
              <a:buFont typeface="Wingdings" pitchFamily="-112" charset="2"/>
              <a:buNone/>
            </a:pPr>
            <a:r>
              <a:rPr lang="en-CA" altLang="en-US" sz="2000" b="1" dirty="0" smtClean="0">
                <a:solidFill>
                  <a:srgbClr val="FFFF66"/>
                </a:solidFill>
                <a:effectLst/>
              </a:rPr>
              <a:t>     FREP</a:t>
            </a:r>
          </a:p>
          <a:p>
            <a:pPr eaLnBrk="1" hangingPunct="1">
              <a:buSzPct val="100000"/>
              <a:buFont typeface="Wingdings" pitchFamily="-112" charset="2"/>
              <a:buChar char="§"/>
            </a:pPr>
            <a:r>
              <a:rPr lang="en-CA" altLang="en-US" sz="1800" dirty="0" smtClean="0">
                <a:solidFill>
                  <a:srgbClr val="FFFFFF"/>
                </a:solidFill>
                <a:effectLst/>
              </a:rPr>
              <a:t>Multiple samples necessary.</a:t>
            </a:r>
          </a:p>
          <a:p>
            <a:pPr eaLnBrk="1" hangingPunct="1">
              <a:buSzPct val="100000"/>
              <a:buFont typeface="Wingdings" pitchFamily="-112" charset="2"/>
              <a:buChar char="§"/>
            </a:pPr>
            <a:r>
              <a:rPr lang="en-CA" altLang="en-US" sz="1800" dirty="0" smtClean="0">
                <a:solidFill>
                  <a:srgbClr val="FFFFFF"/>
                </a:solidFill>
                <a:effectLst/>
              </a:rPr>
              <a:t>Openings chosen randomly.</a:t>
            </a:r>
          </a:p>
          <a:p>
            <a:pPr eaLnBrk="1" hangingPunct="1">
              <a:buSzPct val="100000"/>
              <a:buFont typeface="Wingdings" pitchFamily="-112" charset="2"/>
              <a:buChar char="§"/>
            </a:pPr>
            <a:r>
              <a:rPr lang="en-CA" altLang="en-US" sz="1800" dirty="0" smtClean="0">
                <a:solidFill>
                  <a:srgbClr val="FFFFFF"/>
                </a:solidFill>
                <a:effectLst/>
              </a:rPr>
              <a:t>Evaluates trends over time.</a:t>
            </a:r>
          </a:p>
          <a:p>
            <a:pPr eaLnBrk="1" hangingPunct="1">
              <a:buSzPct val="100000"/>
              <a:buFont typeface="Wingdings" pitchFamily="-112" charset="2"/>
              <a:buChar char="§"/>
            </a:pPr>
            <a:r>
              <a:rPr lang="en-CA" altLang="en-US" sz="1800" dirty="0" smtClean="0">
                <a:solidFill>
                  <a:srgbClr val="FFFFFF"/>
                </a:solidFill>
                <a:effectLst/>
              </a:rPr>
              <a:t>Reporting looks at actions needed to improve practices i.e. training. </a:t>
            </a:r>
          </a:p>
          <a:p>
            <a:pPr eaLnBrk="1" hangingPunct="1">
              <a:buSzPct val="100000"/>
              <a:buFont typeface="Wingdings" pitchFamily="-112" charset="2"/>
              <a:buChar char="§"/>
            </a:pPr>
            <a:r>
              <a:rPr lang="en-CA" altLang="en-US" sz="1800" dirty="0" smtClean="0">
                <a:solidFill>
                  <a:srgbClr val="FFFFFF"/>
                </a:solidFill>
                <a:effectLst/>
              </a:rPr>
              <a:t>Evaluation procedure similar to Inspection.</a:t>
            </a:r>
          </a:p>
          <a:p>
            <a:pPr eaLnBrk="1" hangingPunct="1">
              <a:buSzPct val="100000"/>
              <a:buFont typeface="Wingdings" pitchFamily="-112" charset="2"/>
              <a:buChar char="§"/>
            </a:pPr>
            <a:r>
              <a:rPr lang="en-CA" altLang="en-US" sz="1800" dirty="0" smtClean="0">
                <a:solidFill>
                  <a:srgbClr val="FFFFFF"/>
                </a:solidFill>
                <a:effectLst/>
              </a:rPr>
              <a:t>Numerical assessment has equal weight to ocular assessment.</a:t>
            </a:r>
          </a:p>
          <a:p>
            <a:pPr eaLnBrk="1" hangingPunct="1">
              <a:buSzPct val="100000"/>
              <a:buFont typeface="Wingdings" pitchFamily="-112" charset="2"/>
              <a:buChar char="§"/>
            </a:pPr>
            <a:r>
              <a:rPr lang="en-CA" altLang="en-US" sz="1800" dirty="0" smtClean="0">
                <a:solidFill>
                  <a:srgbClr val="FFFFFF"/>
                </a:solidFill>
                <a:effectLst/>
              </a:rPr>
              <a:t>FREP Evaluations could alert C&amp;E to potential issues.</a:t>
            </a:r>
          </a:p>
          <a:p>
            <a:pPr eaLnBrk="1" hangingPunct="1"/>
            <a:endParaRPr lang="en-CA" altLang="en-US" sz="1800" dirty="0" smtClean="0">
              <a:solidFill>
                <a:srgbClr val="FFFFFF"/>
              </a:solidFill>
              <a:effectLst/>
            </a:endParaRPr>
          </a:p>
          <a:p>
            <a:pPr eaLnBrk="1" hangingPunct="1"/>
            <a:endParaRPr lang="en-CA" altLang="en-US" dirty="0" smtClean="0">
              <a:solidFill>
                <a:srgbClr val="FFFFFF"/>
              </a:solidFill>
              <a:effectLst/>
            </a:endParaRPr>
          </a:p>
        </p:txBody>
      </p:sp>
      <p:sp>
        <p:nvSpPr>
          <p:cNvPr id="8198" name="Line 5"/>
          <p:cNvSpPr>
            <a:spLocks noChangeShapeType="1"/>
          </p:cNvSpPr>
          <p:nvPr/>
        </p:nvSpPr>
        <p:spPr bwMode="auto">
          <a:xfrm>
            <a:off x="228600" y="1219200"/>
            <a:ext cx="8686800" cy="0"/>
          </a:xfrm>
          <a:prstGeom prst="line">
            <a:avLst/>
          </a:prstGeom>
          <a:noFill/>
          <a:ln w="25400">
            <a:solidFill>
              <a:srgbClr val="EBC047"/>
            </a:solidFill>
            <a:round/>
            <a:headEnd/>
            <a:tailEnd/>
          </a:ln>
          <a:extLst>
            <a:ext uri="{909E8E84-426E-40DD-AFC4-6F175D3DCCD1}">
              <a14:hiddenFill xmlns:a14="http://schemas.microsoft.com/office/drawing/2010/main">
                <a:noFill/>
              </a14:hiddenFill>
            </a:ext>
          </a:extLst>
        </p:spPr>
        <p:txBody>
          <a:bodyPr/>
          <a:lstStyle/>
          <a:p>
            <a:endParaRPr lang="en-CA" dirty="0"/>
          </a:p>
        </p:txBody>
      </p:sp>
      <p:sp>
        <p:nvSpPr>
          <p:cNvPr id="8199" name="Content Placeholder 2"/>
          <p:cNvSpPr txBox="1">
            <a:spLocks/>
          </p:cNvSpPr>
          <p:nvPr/>
        </p:nvSpPr>
        <p:spPr bwMode="auto">
          <a:xfrm>
            <a:off x="4699122" y="1585979"/>
            <a:ext cx="4386263"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Verdana" pitchFamily="-112" charset="0"/>
                <a:cs typeface="Arial" charset="0"/>
              </a:defRPr>
            </a:lvl1pPr>
            <a:lvl2pPr marL="742950" indent="-285750" eaLnBrk="0" hangingPunct="0">
              <a:defRPr>
                <a:solidFill>
                  <a:schemeClr val="tx1"/>
                </a:solidFill>
                <a:latin typeface="Verdana" pitchFamily="-112" charset="0"/>
                <a:cs typeface="Arial" charset="0"/>
              </a:defRPr>
            </a:lvl2pPr>
            <a:lvl3pPr marL="1143000" indent="-228600" eaLnBrk="0" hangingPunct="0">
              <a:defRPr>
                <a:solidFill>
                  <a:schemeClr val="tx1"/>
                </a:solidFill>
                <a:latin typeface="Verdana" pitchFamily="-112" charset="0"/>
                <a:cs typeface="Arial" charset="0"/>
              </a:defRPr>
            </a:lvl3pPr>
            <a:lvl4pPr marL="1600200" indent="-228600" eaLnBrk="0" hangingPunct="0">
              <a:defRPr>
                <a:solidFill>
                  <a:schemeClr val="tx1"/>
                </a:solidFill>
                <a:latin typeface="Verdana" pitchFamily="-112" charset="0"/>
                <a:cs typeface="Arial" charset="0"/>
              </a:defRPr>
            </a:lvl4pPr>
            <a:lvl5pPr marL="2057400" indent="-228600" eaLnBrk="0" hangingPunct="0">
              <a:defRPr>
                <a:solidFill>
                  <a:schemeClr val="tx1"/>
                </a:solidFill>
                <a:latin typeface="Verdana" pitchFamily="-112" charset="0"/>
                <a:cs typeface="Arial" charset="0"/>
              </a:defRPr>
            </a:lvl5pPr>
            <a:lvl6pPr marL="2514600" indent="-228600" eaLnBrk="0" fontAlgn="base" hangingPunct="0">
              <a:spcBef>
                <a:spcPct val="0"/>
              </a:spcBef>
              <a:spcAft>
                <a:spcPct val="0"/>
              </a:spcAft>
              <a:defRPr>
                <a:solidFill>
                  <a:schemeClr val="tx1"/>
                </a:solidFill>
                <a:latin typeface="Verdana" pitchFamily="-112" charset="0"/>
                <a:cs typeface="Arial" charset="0"/>
              </a:defRPr>
            </a:lvl6pPr>
            <a:lvl7pPr marL="2971800" indent="-228600" eaLnBrk="0" fontAlgn="base" hangingPunct="0">
              <a:spcBef>
                <a:spcPct val="0"/>
              </a:spcBef>
              <a:spcAft>
                <a:spcPct val="0"/>
              </a:spcAft>
              <a:defRPr>
                <a:solidFill>
                  <a:schemeClr val="tx1"/>
                </a:solidFill>
                <a:latin typeface="Verdana" pitchFamily="-112" charset="0"/>
                <a:cs typeface="Arial" charset="0"/>
              </a:defRPr>
            </a:lvl7pPr>
            <a:lvl8pPr marL="3429000" indent="-228600" eaLnBrk="0" fontAlgn="base" hangingPunct="0">
              <a:spcBef>
                <a:spcPct val="0"/>
              </a:spcBef>
              <a:spcAft>
                <a:spcPct val="0"/>
              </a:spcAft>
              <a:defRPr>
                <a:solidFill>
                  <a:schemeClr val="tx1"/>
                </a:solidFill>
                <a:latin typeface="Verdana" pitchFamily="-112" charset="0"/>
                <a:cs typeface="Arial" charset="0"/>
              </a:defRPr>
            </a:lvl8pPr>
            <a:lvl9pPr marL="3886200" indent="-228600" eaLnBrk="0" fontAlgn="base" hangingPunct="0">
              <a:spcBef>
                <a:spcPct val="0"/>
              </a:spcBef>
              <a:spcAft>
                <a:spcPct val="0"/>
              </a:spcAft>
              <a:defRPr>
                <a:solidFill>
                  <a:schemeClr val="tx1"/>
                </a:solidFill>
                <a:latin typeface="Verdana" pitchFamily="-112" charset="0"/>
                <a:cs typeface="Arial" charset="0"/>
              </a:defRPr>
            </a:lvl9pPr>
          </a:lstStyle>
          <a:p>
            <a:pPr>
              <a:spcBef>
                <a:spcPct val="20000"/>
              </a:spcBef>
              <a:buClr>
                <a:schemeClr val="hlink"/>
              </a:buClr>
              <a:buSzPct val="70000"/>
            </a:pPr>
            <a:r>
              <a:rPr lang="en-CA" altLang="en-US" sz="2000" b="1" dirty="0" smtClean="0">
                <a:solidFill>
                  <a:srgbClr val="FFFF66"/>
                </a:solidFill>
              </a:rPr>
              <a:t>    C&amp;E </a:t>
            </a:r>
            <a:r>
              <a:rPr lang="en-CA" altLang="en-US" sz="2000" b="1" dirty="0">
                <a:solidFill>
                  <a:srgbClr val="FFFF66"/>
                </a:solidFill>
              </a:rPr>
              <a:t>Inspection</a:t>
            </a:r>
          </a:p>
          <a:p>
            <a:pPr>
              <a:spcBef>
                <a:spcPct val="20000"/>
              </a:spcBef>
              <a:buClr>
                <a:schemeClr val="hlink"/>
              </a:buClr>
              <a:buSzPct val="100000"/>
              <a:buFont typeface="Wingdings" pitchFamily="-112" charset="2"/>
              <a:buChar char="§"/>
            </a:pPr>
            <a:r>
              <a:rPr lang="en-CA" altLang="en-US" sz="1800" dirty="0">
                <a:solidFill>
                  <a:srgbClr val="FFFFFF"/>
                </a:solidFill>
                <a:latin typeface="+mj-lt"/>
              </a:rPr>
              <a:t>Generally a single sample.</a:t>
            </a:r>
          </a:p>
          <a:p>
            <a:pPr>
              <a:spcBef>
                <a:spcPct val="20000"/>
              </a:spcBef>
              <a:buClr>
                <a:schemeClr val="hlink"/>
              </a:buClr>
              <a:buSzPct val="100000"/>
              <a:buFont typeface="Wingdings" pitchFamily="-112" charset="2"/>
              <a:buChar char="§"/>
            </a:pPr>
            <a:r>
              <a:rPr lang="en-CA" altLang="en-US" sz="1800" dirty="0">
                <a:solidFill>
                  <a:srgbClr val="FFFFFF"/>
                </a:solidFill>
                <a:latin typeface="+mj-lt"/>
              </a:rPr>
              <a:t>Openings are targeted. </a:t>
            </a:r>
          </a:p>
          <a:p>
            <a:pPr>
              <a:spcBef>
                <a:spcPct val="20000"/>
              </a:spcBef>
              <a:buClr>
                <a:schemeClr val="hlink"/>
              </a:buClr>
              <a:buSzPct val="100000"/>
              <a:buFont typeface="Wingdings" pitchFamily="-112" charset="2"/>
              <a:buChar char="§"/>
            </a:pPr>
            <a:r>
              <a:rPr lang="en-CA" altLang="en-US" sz="1800" dirty="0">
                <a:solidFill>
                  <a:srgbClr val="FFFFFF"/>
                </a:solidFill>
                <a:latin typeface="+mj-lt"/>
              </a:rPr>
              <a:t>Evaluates compliance with VQO.</a:t>
            </a:r>
          </a:p>
          <a:p>
            <a:pPr>
              <a:spcBef>
                <a:spcPct val="20000"/>
              </a:spcBef>
              <a:buClr>
                <a:schemeClr val="hlink"/>
              </a:buClr>
              <a:buSzPct val="100000"/>
              <a:buFont typeface="Wingdings" pitchFamily="-112" charset="2"/>
              <a:buChar char="§"/>
            </a:pPr>
            <a:r>
              <a:rPr lang="en-CA" altLang="en-US" sz="1800" dirty="0">
                <a:solidFill>
                  <a:srgbClr val="FFFFFF"/>
                </a:solidFill>
                <a:latin typeface="+mj-lt"/>
              </a:rPr>
              <a:t>Reporting out may lead to an investigation and </a:t>
            </a:r>
            <a:r>
              <a:rPr lang="en-CA" altLang="en-US" sz="1800" dirty="0" smtClean="0">
                <a:solidFill>
                  <a:srgbClr val="FFFFFF"/>
                </a:solidFill>
                <a:latin typeface="+mj-lt"/>
              </a:rPr>
              <a:t>penalties</a:t>
            </a:r>
            <a:r>
              <a:rPr lang="en-CA" altLang="en-US" sz="1800" dirty="0" smtClean="0">
                <a:latin typeface="+mj-lt"/>
              </a:rPr>
              <a:t>.</a:t>
            </a:r>
            <a:endParaRPr lang="en-CA" altLang="en-US" sz="1800" dirty="0">
              <a:latin typeface="+mj-lt"/>
            </a:endParaRPr>
          </a:p>
          <a:p>
            <a:pPr>
              <a:spcBef>
                <a:spcPct val="20000"/>
              </a:spcBef>
              <a:buClr>
                <a:schemeClr val="hlink"/>
              </a:buClr>
              <a:buSzPct val="100000"/>
              <a:buFont typeface="Wingdings" pitchFamily="-112" charset="2"/>
              <a:buChar char="§"/>
            </a:pPr>
            <a:r>
              <a:rPr lang="en-CA" altLang="en-US" sz="1800" dirty="0" smtClean="0">
                <a:solidFill>
                  <a:schemeClr val="bg1"/>
                </a:solidFill>
                <a:latin typeface="+mj-lt"/>
              </a:rPr>
              <a:t>Inspection </a:t>
            </a:r>
            <a:r>
              <a:rPr lang="en-CA" altLang="en-US" sz="1800" dirty="0">
                <a:solidFill>
                  <a:schemeClr val="bg1"/>
                </a:solidFill>
                <a:latin typeface="+mj-lt"/>
              </a:rPr>
              <a:t>procedure similar to evaluation.</a:t>
            </a:r>
          </a:p>
          <a:p>
            <a:pPr>
              <a:spcBef>
                <a:spcPct val="20000"/>
              </a:spcBef>
              <a:buClr>
                <a:schemeClr val="hlink"/>
              </a:buClr>
              <a:buSzPct val="100000"/>
              <a:buFont typeface="Wingdings" pitchFamily="-112" charset="2"/>
              <a:buChar char="§"/>
            </a:pPr>
            <a:r>
              <a:rPr lang="en-CA" altLang="en-US" sz="1800" dirty="0">
                <a:solidFill>
                  <a:schemeClr val="bg1"/>
                </a:solidFill>
                <a:latin typeface="+mj-lt"/>
              </a:rPr>
              <a:t>Numerical assessment supports ocular assessment.</a:t>
            </a:r>
          </a:p>
          <a:p>
            <a:pPr>
              <a:spcBef>
                <a:spcPct val="20000"/>
              </a:spcBef>
              <a:buClr>
                <a:schemeClr val="hlink"/>
              </a:buClr>
              <a:buSzPct val="100000"/>
              <a:buFont typeface="Wingdings" pitchFamily="-112" charset="2"/>
              <a:buChar char="§"/>
            </a:pPr>
            <a:r>
              <a:rPr lang="en-CA" altLang="en-US" sz="1800" dirty="0">
                <a:solidFill>
                  <a:schemeClr val="bg1"/>
                </a:solidFill>
                <a:latin typeface="+mj-lt"/>
              </a:rPr>
              <a:t>Inspections could </a:t>
            </a:r>
            <a:r>
              <a:rPr lang="en-CA" altLang="en-US" sz="1800" dirty="0" smtClean="0">
                <a:solidFill>
                  <a:schemeClr val="bg1"/>
                </a:solidFill>
                <a:latin typeface="+mj-lt"/>
              </a:rPr>
              <a:t>potentially augment  </a:t>
            </a:r>
            <a:r>
              <a:rPr lang="en-CA" altLang="en-US" sz="1800" dirty="0">
                <a:solidFill>
                  <a:schemeClr val="bg1"/>
                </a:solidFill>
                <a:latin typeface="+mj-lt"/>
              </a:rPr>
              <a:t>FREP sampling.</a:t>
            </a:r>
          </a:p>
          <a:p>
            <a:pPr>
              <a:spcBef>
                <a:spcPct val="20000"/>
              </a:spcBef>
              <a:buClr>
                <a:schemeClr val="hlink"/>
              </a:buClr>
              <a:buSzPct val="70000"/>
            </a:pPr>
            <a:endParaRPr lang="en-CA" altLang="en-US" dirty="0"/>
          </a:p>
        </p:txBody>
      </p:sp>
    </p:spTree>
    <p:extLst>
      <p:ext uri="{BB962C8B-B14F-4D97-AF65-F5344CB8AC3E}">
        <p14:creationId xmlns:p14="http://schemas.microsoft.com/office/powerpoint/2010/main" val="23729784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9" name="Text Box 79"/>
          <p:cNvSpPr txBox="1">
            <a:spLocks noChangeArrowheads="1"/>
          </p:cNvSpPr>
          <p:nvPr/>
        </p:nvSpPr>
        <p:spPr bwMode="auto">
          <a:xfrm>
            <a:off x="0" y="250825"/>
            <a:ext cx="9144000" cy="523875"/>
          </a:xfrm>
          <a:prstGeom prst="rect">
            <a:avLst/>
          </a:prstGeom>
          <a:noFill/>
          <a:ln w="9525">
            <a:noFill/>
            <a:miter lim="800000"/>
            <a:headEnd/>
            <a:tailEnd/>
          </a:ln>
          <a:effectLst/>
        </p:spPr>
        <p:txBody>
          <a:bodyPr>
            <a:spAutoFit/>
          </a:bodyPr>
          <a:lstStyle/>
          <a:p>
            <a:pPr marL="342900" indent="-342900" algn="ctr">
              <a:spcBef>
                <a:spcPct val="50000"/>
              </a:spcBef>
              <a:buFontTx/>
              <a:buAutoNum type="arabicPeriod" startAt="4"/>
              <a:defRPr/>
            </a:pPr>
            <a:r>
              <a:rPr lang="en-CA" sz="2800" b="1" dirty="0">
                <a:solidFill>
                  <a:srgbClr val="FFFF00"/>
                </a:solidFill>
                <a:effectLst>
                  <a:outerShdw blurRad="38100" dist="38100" dir="2700000" algn="tl">
                    <a:srgbClr val="000000"/>
                  </a:outerShdw>
                </a:effectLst>
                <a:latin typeface="Times New Roman" pitchFamily="18" charset="0"/>
              </a:rPr>
              <a:t> Understanding the Landscape</a:t>
            </a:r>
          </a:p>
        </p:txBody>
      </p:sp>
      <p:grpSp>
        <p:nvGrpSpPr>
          <p:cNvPr id="143363" name="Group 98"/>
          <p:cNvGrpSpPr>
            <a:grpSpLocks/>
          </p:cNvGrpSpPr>
          <p:nvPr/>
        </p:nvGrpSpPr>
        <p:grpSpPr bwMode="auto">
          <a:xfrm>
            <a:off x="457200" y="1981200"/>
            <a:ext cx="8915400" cy="4038600"/>
            <a:chOff x="288" y="1104"/>
            <a:chExt cx="5616" cy="2544"/>
          </a:xfrm>
        </p:grpSpPr>
        <p:pic>
          <p:nvPicPr>
            <p:cNvPr id="143371" name="Picture 83" descr="Midway"/>
            <p:cNvPicPr>
              <a:picLocks noChangeAspect="1" noChangeArrowheads="1"/>
            </p:cNvPicPr>
            <p:nvPr/>
          </p:nvPicPr>
          <p:blipFill>
            <a:blip r:embed="rId2" cstate="print">
              <a:lum bright="6000"/>
            </a:blip>
            <a:srcRect t="6934" r="2870"/>
            <a:stretch>
              <a:fillRect/>
            </a:stretch>
          </p:blipFill>
          <p:spPr bwMode="auto">
            <a:xfrm>
              <a:off x="1968" y="1104"/>
              <a:ext cx="3554" cy="2232"/>
            </a:xfrm>
            <a:prstGeom prst="rect">
              <a:avLst/>
            </a:prstGeom>
            <a:noFill/>
            <a:ln w="9525">
              <a:solidFill>
                <a:schemeClr val="folHlink"/>
              </a:solidFill>
              <a:miter lim="800000"/>
              <a:headEnd/>
              <a:tailEnd/>
            </a:ln>
          </p:spPr>
        </p:pic>
        <p:pic>
          <p:nvPicPr>
            <p:cNvPr id="143372" name="Picture 85" descr="Distance Zones"/>
            <p:cNvPicPr>
              <a:picLocks noChangeAspect="1" noChangeArrowheads="1"/>
            </p:cNvPicPr>
            <p:nvPr/>
          </p:nvPicPr>
          <p:blipFill>
            <a:blip r:embed="rId3" cstate="print"/>
            <a:srcRect/>
            <a:stretch>
              <a:fillRect/>
            </a:stretch>
          </p:blipFill>
          <p:spPr bwMode="auto">
            <a:xfrm rot="10800000">
              <a:off x="288" y="1296"/>
              <a:ext cx="2180" cy="2352"/>
            </a:xfrm>
            <a:prstGeom prst="rect">
              <a:avLst/>
            </a:prstGeom>
            <a:noFill/>
            <a:ln w="9525">
              <a:noFill/>
              <a:miter lim="800000"/>
              <a:headEnd/>
              <a:tailEnd/>
            </a:ln>
          </p:spPr>
        </p:pic>
        <p:sp>
          <p:nvSpPr>
            <p:cNvPr id="143373" name="Text Box 87"/>
            <p:cNvSpPr txBox="1">
              <a:spLocks noChangeArrowheads="1"/>
            </p:cNvSpPr>
            <p:nvPr/>
          </p:nvSpPr>
          <p:spPr bwMode="auto">
            <a:xfrm>
              <a:off x="2592" y="2928"/>
              <a:ext cx="2928" cy="213"/>
            </a:xfrm>
            <a:prstGeom prst="rect">
              <a:avLst/>
            </a:prstGeom>
            <a:noFill/>
            <a:ln w="9525">
              <a:noFill/>
              <a:miter lim="800000"/>
              <a:headEnd/>
              <a:tailEnd/>
            </a:ln>
          </p:spPr>
          <p:txBody>
            <a:bodyPr>
              <a:spAutoFit/>
            </a:bodyPr>
            <a:lstStyle/>
            <a:p>
              <a:pPr algn="ctr">
                <a:spcBef>
                  <a:spcPct val="50000"/>
                </a:spcBef>
              </a:pPr>
              <a:r>
                <a:rPr lang="en-CA" sz="1600" b="1">
                  <a:solidFill>
                    <a:srgbClr val="006600"/>
                  </a:solidFill>
                  <a:latin typeface="Arial" charset="0"/>
                </a:rPr>
                <a:t>Foreground</a:t>
              </a:r>
            </a:p>
          </p:txBody>
        </p:sp>
        <p:sp>
          <p:nvSpPr>
            <p:cNvPr id="143374" name="Text Box 88"/>
            <p:cNvSpPr txBox="1">
              <a:spLocks noChangeArrowheads="1"/>
            </p:cNvSpPr>
            <p:nvPr/>
          </p:nvSpPr>
          <p:spPr bwMode="auto">
            <a:xfrm>
              <a:off x="2592" y="1968"/>
              <a:ext cx="2928" cy="159"/>
            </a:xfrm>
            <a:prstGeom prst="rect">
              <a:avLst/>
            </a:prstGeom>
            <a:noFill/>
            <a:ln w="9525">
              <a:noFill/>
              <a:miter lim="800000"/>
              <a:headEnd/>
              <a:tailEnd/>
            </a:ln>
          </p:spPr>
          <p:txBody>
            <a:bodyPr>
              <a:spAutoFit/>
            </a:bodyPr>
            <a:lstStyle/>
            <a:p>
              <a:pPr algn="ctr">
                <a:spcBef>
                  <a:spcPct val="50000"/>
                </a:spcBef>
              </a:pPr>
              <a:r>
                <a:rPr lang="en-CA" sz="1600" b="1">
                  <a:solidFill>
                    <a:schemeClr val="hlink"/>
                  </a:solidFill>
                  <a:latin typeface="Arial" charset="0"/>
                </a:rPr>
                <a:t>Midground</a:t>
              </a:r>
            </a:p>
          </p:txBody>
        </p:sp>
        <p:sp>
          <p:nvSpPr>
            <p:cNvPr id="143375" name="Freeform 90"/>
            <p:cNvSpPr>
              <a:spLocks/>
            </p:cNvSpPr>
            <p:nvPr/>
          </p:nvSpPr>
          <p:spPr bwMode="auto">
            <a:xfrm>
              <a:off x="2496" y="1888"/>
              <a:ext cx="3024" cy="712"/>
            </a:xfrm>
            <a:custGeom>
              <a:avLst/>
              <a:gdLst>
                <a:gd name="T0" fmla="*/ 0 w 3024"/>
                <a:gd name="T1" fmla="*/ 224 h 712"/>
                <a:gd name="T2" fmla="*/ 144 w 3024"/>
                <a:gd name="T3" fmla="*/ 272 h 712"/>
                <a:gd name="T4" fmla="*/ 288 w 3024"/>
                <a:gd name="T5" fmla="*/ 368 h 712"/>
                <a:gd name="T6" fmla="*/ 480 w 3024"/>
                <a:gd name="T7" fmla="*/ 464 h 712"/>
                <a:gd name="T8" fmla="*/ 624 w 3024"/>
                <a:gd name="T9" fmla="*/ 512 h 712"/>
                <a:gd name="T10" fmla="*/ 768 w 3024"/>
                <a:gd name="T11" fmla="*/ 416 h 712"/>
                <a:gd name="T12" fmla="*/ 816 w 3024"/>
                <a:gd name="T13" fmla="*/ 272 h 712"/>
                <a:gd name="T14" fmla="*/ 912 w 3024"/>
                <a:gd name="T15" fmla="*/ 224 h 712"/>
                <a:gd name="T16" fmla="*/ 1056 w 3024"/>
                <a:gd name="T17" fmla="*/ 224 h 712"/>
                <a:gd name="T18" fmla="*/ 1104 w 3024"/>
                <a:gd name="T19" fmla="*/ 320 h 712"/>
                <a:gd name="T20" fmla="*/ 1152 w 3024"/>
                <a:gd name="T21" fmla="*/ 416 h 712"/>
                <a:gd name="T22" fmla="*/ 1248 w 3024"/>
                <a:gd name="T23" fmla="*/ 368 h 712"/>
                <a:gd name="T24" fmla="*/ 1344 w 3024"/>
                <a:gd name="T25" fmla="*/ 320 h 712"/>
                <a:gd name="T26" fmla="*/ 1392 w 3024"/>
                <a:gd name="T27" fmla="*/ 368 h 712"/>
                <a:gd name="T28" fmla="*/ 1536 w 3024"/>
                <a:gd name="T29" fmla="*/ 464 h 712"/>
                <a:gd name="T30" fmla="*/ 1632 w 3024"/>
                <a:gd name="T31" fmla="*/ 656 h 712"/>
                <a:gd name="T32" fmla="*/ 1776 w 3024"/>
                <a:gd name="T33" fmla="*/ 704 h 712"/>
                <a:gd name="T34" fmla="*/ 1968 w 3024"/>
                <a:gd name="T35" fmla="*/ 704 h 712"/>
                <a:gd name="T36" fmla="*/ 2064 w 3024"/>
                <a:gd name="T37" fmla="*/ 656 h 712"/>
                <a:gd name="T38" fmla="*/ 2304 w 3024"/>
                <a:gd name="T39" fmla="*/ 608 h 712"/>
                <a:gd name="T40" fmla="*/ 2448 w 3024"/>
                <a:gd name="T41" fmla="*/ 512 h 712"/>
                <a:gd name="T42" fmla="*/ 2688 w 3024"/>
                <a:gd name="T43" fmla="*/ 512 h 712"/>
                <a:gd name="T44" fmla="*/ 2832 w 3024"/>
                <a:gd name="T45" fmla="*/ 224 h 712"/>
                <a:gd name="T46" fmla="*/ 2928 w 3024"/>
                <a:gd name="T47" fmla="*/ 32 h 712"/>
                <a:gd name="T48" fmla="*/ 3024 w 3024"/>
                <a:gd name="T49" fmla="*/ 32 h 7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24"/>
                <a:gd name="T76" fmla="*/ 0 h 712"/>
                <a:gd name="T77" fmla="*/ 3024 w 3024"/>
                <a:gd name="T78" fmla="*/ 712 h 71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24" h="712">
                  <a:moveTo>
                    <a:pt x="0" y="224"/>
                  </a:moveTo>
                  <a:cubicBezTo>
                    <a:pt x="48" y="236"/>
                    <a:pt x="96" y="248"/>
                    <a:pt x="144" y="272"/>
                  </a:cubicBezTo>
                  <a:cubicBezTo>
                    <a:pt x="192" y="296"/>
                    <a:pt x="232" y="336"/>
                    <a:pt x="288" y="368"/>
                  </a:cubicBezTo>
                  <a:cubicBezTo>
                    <a:pt x="344" y="400"/>
                    <a:pt x="424" y="440"/>
                    <a:pt x="480" y="464"/>
                  </a:cubicBezTo>
                  <a:cubicBezTo>
                    <a:pt x="536" y="488"/>
                    <a:pt x="576" y="520"/>
                    <a:pt x="624" y="512"/>
                  </a:cubicBezTo>
                  <a:cubicBezTo>
                    <a:pt x="672" y="504"/>
                    <a:pt x="736" y="456"/>
                    <a:pt x="768" y="416"/>
                  </a:cubicBezTo>
                  <a:cubicBezTo>
                    <a:pt x="800" y="376"/>
                    <a:pt x="792" y="304"/>
                    <a:pt x="816" y="272"/>
                  </a:cubicBezTo>
                  <a:cubicBezTo>
                    <a:pt x="840" y="240"/>
                    <a:pt x="872" y="232"/>
                    <a:pt x="912" y="224"/>
                  </a:cubicBezTo>
                  <a:cubicBezTo>
                    <a:pt x="952" y="216"/>
                    <a:pt x="1024" y="208"/>
                    <a:pt x="1056" y="224"/>
                  </a:cubicBezTo>
                  <a:cubicBezTo>
                    <a:pt x="1088" y="240"/>
                    <a:pt x="1088" y="288"/>
                    <a:pt x="1104" y="320"/>
                  </a:cubicBezTo>
                  <a:cubicBezTo>
                    <a:pt x="1120" y="352"/>
                    <a:pt x="1128" y="408"/>
                    <a:pt x="1152" y="416"/>
                  </a:cubicBezTo>
                  <a:cubicBezTo>
                    <a:pt x="1176" y="424"/>
                    <a:pt x="1216" y="384"/>
                    <a:pt x="1248" y="368"/>
                  </a:cubicBezTo>
                  <a:cubicBezTo>
                    <a:pt x="1280" y="352"/>
                    <a:pt x="1320" y="320"/>
                    <a:pt x="1344" y="320"/>
                  </a:cubicBezTo>
                  <a:cubicBezTo>
                    <a:pt x="1368" y="320"/>
                    <a:pt x="1360" y="344"/>
                    <a:pt x="1392" y="368"/>
                  </a:cubicBezTo>
                  <a:cubicBezTo>
                    <a:pt x="1424" y="392"/>
                    <a:pt x="1496" y="416"/>
                    <a:pt x="1536" y="464"/>
                  </a:cubicBezTo>
                  <a:cubicBezTo>
                    <a:pt x="1576" y="512"/>
                    <a:pt x="1592" y="616"/>
                    <a:pt x="1632" y="656"/>
                  </a:cubicBezTo>
                  <a:cubicBezTo>
                    <a:pt x="1672" y="696"/>
                    <a:pt x="1720" y="696"/>
                    <a:pt x="1776" y="704"/>
                  </a:cubicBezTo>
                  <a:cubicBezTo>
                    <a:pt x="1832" y="712"/>
                    <a:pt x="1920" y="712"/>
                    <a:pt x="1968" y="704"/>
                  </a:cubicBezTo>
                  <a:cubicBezTo>
                    <a:pt x="2016" y="696"/>
                    <a:pt x="2008" y="672"/>
                    <a:pt x="2064" y="656"/>
                  </a:cubicBezTo>
                  <a:cubicBezTo>
                    <a:pt x="2120" y="640"/>
                    <a:pt x="2240" y="632"/>
                    <a:pt x="2304" y="608"/>
                  </a:cubicBezTo>
                  <a:cubicBezTo>
                    <a:pt x="2368" y="584"/>
                    <a:pt x="2384" y="528"/>
                    <a:pt x="2448" y="512"/>
                  </a:cubicBezTo>
                  <a:cubicBezTo>
                    <a:pt x="2512" y="496"/>
                    <a:pt x="2624" y="560"/>
                    <a:pt x="2688" y="512"/>
                  </a:cubicBezTo>
                  <a:cubicBezTo>
                    <a:pt x="2752" y="464"/>
                    <a:pt x="2792" y="304"/>
                    <a:pt x="2832" y="224"/>
                  </a:cubicBezTo>
                  <a:cubicBezTo>
                    <a:pt x="2872" y="144"/>
                    <a:pt x="2896" y="64"/>
                    <a:pt x="2928" y="32"/>
                  </a:cubicBezTo>
                  <a:cubicBezTo>
                    <a:pt x="2960" y="0"/>
                    <a:pt x="3008" y="32"/>
                    <a:pt x="3024" y="32"/>
                  </a:cubicBezTo>
                </a:path>
              </a:pathLst>
            </a:custGeom>
            <a:noFill/>
            <a:ln w="25400">
              <a:solidFill>
                <a:srgbClr val="EAD11A"/>
              </a:solidFill>
              <a:round/>
              <a:headEnd/>
              <a:tailEnd/>
            </a:ln>
          </p:spPr>
          <p:txBody>
            <a:bodyPr/>
            <a:lstStyle/>
            <a:p>
              <a:endParaRPr lang="en-CA"/>
            </a:p>
          </p:txBody>
        </p:sp>
        <p:sp>
          <p:nvSpPr>
            <p:cNvPr id="143376" name="Freeform 94"/>
            <p:cNvSpPr>
              <a:spLocks/>
            </p:cNvSpPr>
            <p:nvPr/>
          </p:nvSpPr>
          <p:spPr bwMode="auto">
            <a:xfrm>
              <a:off x="2496" y="1680"/>
              <a:ext cx="3024" cy="440"/>
            </a:xfrm>
            <a:custGeom>
              <a:avLst/>
              <a:gdLst>
                <a:gd name="T0" fmla="*/ 0 w 3024"/>
                <a:gd name="T1" fmla="*/ 152 h 440"/>
                <a:gd name="T2" fmla="*/ 240 w 3024"/>
                <a:gd name="T3" fmla="*/ 104 h 440"/>
                <a:gd name="T4" fmla="*/ 432 w 3024"/>
                <a:gd name="T5" fmla="*/ 56 h 440"/>
                <a:gd name="T6" fmla="*/ 624 w 3024"/>
                <a:gd name="T7" fmla="*/ 8 h 440"/>
                <a:gd name="T8" fmla="*/ 768 w 3024"/>
                <a:gd name="T9" fmla="*/ 8 h 440"/>
                <a:gd name="T10" fmla="*/ 864 w 3024"/>
                <a:gd name="T11" fmla="*/ 8 h 440"/>
                <a:gd name="T12" fmla="*/ 960 w 3024"/>
                <a:gd name="T13" fmla="*/ 8 h 440"/>
                <a:gd name="T14" fmla="*/ 1056 w 3024"/>
                <a:gd name="T15" fmla="*/ 8 h 440"/>
                <a:gd name="T16" fmla="*/ 1104 w 3024"/>
                <a:gd name="T17" fmla="*/ 8 h 440"/>
                <a:gd name="T18" fmla="*/ 1152 w 3024"/>
                <a:gd name="T19" fmla="*/ 8 h 440"/>
                <a:gd name="T20" fmla="*/ 1248 w 3024"/>
                <a:gd name="T21" fmla="*/ 56 h 440"/>
                <a:gd name="T22" fmla="*/ 1344 w 3024"/>
                <a:gd name="T23" fmla="*/ 104 h 440"/>
                <a:gd name="T24" fmla="*/ 1536 w 3024"/>
                <a:gd name="T25" fmla="*/ 200 h 440"/>
                <a:gd name="T26" fmla="*/ 1728 w 3024"/>
                <a:gd name="T27" fmla="*/ 248 h 440"/>
                <a:gd name="T28" fmla="*/ 1920 w 3024"/>
                <a:gd name="T29" fmla="*/ 344 h 440"/>
                <a:gd name="T30" fmla="*/ 2016 w 3024"/>
                <a:gd name="T31" fmla="*/ 392 h 440"/>
                <a:gd name="T32" fmla="*/ 2112 w 3024"/>
                <a:gd name="T33" fmla="*/ 440 h 440"/>
                <a:gd name="T34" fmla="*/ 2160 w 3024"/>
                <a:gd name="T35" fmla="*/ 392 h 440"/>
                <a:gd name="T36" fmla="*/ 2352 w 3024"/>
                <a:gd name="T37" fmla="*/ 152 h 440"/>
                <a:gd name="T38" fmla="*/ 2496 w 3024"/>
                <a:gd name="T39" fmla="*/ 104 h 440"/>
                <a:gd name="T40" fmla="*/ 2688 w 3024"/>
                <a:gd name="T41" fmla="*/ 56 h 440"/>
                <a:gd name="T42" fmla="*/ 2880 w 3024"/>
                <a:gd name="T43" fmla="*/ 8 h 440"/>
                <a:gd name="T44" fmla="*/ 3024 w 3024"/>
                <a:gd name="T45" fmla="*/ 104 h 4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24"/>
                <a:gd name="T70" fmla="*/ 0 h 440"/>
                <a:gd name="T71" fmla="*/ 3024 w 3024"/>
                <a:gd name="T72" fmla="*/ 440 h 44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24" h="440">
                  <a:moveTo>
                    <a:pt x="0" y="152"/>
                  </a:moveTo>
                  <a:cubicBezTo>
                    <a:pt x="84" y="136"/>
                    <a:pt x="168" y="120"/>
                    <a:pt x="240" y="104"/>
                  </a:cubicBezTo>
                  <a:cubicBezTo>
                    <a:pt x="312" y="88"/>
                    <a:pt x="368" y="72"/>
                    <a:pt x="432" y="56"/>
                  </a:cubicBezTo>
                  <a:cubicBezTo>
                    <a:pt x="496" y="40"/>
                    <a:pt x="568" y="16"/>
                    <a:pt x="624" y="8"/>
                  </a:cubicBezTo>
                  <a:cubicBezTo>
                    <a:pt x="680" y="0"/>
                    <a:pt x="728" y="8"/>
                    <a:pt x="768" y="8"/>
                  </a:cubicBezTo>
                  <a:cubicBezTo>
                    <a:pt x="808" y="8"/>
                    <a:pt x="832" y="8"/>
                    <a:pt x="864" y="8"/>
                  </a:cubicBezTo>
                  <a:cubicBezTo>
                    <a:pt x="896" y="8"/>
                    <a:pt x="928" y="8"/>
                    <a:pt x="960" y="8"/>
                  </a:cubicBezTo>
                  <a:cubicBezTo>
                    <a:pt x="992" y="8"/>
                    <a:pt x="1032" y="8"/>
                    <a:pt x="1056" y="8"/>
                  </a:cubicBezTo>
                  <a:cubicBezTo>
                    <a:pt x="1080" y="8"/>
                    <a:pt x="1088" y="8"/>
                    <a:pt x="1104" y="8"/>
                  </a:cubicBezTo>
                  <a:cubicBezTo>
                    <a:pt x="1120" y="8"/>
                    <a:pt x="1128" y="0"/>
                    <a:pt x="1152" y="8"/>
                  </a:cubicBezTo>
                  <a:cubicBezTo>
                    <a:pt x="1176" y="16"/>
                    <a:pt x="1216" y="40"/>
                    <a:pt x="1248" y="56"/>
                  </a:cubicBezTo>
                  <a:cubicBezTo>
                    <a:pt x="1280" y="72"/>
                    <a:pt x="1296" y="80"/>
                    <a:pt x="1344" y="104"/>
                  </a:cubicBezTo>
                  <a:cubicBezTo>
                    <a:pt x="1392" y="128"/>
                    <a:pt x="1472" y="176"/>
                    <a:pt x="1536" y="200"/>
                  </a:cubicBezTo>
                  <a:cubicBezTo>
                    <a:pt x="1600" y="224"/>
                    <a:pt x="1664" y="224"/>
                    <a:pt x="1728" y="248"/>
                  </a:cubicBezTo>
                  <a:cubicBezTo>
                    <a:pt x="1792" y="272"/>
                    <a:pt x="1872" y="320"/>
                    <a:pt x="1920" y="344"/>
                  </a:cubicBezTo>
                  <a:cubicBezTo>
                    <a:pt x="1968" y="368"/>
                    <a:pt x="1984" y="376"/>
                    <a:pt x="2016" y="392"/>
                  </a:cubicBezTo>
                  <a:cubicBezTo>
                    <a:pt x="2048" y="408"/>
                    <a:pt x="2088" y="440"/>
                    <a:pt x="2112" y="440"/>
                  </a:cubicBezTo>
                  <a:cubicBezTo>
                    <a:pt x="2136" y="440"/>
                    <a:pt x="2120" y="440"/>
                    <a:pt x="2160" y="392"/>
                  </a:cubicBezTo>
                  <a:cubicBezTo>
                    <a:pt x="2200" y="344"/>
                    <a:pt x="2296" y="200"/>
                    <a:pt x="2352" y="152"/>
                  </a:cubicBezTo>
                  <a:cubicBezTo>
                    <a:pt x="2408" y="104"/>
                    <a:pt x="2440" y="120"/>
                    <a:pt x="2496" y="104"/>
                  </a:cubicBezTo>
                  <a:cubicBezTo>
                    <a:pt x="2552" y="88"/>
                    <a:pt x="2624" y="72"/>
                    <a:pt x="2688" y="56"/>
                  </a:cubicBezTo>
                  <a:cubicBezTo>
                    <a:pt x="2752" y="40"/>
                    <a:pt x="2824" y="0"/>
                    <a:pt x="2880" y="8"/>
                  </a:cubicBezTo>
                  <a:cubicBezTo>
                    <a:pt x="2936" y="16"/>
                    <a:pt x="3000" y="88"/>
                    <a:pt x="3024" y="104"/>
                  </a:cubicBezTo>
                </a:path>
              </a:pathLst>
            </a:custGeom>
            <a:noFill/>
            <a:ln w="25400">
              <a:solidFill>
                <a:srgbClr val="FFCC00"/>
              </a:solidFill>
              <a:round/>
              <a:headEnd/>
              <a:tailEnd/>
            </a:ln>
          </p:spPr>
          <p:txBody>
            <a:bodyPr/>
            <a:lstStyle/>
            <a:p>
              <a:endParaRPr lang="en-CA"/>
            </a:p>
          </p:txBody>
        </p:sp>
        <p:sp>
          <p:nvSpPr>
            <p:cNvPr id="143377" name="Text Box 96"/>
            <p:cNvSpPr txBox="1">
              <a:spLocks noChangeArrowheads="1"/>
            </p:cNvSpPr>
            <p:nvPr/>
          </p:nvSpPr>
          <p:spPr bwMode="auto">
            <a:xfrm>
              <a:off x="2976" y="1612"/>
              <a:ext cx="2928" cy="213"/>
            </a:xfrm>
            <a:prstGeom prst="rect">
              <a:avLst/>
            </a:prstGeom>
            <a:noFill/>
            <a:ln w="9525">
              <a:noFill/>
              <a:miter lim="800000"/>
              <a:headEnd/>
              <a:tailEnd/>
            </a:ln>
          </p:spPr>
          <p:txBody>
            <a:bodyPr>
              <a:spAutoFit/>
            </a:bodyPr>
            <a:lstStyle/>
            <a:p>
              <a:pPr algn="ctr">
                <a:spcBef>
                  <a:spcPct val="50000"/>
                </a:spcBef>
              </a:pPr>
              <a:r>
                <a:rPr lang="en-CA" sz="1600" b="1">
                  <a:solidFill>
                    <a:srgbClr val="006600"/>
                  </a:solidFill>
                  <a:latin typeface="Arial" charset="0"/>
                </a:rPr>
                <a:t>Background</a:t>
              </a:r>
            </a:p>
          </p:txBody>
        </p:sp>
        <p:sp>
          <p:nvSpPr>
            <p:cNvPr id="143378" name="AutoShape 97"/>
            <p:cNvSpPr>
              <a:spLocks noChangeArrowheads="1"/>
            </p:cNvSpPr>
            <p:nvPr/>
          </p:nvSpPr>
          <p:spPr bwMode="auto">
            <a:xfrm rot="-5400000">
              <a:off x="2016" y="1800"/>
              <a:ext cx="720" cy="480"/>
            </a:xfrm>
            <a:prstGeom prst="downArrow">
              <a:avLst>
                <a:gd name="adj1" fmla="val 50000"/>
                <a:gd name="adj2" fmla="val 25000"/>
              </a:avLst>
            </a:prstGeom>
            <a:gradFill rotWithShape="1">
              <a:gsLst>
                <a:gs pos="0">
                  <a:srgbClr val="6C610C"/>
                </a:gs>
                <a:gs pos="100000">
                  <a:srgbClr val="EAD11A"/>
                </a:gs>
              </a:gsLst>
              <a:lin ang="5400000" scaled="1"/>
            </a:gradFill>
            <a:ln w="12700">
              <a:solidFill>
                <a:schemeClr val="folHlink"/>
              </a:solidFill>
              <a:miter lim="800000"/>
              <a:headEnd/>
              <a:tailEnd/>
            </a:ln>
          </p:spPr>
          <p:txBody>
            <a:bodyPr wrap="none" anchor="ctr"/>
            <a:lstStyle/>
            <a:p>
              <a:endParaRPr lang="en-US"/>
            </a:p>
          </p:txBody>
        </p:sp>
      </p:grpSp>
      <p:sp>
        <p:nvSpPr>
          <p:cNvPr id="143364" name="Text Box 99"/>
          <p:cNvSpPr txBox="1">
            <a:spLocks noChangeArrowheads="1"/>
          </p:cNvSpPr>
          <p:nvPr/>
        </p:nvSpPr>
        <p:spPr bwMode="auto">
          <a:xfrm>
            <a:off x="609600" y="1233488"/>
            <a:ext cx="8153400" cy="274637"/>
          </a:xfrm>
          <a:prstGeom prst="rect">
            <a:avLst/>
          </a:prstGeom>
          <a:noFill/>
          <a:ln w="9525">
            <a:noFill/>
            <a:miter lim="800000"/>
            <a:headEnd/>
            <a:tailEnd/>
          </a:ln>
        </p:spPr>
        <p:txBody>
          <a:bodyPr>
            <a:spAutoFit/>
          </a:bodyPr>
          <a:lstStyle/>
          <a:p>
            <a:pPr>
              <a:spcBef>
                <a:spcPct val="50000"/>
              </a:spcBef>
            </a:pPr>
            <a:endParaRPr lang="en-US"/>
          </a:p>
        </p:txBody>
      </p:sp>
      <p:sp>
        <p:nvSpPr>
          <p:cNvPr id="143365" name="Text Box 100"/>
          <p:cNvSpPr txBox="1">
            <a:spLocks noChangeArrowheads="1"/>
          </p:cNvSpPr>
          <p:nvPr/>
        </p:nvSpPr>
        <p:spPr bwMode="auto">
          <a:xfrm>
            <a:off x="228600" y="1066800"/>
            <a:ext cx="8534400" cy="701675"/>
          </a:xfrm>
          <a:prstGeom prst="rect">
            <a:avLst/>
          </a:prstGeom>
          <a:noFill/>
          <a:ln w="9525">
            <a:noFill/>
            <a:miter lim="800000"/>
            <a:headEnd/>
            <a:tailEnd/>
          </a:ln>
        </p:spPr>
        <p:txBody>
          <a:bodyPr>
            <a:spAutoFit/>
          </a:bodyPr>
          <a:lstStyle/>
          <a:p>
            <a:pPr marL="342900" indent="-342900">
              <a:spcBef>
                <a:spcPct val="50000"/>
              </a:spcBef>
            </a:pPr>
            <a:r>
              <a:rPr lang="en-CA" b="1">
                <a:solidFill>
                  <a:schemeClr val="tx2"/>
                </a:solidFill>
                <a:latin typeface="Arial" charset="0"/>
              </a:rPr>
              <a:t>    </a:t>
            </a:r>
            <a:r>
              <a:rPr lang="en-CA" sz="1800" b="1">
                <a:solidFill>
                  <a:schemeClr val="bg1"/>
                </a:solidFill>
                <a:latin typeface="Candara" pitchFamily="34" charset="0"/>
              </a:rPr>
              <a:t> The existing MFR Visual Program was developed to address alterations on the mid-ground &amp; background landscapes.</a:t>
            </a:r>
          </a:p>
        </p:txBody>
      </p:sp>
      <p:sp>
        <p:nvSpPr>
          <p:cNvPr id="143366" name="Text Box 101"/>
          <p:cNvSpPr txBox="1">
            <a:spLocks noChangeArrowheads="1"/>
          </p:cNvSpPr>
          <p:nvPr/>
        </p:nvSpPr>
        <p:spPr bwMode="auto">
          <a:xfrm>
            <a:off x="3995738" y="5589588"/>
            <a:ext cx="4464050" cy="584775"/>
          </a:xfrm>
          <a:prstGeom prst="rect">
            <a:avLst/>
          </a:prstGeom>
          <a:noFill/>
          <a:ln w="9525">
            <a:noFill/>
            <a:miter lim="800000"/>
            <a:headEnd/>
            <a:tailEnd/>
          </a:ln>
        </p:spPr>
        <p:txBody>
          <a:bodyPr>
            <a:spAutoFit/>
          </a:bodyPr>
          <a:lstStyle/>
          <a:p>
            <a:pPr>
              <a:spcBef>
                <a:spcPct val="50000"/>
              </a:spcBef>
            </a:pPr>
            <a:r>
              <a:rPr lang="en-CA" sz="1600" b="1" i="1" dirty="0" smtClean="0">
                <a:solidFill>
                  <a:srgbClr val="FFFF99"/>
                </a:solidFill>
                <a:latin typeface="Candara" pitchFamily="34" charset="0"/>
              </a:rPr>
              <a:t>MFLNRO has recently conducted </a:t>
            </a:r>
            <a:r>
              <a:rPr lang="en-CA" sz="1600" b="1" i="1" dirty="0">
                <a:solidFill>
                  <a:srgbClr val="FFFF99"/>
                </a:solidFill>
                <a:latin typeface="Candara" pitchFamily="34" charset="0"/>
              </a:rPr>
              <a:t>research </a:t>
            </a:r>
            <a:r>
              <a:rPr lang="en-CA" sz="1600" b="1" i="1" dirty="0" smtClean="0">
                <a:solidFill>
                  <a:srgbClr val="FFFF99"/>
                </a:solidFill>
                <a:latin typeface="Candara" pitchFamily="34" charset="0"/>
              </a:rPr>
              <a:t>into the management of </a:t>
            </a:r>
            <a:r>
              <a:rPr lang="en-CA" sz="1600" b="1" i="1" dirty="0">
                <a:solidFill>
                  <a:srgbClr val="FFFF99"/>
                </a:solidFill>
                <a:latin typeface="Candara" pitchFamily="34" charset="0"/>
              </a:rPr>
              <a:t>foreground views.</a:t>
            </a:r>
          </a:p>
        </p:txBody>
      </p:sp>
      <p:sp>
        <p:nvSpPr>
          <p:cNvPr id="143367" name="Text Box 102"/>
          <p:cNvSpPr txBox="1">
            <a:spLocks noChangeArrowheads="1"/>
          </p:cNvSpPr>
          <p:nvPr/>
        </p:nvSpPr>
        <p:spPr bwMode="auto">
          <a:xfrm>
            <a:off x="609600" y="5486400"/>
            <a:ext cx="3200400" cy="228600"/>
          </a:xfrm>
          <a:prstGeom prst="rect">
            <a:avLst/>
          </a:prstGeom>
          <a:noFill/>
          <a:ln w="9525">
            <a:noFill/>
            <a:miter lim="800000"/>
            <a:headEnd/>
            <a:tailEnd/>
          </a:ln>
        </p:spPr>
        <p:txBody>
          <a:bodyPr>
            <a:spAutoFit/>
          </a:bodyPr>
          <a:lstStyle/>
          <a:p>
            <a:pPr algn="ctr">
              <a:spcBef>
                <a:spcPct val="50000"/>
              </a:spcBef>
            </a:pPr>
            <a:r>
              <a:rPr lang="en-CA" sz="1400" b="1">
                <a:solidFill>
                  <a:srgbClr val="FFFFFF"/>
                </a:solidFill>
                <a:latin typeface="Arial" charset="0"/>
              </a:rPr>
              <a:t>0-1 Km from viewer</a:t>
            </a:r>
          </a:p>
        </p:txBody>
      </p:sp>
      <p:sp>
        <p:nvSpPr>
          <p:cNvPr id="143368" name="Text Box 103"/>
          <p:cNvSpPr txBox="1">
            <a:spLocks noChangeArrowheads="1"/>
          </p:cNvSpPr>
          <p:nvPr/>
        </p:nvSpPr>
        <p:spPr bwMode="auto">
          <a:xfrm>
            <a:off x="1066800" y="3657600"/>
            <a:ext cx="3200400" cy="206375"/>
          </a:xfrm>
          <a:prstGeom prst="rect">
            <a:avLst/>
          </a:prstGeom>
          <a:noFill/>
          <a:ln w="9525">
            <a:noFill/>
            <a:miter lim="800000"/>
            <a:headEnd/>
            <a:tailEnd/>
          </a:ln>
        </p:spPr>
        <p:txBody>
          <a:bodyPr>
            <a:spAutoFit/>
          </a:bodyPr>
          <a:lstStyle/>
          <a:p>
            <a:pPr algn="ctr">
              <a:spcBef>
                <a:spcPct val="50000"/>
              </a:spcBef>
            </a:pPr>
            <a:r>
              <a:rPr lang="en-CA" sz="1200" b="1">
                <a:solidFill>
                  <a:srgbClr val="EEE91B"/>
                </a:solidFill>
                <a:latin typeface="Arial" charset="0"/>
              </a:rPr>
              <a:t>1- 8 Km from viewer</a:t>
            </a:r>
          </a:p>
        </p:txBody>
      </p:sp>
      <p:sp>
        <p:nvSpPr>
          <p:cNvPr id="143369" name="Text Box 104"/>
          <p:cNvSpPr txBox="1">
            <a:spLocks noChangeArrowheads="1"/>
          </p:cNvSpPr>
          <p:nvPr/>
        </p:nvSpPr>
        <p:spPr bwMode="auto">
          <a:xfrm>
            <a:off x="1905000" y="2514600"/>
            <a:ext cx="1828800" cy="206375"/>
          </a:xfrm>
          <a:prstGeom prst="rect">
            <a:avLst/>
          </a:prstGeom>
          <a:noFill/>
          <a:ln w="9525">
            <a:noFill/>
            <a:miter lim="800000"/>
            <a:headEnd/>
            <a:tailEnd/>
          </a:ln>
        </p:spPr>
        <p:txBody>
          <a:bodyPr>
            <a:spAutoFit/>
          </a:bodyPr>
          <a:lstStyle/>
          <a:p>
            <a:pPr algn="ctr">
              <a:spcBef>
                <a:spcPct val="50000"/>
              </a:spcBef>
            </a:pPr>
            <a:r>
              <a:rPr lang="en-CA" sz="1200" b="1">
                <a:solidFill>
                  <a:schemeClr val="folHlink"/>
                </a:solidFill>
                <a:latin typeface="Arial" charset="0"/>
              </a:rPr>
              <a:t>More than 8 Km </a:t>
            </a:r>
          </a:p>
        </p:txBody>
      </p:sp>
      <p:sp>
        <p:nvSpPr>
          <p:cNvPr id="143370" name="Line 154"/>
          <p:cNvSpPr>
            <a:spLocks noChangeShapeType="1"/>
          </p:cNvSpPr>
          <p:nvPr/>
        </p:nvSpPr>
        <p:spPr bwMode="auto">
          <a:xfrm>
            <a:off x="228600" y="990600"/>
            <a:ext cx="8686800" cy="0"/>
          </a:xfrm>
          <a:prstGeom prst="line">
            <a:avLst/>
          </a:prstGeom>
          <a:noFill/>
          <a:ln w="25400">
            <a:solidFill>
              <a:srgbClr val="EBC047"/>
            </a:solidFill>
            <a:round/>
            <a:headEnd/>
            <a:tailEnd/>
          </a:ln>
        </p:spPr>
        <p:txBody>
          <a:bodyPr/>
          <a:lstStyle/>
          <a:p>
            <a:endParaRPr lang="en-CA"/>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4386" name="Group 2"/>
          <p:cNvGrpSpPr>
            <a:grpSpLocks/>
          </p:cNvGrpSpPr>
          <p:nvPr/>
        </p:nvGrpSpPr>
        <p:grpSpPr bwMode="auto">
          <a:xfrm>
            <a:off x="8229600" y="5867400"/>
            <a:ext cx="660400" cy="820738"/>
            <a:chOff x="4920" y="3612"/>
            <a:chExt cx="529" cy="661"/>
          </a:xfrm>
        </p:grpSpPr>
        <p:sp>
          <p:nvSpPr>
            <p:cNvPr id="144396" name="Freeform 3"/>
            <p:cNvSpPr>
              <a:spLocks/>
            </p:cNvSpPr>
            <p:nvPr/>
          </p:nvSpPr>
          <p:spPr bwMode="auto">
            <a:xfrm>
              <a:off x="4920" y="3612"/>
              <a:ext cx="528" cy="660"/>
            </a:xfrm>
            <a:custGeom>
              <a:avLst/>
              <a:gdLst>
                <a:gd name="T0" fmla="*/ 526 w 528"/>
                <a:gd name="T1" fmla="*/ 311 h 660"/>
                <a:gd name="T2" fmla="*/ 523 w 528"/>
                <a:gd name="T3" fmla="*/ 274 h 660"/>
                <a:gd name="T4" fmla="*/ 516 w 528"/>
                <a:gd name="T5" fmla="*/ 238 h 660"/>
                <a:gd name="T6" fmla="*/ 507 w 528"/>
                <a:gd name="T7" fmla="*/ 202 h 660"/>
                <a:gd name="T8" fmla="*/ 494 w 528"/>
                <a:gd name="T9" fmla="*/ 169 h 660"/>
                <a:gd name="T10" fmla="*/ 477 w 528"/>
                <a:gd name="T11" fmla="*/ 138 h 660"/>
                <a:gd name="T12" fmla="*/ 459 w 528"/>
                <a:gd name="T13" fmla="*/ 109 h 660"/>
                <a:gd name="T14" fmla="*/ 438 w 528"/>
                <a:gd name="T15" fmla="*/ 82 h 660"/>
                <a:gd name="T16" fmla="*/ 414 w 528"/>
                <a:gd name="T17" fmla="*/ 59 h 660"/>
                <a:gd name="T18" fmla="*/ 389 w 528"/>
                <a:gd name="T19" fmla="*/ 40 h 660"/>
                <a:gd name="T20" fmla="*/ 362 w 528"/>
                <a:gd name="T21" fmla="*/ 24 h 660"/>
                <a:gd name="T22" fmla="*/ 333 w 528"/>
                <a:gd name="T23" fmla="*/ 12 h 660"/>
                <a:gd name="T24" fmla="*/ 304 w 528"/>
                <a:gd name="T25" fmla="*/ 4 h 660"/>
                <a:gd name="T26" fmla="*/ 275 w 528"/>
                <a:gd name="T27" fmla="*/ 0 h 660"/>
                <a:gd name="T28" fmla="*/ 245 w 528"/>
                <a:gd name="T29" fmla="*/ 1 h 660"/>
                <a:gd name="T30" fmla="*/ 215 w 528"/>
                <a:gd name="T31" fmla="*/ 6 h 660"/>
                <a:gd name="T32" fmla="*/ 186 w 528"/>
                <a:gd name="T33" fmla="*/ 15 h 660"/>
                <a:gd name="T34" fmla="*/ 159 w 528"/>
                <a:gd name="T35" fmla="*/ 28 h 660"/>
                <a:gd name="T36" fmla="*/ 132 w 528"/>
                <a:gd name="T37" fmla="*/ 45 h 660"/>
                <a:gd name="T38" fmla="*/ 107 w 528"/>
                <a:gd name="T39" fmla="*/ 65 h 660"/>
                <a:gd name="T40" fmla="*/ 84 w 528"/>
                <a:gd name="T41" fmla="*/ 89 h 660"/>
                <a:gd name="T42" fmla="*/ 64 w 528"/>
                <a:gd name="T43" fmla="*/ 115 h 660"/>
                <a:gd name="T44" fmla="*/ 45 w 528"/>
                <a:gd name="T45" fmla="*/ 145 h 660"/>
                <a:gd name="T46" fmla="*/ 30 w 528"/>
                <a:gd name="T47" fmla="*/ 177 h 660"/>
                <a:gd name="T48" fmla="*/ 18 w 528"/>
                <a:gd name="T49" fmla="*/ 211 h 660"/>
                <a:gd name="T50" fmla="*/ 9 w 528"/>
                <a:gd name="T51" fmla="*/ 247 h 660"/>
                <a:gd name="T52" fmla="*/ 3 w 528"/>
                <a:gd name="T53" fmla="*/ 283 h 660"/>
                <a:gd name="T54" fmla="*/ 0 w 528"/>
                <a:gd name="T55" fmla="*/ 320 h 660"/>
                <a:gd name="T56" fmla="*/ 1 w 528"/>
                <a:gd name="T57" fmla="*/ 357 h 660"/>
                <a:gd name="T58" fmla="*/ 5 w 528"/>
                <a:gd name="T59" fmla="*/ 394 h 660"/>
                <a:gd name="T60" fmla="*/ 13 w 528"/>
                <a:gd name="T61" fmla="*/ 430 h 660"/>
                <a:gd name="T62" fmla="*/ 23 w 528"/>
                <a:gd name="T63" fmla="*/ 465 h 660"/>
                <a:gd name="T64" fmla="*/ 37 w 528"/>
                <a:gd name="T65" fmla="*/ 498 h 660"/>
                <a:gd name="T66" fmla="*/ 54 w 528"/>
                <a:gd name="T67" fmla="*/ 529 h 660"/>
                <a:gd name="T68" fmla="*/ 74 w 528"/>
                <a:gd name="T69" fmla="*/ 557 h 660"/>
                <a:gd name="T70" fmla="*/ 95 w 528"/>
                <a:gd name="T71" fmla="*/ 582 h 660"/>
                <a:gd name="T72" fmla="*/ 119 w 528"/>
                <a:gd name="T73" fmla="*/ 605 h 660"/>
                <a:gd name="T74" fmla="*/ 145 w 528"/>
                <a:gd name="T75" fmla="*/ 624 h 660"/>
                <a:gd name="T76" fmla="*/ 172 w 528"/>
                <a:gd name="T77" fmla="*/ 639 h 660"/>
                <a:gd name="T78" fmla="*/ 201 w 528"/>
                <a:gd name="T79" fmla="*/ 649 h 660"/>
                <a:gd name="T80" fmla="*/ 230 w 528"/>
                <a:gd name="T81" fmla="*/ 656 h 660"/>
                <a:gd name="T82" fmla="*/ 260 w 528"/>
                <a:gd name="T83" fmla="*/ 659 h 660"/>
                <a:gd name="T84" fmla="*/ 289 w 528"/>
                <a:gd name="T85" fmla="*/ 657 h 660"/>
                <a:gd name="T86" fmla="*/ 319 w 528"/>
                <a:gd name="T87" fmla="*/ 652 h 660"/>
                <a:gd name="T88" fmla="*/ 348 w 528"/>
                <a:gd name="T89" fmla="*/ 642 h 660"/>
                <a:gd name="T90" fmla="*/ 375 w 528"/>
                <a:gd name="T91" fmla="*/ 628 h 660"/>
                <a:gd name="T92" fmla="*/ 402 w 528"/>
                <a:gd name="T93" fmla="*/ 610 h 660"/>
                <a:gd name="T94" fmla="*/ 426 w 528"/>
                <a:gd name="T95" fmla="*/ 589 h 660"/>
                <a:gd name="T96" fmla="*/ 448 w 528"/>
                <a:gd name="T97" fmla="*/ 564 h 660"/>
                <a:gd name="T98" fmla="*/ 468 w 528"/>
                <a:gd name="T99" fmla="*/ 536 h 660"/>
                <a:gd name="T100" fmla="*/ 486 w 528"/>
                <a:gd name="T101" fmla="*/ 506 h 660"/>
                <a:gd name="T102" fmla="*/ 501 w 528"/>
                <a:gd name="T103" fmla="*/ 474 h 660"/>
                <a:gd name="T104" fmla="*/ 512 w 528"/>
                <a:gd name="T105" fmla="*/ 439 h 660"/>
                <a:gd name="T106" fmla="*/ 520 w 528"/>
                <a:gd name="T107" fmla="*/ 404 h 660"/>
                <a:gd name="T108" fmla="*/ 525 w 528"/>
                <a:gd name="T109" fmla="*/ 367 h 660"/>
                <a:gd name="T110" fmla="*/ 527 w 528"/>
                <a:gd name="T111" fmla="*/ 330 h 6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8"/>
                <a:gd name="T169" fmla="*/ 0 h 660"/>
                <a:gd name="T170" fmla="*/ 528 w 528"/>
                <a:gd name="T171" fmla="*/ 660 h 66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8" h="660">
                  <a:moveTo>
                    <a:pt x="527" y="330"/>
                  </a:moveTo>
                  <a:lnTo>
                    <a:pt x="526" y="311"/>
                  </a:lnTo>
                  <a:lnTo>
                    <a:pt x="525" y="292"/>
                  </a:lnTo>
                  <a:lnTo>
                    <a:pt x="523" y="274"/>
                  </a:lnTo>
                  <a:lnTo>
                    <a:pt x="520" y="255"/>
                  </a:lnTo>
                  <a:lnTo>
                    <a:pt x="516" y="238"/>
                  </a:lnTo>
                  <a:lnTo>
                    <a:pt x="512" y="220"/>
                  </a:lnTo>
                  <a:lnTo>
                    <a:pt x="507" y="202"/>
                  </a:lnTo>
                  <a:lnTo>
                    <a:pt x="501" y="185"/>
                  </a:lnTo>
                  <a:lnTo>
                    <a:pt x="494" y="169"/>
                  </a:lnTo>
                  <a:lnTo>
                    <a:pt x="486" y="153"/>
                  </a:lnTo>
                  <a:lnTo>
                    <a:pt x="477" y="138"/>
                  </a:lnTo>
                  <a:lnTo>
                    <a:pt x="468" y="123"/>
                  </a:lnTo>
                  <a:lnTo>
                    <a:pt x="459" y="109"/>
                  </a:lnTo>
                  <a:lnTo>
                    <a:pt x="448" y="95"/>
                  </a:lnTo>
                  <a:lnTo>
                    <a:pt x="438" y="82"/>
                  </a:lnTo>
                  <a:lnTo>
                    <a:pt x="426" y="70"/>
                  </a:lnTo>
                  <a:lnTo>
                    <a:pt x="414" y="59"/>
                  </a:lnTo>
                  <a:lnTo>
                    <a:pt x="402" y="49"/>
                  </a:lnTo>
                  <a:lnTo>
                    <a:pt x="389" y="40"/>
                  </a:lnTo>
                  <a:lnTo>
                    <a:pt x="375" y="31"/>
                  </a:lnTo>
                  <a:lnTo>
                    <a:pt x="362" y="24"/>
                  </a:lnTo>
                  <a:lnTo>
                    <a:pt x="348" y="17"/>
                  </a:lnTo>
                  <a:lnTo>
                    <a:pt x="333" y="12"/>
                  </a:lnTo>
                  <a:lnTo>
                    <a:pt x="319" y="8"/>
                  </a:lnTo>
                  <a:lnTo>
                    <a:pt x="304" y="4"/>
                  </a:lnTo>
                  <a:lnTo>
                    <a:pt x="289" y="2"/>
                  </a:lnTo>
                  <a:lnTo>
                    <a:pt x="275" y="0"/>
                  </a:lnTo>
                  <a:lnTo>
                    <a:pt x="260" y="0"/>
                  </a:lnTo>
                  <a:lnTo>
                    <a:pt x="245" y="1"/>
                  </a:lnTo>
                  <a:lnTo>
                    <a:pt x="230" y="3"/>
                  </a:lnTo>
                  <a:lnTo>
                    <a:pt x="215" y="6"/>
                  </a:lnTo>
                  <a:lnTo>
                    <a:pt x="201" y="10"/>
                  </a:lnTo>
                  <a:lnTo>
                    <a:pt x="186" y="15"/>
                  </a:lnTo>
                  <a:lnTo>
                    <a:pt x="172" y="20"/>
                  </a:lnTo>
                  <a:lnTo>
                    <a:pt x="159" y="28"/>
                  </a:lnTo>
                  <a:lnTo>
                    <a:pt x="145" y="35"/>
                  </a:lnTo>
                  <a:lnTo>
                    <a:pt x="132" y="45"/>
                  </a:lnTo>
                  <a:lnTo>
                    <a:pt x="119" y="54"/>
                  </a:lnTo>
                  <a:lnTo>
                    <a:pt x="107" y="65"/>
                  </a:lnTo>
                  <a:lnTo>
                    <a:pt x="95" y="77"/>
                  </a:lnTo>
                  <a:lnTo>
                    <a:pt x="84" y="89"/>
                  </a:lnTo>
                  <a:lnTo>
                    <a:pt x="74" y="102"/>
                  </a:lnTo>
                  <a:lnTo>
                    <a:pt x="64" y="115"/>
                  </a:lnTo>
                  <a:lnTo>
                    <a:pt x="54" y="130"/>
                  </a:lnTo>
                  <a:lnTo>
                    <a:pt x="45" y="145"/>
                  </a:lnTo>
                  <a:lnTo>
                    <a:pt x="37" y="161"/>
                  </a:lnTo>
                  <a:lnTo>
                    <a:pt x="30" y="177"/>
                  </a:lnTo>
                  <a:lnTo>
                    <a:pt x="23" y="194"/>
                  </a:lnTo>
                  <a:lnTo>
                    <a:pt x="18" y="211"/>
                  </a:lnTo>
                  <a:lnTo>
                    <a:pt x="13" y="229"/>
                  </a:lnTo>
                  <a:lnTo>
                    <a:pt x="9" y="247"/>
                  </a:lnTo>
                  <a:lnTo>
                    <a:pt x="5" y="265"/>
                  </a:lnTo>
                  <a:lnTo>
                    <a:pt x="3" y="283"/>
                  </a:lnTo>
                  <a:lnTo>
                    <a:pt x="1" y="302"/>
                  </a:lnTo>
                  <a:lnTo>
                    <a:pt x="0" y="320"/>
                  </a:lnTo>
                  <a:lnTo>
                    <a:pt x="0" y="339"/>
                  </a:lnTo>
                  <a:lnTo>
                    <a:pt x="1" y="357"/>
                  </a:lnTo>
                  <a:lnTo>
                    <a:pt x="3" y="376"/>
                  </a:lnTo>
                  <a:lnTo>
                    <a:pt x="5" y="394"/>
                  </a:lnTo>
                  <a:lnTo>
                    <a:pt x="9" y="412"/>
                  </a:lnTo>
                  <a:lnTo>
                    <a:pt x="13" y="430"/>
                  </a:lnTo>
                  <a:lnTo>
                    <a:pt x="18" y="448"/>
                  </a:lnTo>
                  <a:lnTo>
                    <a:pt x="23" y="465"/>
                  </a:lnTo>
                  <a:lnTo>
                    <a:pt x="30" y="482"/>
                  </a:lnTo>
                  <a:lnTo>
                    <a:pt x="37" y="498"/>
                  </a:lnTo>
                  <a:lnTo>
                    <a:pt x="45" y="514"/>
                  </a:lnTo>
                  <a:lnTo>
                    <a:pt x="54" y="529"/>
                  </a:lnTo>
                  <a:lnTo>
                    <a:pt x="64" y="544"/>
                  </a:lnTo>
                  <a:lnTo>
                    <a:pt x="74" y="557"/>
                  </a:lnTo>
                  <a:lnTo>
                    <a:pt x="84" y="570"/>
                  </a:lnTo>
                  <a:lnTo>
                    <a:pt x="95" y="582"/>
                  </a:lnTo>
                  <a:lnTo>
                    <a:pt x="107" y="594"/>
                  </a:lnTo>
                  <a:lnTo>
                    <a:pt x="119" y="605"/>
                  </a:lnTo>
                  <a:lnTo>
                    <a:pt x="132" y="614"/>
                  </a:lnTo>
                  <a:lnTo>
                    <a:pt x="145" y="624"/>
                  </a:lnTo>
                  <a:lnTo>
                    <a:pt x="159" y="631"/>
                  </a:lnTo>
                  <a:lnTo>
                    <a:pt x="172" y="639"/>
                  </a:lnTo>
                  <a:lnTo>
                    <a:pt x="186" y="644"/>
                  </a:lnTo>
                  <a:lnTo>
                    <a:pt x="201" y="649"/>
                  </a:lnTo>
                  <a:lnTo>
                    <a:pt x="215" y="654"/>
                  </a:lnTo>
                  <a:lnTo>
                    <a:pt x="230" y="656"/>
                  </a:lnTo>
                  <a:lnTo>
                    <a:pt x="245" y="658"/>
                  </a:lnTo>
                  <a:lnTo>
                    <a:pt x="260" y="659"/>
                  </a:lnTo>
                  <a:lnTo>
                    <a:pt x="275" y="658"/>
                  </a:lnTo>
                  <a:lnTo>
                    <a:pt x="289" y="657"/>
                  </a:lnTo>
                  <a:lnTo>
                    <a:pt x="304" y="655"/>
                  </a:lnTo>
                  <a:lnTo>
                    <a:pt x="319" y="652"/>
                  </a:lnTo>
                  <a:lnTo>
                    <a:pt x="333" y="647"/>
                  </a:lnTo>
                  <a:lnTo>
                    <a:pt x="348" y="642"/>
                  </a:lnTo>
                  <a:lnTo>
                    <a:pt x="362" y="635"/>
                  </a:lnTo>
                  <a:lnTo>
                    <a:pt x="375" y="628"/>
                  </a:lnTo>
                  <a:lnTo>
                    <a:pt x="389" y="620"/>
                  </a:lnTo>
                  <a:lnTo>
                    <a:pt x="402" y="610"/>
                  </a:lnTo>
                  <a:lnTo>
                    <a:pt x="414" y="600"/>
                  </a:lnTo>
                  <a:lnTo>
                    <a:pt x="426" y="589"/>
                  </a:lnTo>
                  <a:lnTo>
                    <a:pt x="438" y="577"/>
                  </a:lnTo>
                  <a:lnTo>
                    <a:pt x="448" y="564"/>
                  </a:lnTo>
                  <a:lnTo>
                    <a:pt x="459" y="551"/>
                  </a:lnTo>
                  <a:lnTo>
                    <a:pt x="468" y="536"/>
                  </a:lnTo>
                  <a:lnTo>
                    <a:pt x="477" y="521"/>
                  </a:lnTo>
                  <a:lnTo>
                    <a:pt x="486" y="506"/>
                  </a:lnTo>
                  <a:lnTo>
                    <a:pt x="494" y="490"/>
                  </a:lnTo>
                  <a:lnTo>
                    <a:pt x="501" y="474"/>
                  </a:lnTo>
                  <a:lnTo>
                    <a:pt x="507" y="457"/>
                  </a:lnTo>
                  <a:lnTo>
                    <a:pt x="512" y="439"/>
                  </a:lnTo>
                  <a:lnTo>
                    <a:pt x="516" y="421"/>
                  </a:lnTo>
                  <a:lnTo>
                    <a:pt x="520" y="404"/>
                  </a:lnTo>
                  <a:lnTo>
                    <a:pt x="523" y="385"/>
                  </a:lnTo>
                  <a:lnTo>
                    <a:pt x="525" y="367"/>
                  </a:lnTo>
                  <a:lnTo>
                    <a:pt x="526" y="348"/>
                  </a:lnTo>
                  <a:lnTo>
                    <a:pt x="527" y="330"/>
                  </a:lnTo>
                </a:path>
              </a:pathLst>
            </a:custGeom>
            <a:solidFill>
              <a:srgbClr val="FFFFFF"/>
            </a:solidFill>
            <a:ln w="12700" cap="rnd">
              <a:noFill/>
              <a:round/>
              <a:headEnd/>
              <a:tailEnd/>
            </a:ln>
          </p:spPr>
          <p:txBody>
            <a:bodyPr/>
            <a:lstStyle/>
            <a:p>
              <a:endParaRPr lang="en-CA"/>
            </a:p>
          </p:txBody>
        </p:sp>
        <p:sp>
          <p:nvSpPr>
            <p:cNvPr id="144397" name="Freeform 4"/>
            <p:cNvSpPr>
              <a:spLocks/>
            </p:cNvSpPr>
            <p:nvPr/>
          </p:nvSpPr>
          <p:spPr bwMode="auto">
            <a:xfrm>
              <a:off x="5003" y="3698"/>
              <a:ext cx="363" cy="488"/>
            </a:xfrm>
            <a:custGeom>
              <a:avLst/>
              <a:gdLst>
                <a:gd name="T0" fmla="*/ 362 w 363"/>
                <a:gd name="T1" fmla="*/ 230 h 488"/>
                <a:gd name="T2" fmla="*/ 360 w 363"/>
                <a:gd name="T3" fmla="*/ 202 h 488"/>
                <a:gd name="T4" fmla="*/ 355 w 363"/>
                <a:gd name="T5" fmla="*/ 175 h 488"/>
                <a:gd name="T6" fmla="*/ 348 w 363"/>
                <a:gd name="T7" fmla="*/ 149 h 488"/>
                <a:gd name="T8" fmla="*/ 339 w 363"/>
                <a:gd name="T9" fmla="*/ 125 h 488"/>
                <a:gd name="T10" fmla="*/ 328 w 363"/>
                <a:gd name="T11" fmla="*/ 101 h 488"/>
                <a:gd name="T12" fmla="*/ 315 w 363"/>
                <a:gd name="T13" fmla="*/ 80 h 488"/>
                <a:gd name="T14" fmla="*/ 301 w 363"/>
                <a:gd name="T15" fmla="*/ 61 h 488"/>
                <a:gd name="T16" fmla="*/ 285 w 363"/>
                <a:gd name="T17" fmla="*/ 44 h 488"/>
                <a:gd name="T18" fmla="*/ 267 w 363"/>
                <a:gd name="T19" fmla="*/ 30 h 488"/>
                <a:gd name="T20" fmla="*/ 248 w 363"/>
                <a:gd name="T21" fmla="*/ 18 h 488"/>
                <a:gd name="T22" fmla="*/ 230 w 363"/>
                <a:gd name="T23" fmla="*/ 9 h 488"/>
                <a:gd name="T24" fmla="*/ 209 w 363"/>
                <a:gd name="T25" fmla="*/ 3 h 488"/>
                <a:gd name="T26" fmla="*/ 189 w 363"/>
                <a:gd name="T27" fmla="*/ 0 h 488"/>
                <a:gd name="T28" fmla="*/ 169 w 363"/>
                <a:gd name="T29" fmla="*/ 1 h 488"/>
                <a:gd name="T30" fmla="*/ 148 w 363"/>
                <a:gd name="T31" fmla="*/ 4 h 488"/>
                <a:gd name="T32" fmla="*/ 128 w 363"/>
                <a:gd name="T33" fmla="*/ 11 h 488"/>
                <a:gd name="T34" fmla="*/ 109 w 363"/>
                <a:gd name="T35" fmla="*/ 20 h 488"/>
                <a:gd name="T36" fmla="*/ 91 w 363"/>
                <a:gd name="T37" fmla="*/ 33 h 488"/>
                <a:gd name="T38" fmla="*/ 74 w 363"/>
                <a:gd name="T39" fmla="*/ 48 h 488"/>
                <a:gd name="T40" fmla="*/ 58 w 363"/>
                <a:gd name="T41" fmla="*/ 65 h 488"/>
                <a:gd name="T42" fmla="*/ 43 w 363"/>
                <a:gd name="T43" fmla="*/ 85 h 488"/>
                <a:gd name="T44" fmla="*/ 31 w 363"/>
                <a:gd name="T45" fmla="*/ 107 h 488"/>
                <a:gd name="T46" fmla="*/ 21 w 363"/>
                <a:gd name="T47" fmla="*/ 131 h 488"/>
                <a:gd name="T48" fmla="*/ 12 w 363"/>
                <a:gd name="T49" fmla="*/ 156 h 488"/>
                <a:gd name="T50" fmla="*/ 6 w 363"/>
                <a:gd name="T51" fmla="*/ 182 h 488"/>
                <a:gd name="T52" fmla="*/ 2 w 363"/>
                <a:gd name="T53" fmla="*/ 209 h 488"/>
                <a:gd name="T54" fmla="*/ 0 w 363"/>
                <a:gd name="T55" fmla="*/ 237 h 488"/>
                <a:gd name="T56" fmla="*/ 1 w 363"/>
                <a:gd name="T57" fmla="*/ 264 h 488"/>
                <a:gd name="T58" fmla="*/ 4 w 363"/>
                <a:gd name="T59" fmla="*/ 291 h 488"/>
                <a:gd name="T60" fmla="*/ 9 w 363"/>
                <a:gd name="T61" fmla="*/ 318 h 488"/>
                <a:gd name="T62" fmla="*/ 17 w 363"/>
                <a:gd name="T63" fmla="*/ 344 h 488"/>
                <a:gd name="T64" fmla="*/ 26 w 363"/>
                <a:gd name="T65" fmla="*/ 368 h 488"/>
                <a:gd name="T66" fmla="*/ 37 w 363"/>
                <a:gd name="T67" fmla="*/ 391 h 488"/>
                <a:gd name="T68" fmla="*/ 50 w 363"/>
                <a:gd name="T69" fmla="*/ 412 h 488"/>
                <a:gd name="T70" fmla="*/ 65 w 363"/>
                <a:gd name="T71" fmla="*/ 431 h 488"/>
                <a:gd name="T72" fmla="*/ 82 w 363"/>
                <a:gd name="T73" fmla="*/ 447 h 488"/>
                <a:gd name="T74" fmla="*/ 99 w 363"/>
                <a:gd name="T75" fmla="*/ 461 h 488"/>
                <a:gd name="T76" fmla="*/ 118 w 363"/>
                <a:gd name="T77" fmla="*/ 472 h 488"/>
                <a:gd name="T78" fmla="*/ 138 w 363"/>
                <a:gd name="T79" fmla="*/ 480 h 488"/>
                <a:gd name="T80" fmla="*/ 158 w 363"/>
                <a:gd name="T81" fmla="*/ 485 h 488"/>
                <a:gd name="T82" fmla="*/ 178 w 363"/>
                <a:gd name="T83" fmla="*/ 487 h 488"/>
                <a:gd name="T84" fmla="*/ 199 w 363"/>
                <a:gd name="T85" fmla="*/ 486 h 488"/>
                <a:gd name="T86" fmla="*/ 220 w 363"/>
                <a:gd name="T87" fmla="*/ 481 h 488"/>
                <a:gd name="T88" fmla="*/ 239 w 363"/>
                <a:gd name="T89" fmla="*/ 474 h 488"/>
                <a:gd name="T90" fmla="*/ 258 w 363"/>
                <a:gd name="T91" fmla="*/ 464 h 488"/>
                <a:gd name="T92" fmla="*/ 276 w 363"/>
                <a:gd name="T93" fmla="*/ 451 h 488"/>
                <a:gd name="T94" fmla="*/ 293 w 363"/>
                <a:gd name="T95" fmla="*/ 435 h 488"/>
                <a:gd name="T96" fmla="*/ 308 w 363"/>
                <a:gd name="T97" fmla="*/ 417 h 488"/>
                <a:gd name="T98" fmla="*/ 322 w 363"/>
                <a:gd name="T99" fmla="*/ 397 h 488"/>
                <a:gd name="T100" fmla="*/ 334 w 363"/>
                <a:gd name="T101" fmla="*/ 374 h 488"/>
                <a:gd name="T102" fmla="*/ 344 w 363"/>
                <a:gd name="T103" fmla="*/ 350 h 488"/>
                <a:gd name="T104" fmla="*/ 352 w 363"/>
                <a:gd name="T105" fmla="*/ 325 h 488"/>
                <a:gd name="T106" fmla="*/ 358 w 363"/>
                <a:gd name="T107" fmla="*/ 298 h 488"/>
                <a:gd name="T108" fmla="*/ 361 w 363"/>
                <a:gd name="T109" fmla="*/ 271 h 488"/>
                <a:gd name="T110" fmla="*/ 362 w 363"/>
                <a:gd name="T111" fmla="*/ 244 h 4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8"/>
                <a:gd name="T170" fmla="*/ 363 w 363"/>
                <a:gd name="T171" fmla="*/ 488 h 4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8">
                  <a:moveTo>
                    <a:pt x="362" y="244"/>
                  </a:moveTo>
                  <a:lnTo>
                    <a:pt x="362" y="230"/>
                  </a:lnTo>
                  <a:lnTo>
                    <a:pt x="361" y="216"/>
                  </a:lnTo>
                  <a:lnTo>
                    <a:pt x="360" y="202"/>
                  </a:lnTo>
                  <a:lnTo>
                    <a:pt x="358" y="189"/>
                  </a:lnTo>
                  <a:lnTo>
                    <a:pt x="355" y="175"/>
                  </a:lnTo>
                  <a:lnTo>
                    <a:pt x="352" y="162"/>
                  </a:lnTo>
                  <a:lnTo>
                    <a:pt x="348" y="149"/>
                  </a:lnTo>
                  <a:lnTo>
                    <a:pt x="344" y="137"/>
                  </a:lnTo>
                  <a:lnTo>
                    <a:pt x="339" y="125"/>
                  </a:lnTo>
                  <a:lnTo>
                    <a:pt x="334" y="113"/>
                  </a:lnTo>
                  <a:lnTo>
                    <a:pt x="328" y="101"/>
                  </a:lnTo>
                  <a:lnTo>
                    <a:pt x="322" y="90"/>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5"/>
                  </a:lnTo>
                  <a:lnTo>
                    <a:pt x="37" y="96"/>
                  </a:lnTo>
                  <a:lnTo>
                    <a:pt x="31" y="107"/>
                  </a:lnTo>
                  <a:lnTo>
                    <a:pt x="26" y="119"/>
                  </a:lnTo>
                  <a:lnTo>
                    <a:pt x="21" y="131"/>
                  </a:lnTo>
                  <a:lnTo>
                    <a:pt x="17" y="143"/>
                  </a:lnTo>
                  <a:lnTo>
                    <a:pt x="12" y="156"/>
                  </a:lnTo>
                  <a:lnTo>
                    <a:pt x="9" y="169"/>
                  </a:lnTo>
                  <a:lnTo>
                    <a:pt x="6" y="182"/>
                  </a:lnTo>
                  <a:lnTo>
                    <a:pt x="4" y="196"/>
                  </a:lnTo>
                  <a:lnTo>
                    <a:pt x="2" y="209"/>
                  </a:lnTo>
                  <a:lnTo>
                    <a:pt x="1" y="223"/>
                  </a:lnTo>
                  <a:lnTo>
                    <a:pt x="0" y="237"/>
                  </a:lnTo>
                  <a:lnTo>
                    <a:pt x="0" y="250"/>
                  </a:lnTo>
                  <a:lnTo>
                    <a:pt x="1" y="264"/>
                  </a:lnTo>
                  <a:lnTo>
                    <a:pt x="2" y="278"/>
                  </a:lnTo>
                  <a:lnTo>
                    <a:pt x="4" y="291"/>
                  </a:lnTo>
                  <a:lnTo>
                    <a:pt x="6" y="305"/>
                  </a:lnTo>
                  <a:lnTo>
                    <a:pt x="9" y="318"/>
                  </a:lnTo>
                  <a:lnTo>
                    <a:pt x="12" y="331"/>
                  </a:lnTo>
                  <a:lnTo>
                    <a:pt x="17" y="344"/>
                  </a:lnTo>
                  <a:lnTo>
                    <a:pt x="21" y="356"/>
                  </a:lnTo>
                  <a:lnTo>
                    <a:pt x="26" y="368"/>
                  </a:lnTo>
                  <a:lnTo>
                    <a:pt x="31" y="380"/>
                  </a:lnTo>
                  <a:lnTo>
                    <a:pt x="37" y="391"/>
                  </a:lnTo>
                  <a:lnTo>
                    <a:pt x="43" y="402"/>
                  </a:lnTo>
                  <a:lnTo>
                    <a:pt x="50" y="412"/>
                  </a:lnTo>
                  <a:lnTo>
                    <a:pt x="58" y="422"/>
                  </a:lnTo>
                  <a:lnTo>
                    <a:pt x="65" y="431"/>
                  </a:lnTo>
                  <a:lnTo>
                    <a:pt x="74" y="439"/>
                  </a:lnTo>
                  <a:lnTo>
                    <a:pt x="82" y="447"/>
                  </a:lnTo>
                  <a:lnTo>
                    <a:pt x="91" y="454"/>
                  </a:lnTo>
                  <a:lnTo>
                    <a:pt x="99" y="461"/>
                  </a:lnTo>
                  <a:lnTo>
                    <a:pt x="109" y="467"/>
                  </a:lnTo>
                  <a:lnTo>
                    <a:pt x="118" y="472"/>
                  </a:lnTo>
                  <a:lnTo>
                    <a:pt x="128" y="476"/>
                  </a:lnTo>
                  <a:lnTo>
                    <a:pt x="138" y="480"/>
                  </a:lnTo>
                  <a:lnTo>
                    <a:pt x="148" y="483"/>
                  </a:lnTo>
                  <a:lnTo>
                    <a:pt x="158" y="485"/>
                  </a:lnTo>
                  <a:lnTo>
                    <a:pt x="169" y="486"/>
                  </a:lnTo>
                  <a:lnTo>
                    <a:pt x="178" y="487"/>
                  </a:lnTo>
                  <a:lnTo>
                    <a:pt x="189" y="487"/>
                  </a:lnTo>
                  <a:lnTo>
                    <a:pt x="199" y="486"/>
                  </a:lnTo>
                  <a:lnTo>
                    <a:pt x="209" y="484"/>
                  </a:lnTo>
                  <a:lnTo>
                    <a:pt x="220" y="481"/>
                  </a:lnTo>
                  <a:lnTo>
                    <a:pt x="230" y="478"/>
                  </a:lnTo>
                  <a:lnTo>
                    <a:pt x="239" y="474"/>
                  </a:lnTo>
                  <a:lnTo>
                    <a:pt x="248" y="469"/>
                  </a:lnTo>
                  <a:lnTo>
                    <a:pt x="258" y="464"/>
                  </a:lnTo>
                  <a:lnTo>
                    <a:pt x="267" y="457"/>
                  </a:lnTo>
                  <a:lnTo>
                    <a:pt x="276" y="451"/>
                  </a:lnTo>
                  <a:lnTo>
                    <a:pt x="285" y="443"/>
                  </a:lnTo>
                  <a:lnTo>
                    <a:pt x="293" y="435"/>
                  </a:lnTo>
                  <a:lnTo>
                    <a:pt x="301" y="426"/>
                  </a:lnTo>
                  <a:lnTo>
                    <a:pt x="308" y="417"/>
                  </a:lnTo>
                  <a:lnTo>
                    <a:pt x="315" y="407"/>
                  </a:lnTo>
                  <a:lnTo>
                    <a:pt x="322" y="397"/>
                  </a:lnTo>
                  <a:lnTo>
                    <a:pt x="328" y="386"/>
                  </a:lnTo>
                  <a:lnTo>
                    <a:pt x="334" y="374"/>
                  </a:lnTo>
                  <a:lnTo>
                    <a:pt x="339" y="362"/>
                  </a:lnTo>
                  <a:lnTo>
                    <a:pt x="344" y="350"/>
                  </a:lnTo>
                  <a:lnTo>
                    <a:pt x="348" y="337"/>
                  </a:lnTo>
                  <a:lnTo>
                    <a:pt x="352" y="325"/>
                  </a:lnTo>
                  <a:lnTo>
                    <a:pt x="355" y="312"/>
                  </a:lnTo>
                  <a:lnTo>
                    <a:pt x="358" y="298"/>
                  </a:lnTo>
                  <a:lnTo>
                    <a:pt x="360" y="285"/>
                  </a:lnTo>
                  <a:lnTo>
                    <a:pt x="361" y="271"/>
                  </a:lnTo>
                  <a:lnTo>
                    <a:pt x="362" y="257"/>
                  </a:lnTo>
                  <a:lnTo>
                    <a:pt x="362" y="244"/>
                  </a:lnTo>
                </a:path>
              </a:pathLst>
            </a:custGeom>
            <a:solidFill>
              <a:srgbClr val="80FFFF"/>
            </a:solidFill>
            <a:ln w="12700" cap="rnd">
              <a:noFill/>
              <a:round/>
              <a:headEnd/>
              <a:tailEnd/>
            </a:ln>
          </p:spPr>
          <p:txBody>
            <a:bodyPr/>
            <a:lstStyle/>
            <a:p>
              <a:endParaRPr lang="en-CA"/>
            </a:p>
          </p:txBody>
        </p:sp>
        <p:sp>
          <p:nvSpPr>
            <p:cNvPr id="144398" name="Freeform 5"/>
            <p:cNvSpPr>
              <a:spLocks/>
            </p:cNvSpPr>
            <p:nvPr/>
          </p:nvSpPr>
          <p:spPr bwMode="auto">
            <a:xfrm>
              <a:off x="5023" y="3994"/>
              <a:ext cx="306" cy="59"/>
            </a:xfrm>
            <a:custGeom>
              <a:avLst/>
              <a:gdLst>
                <a:gd name="T0" fmla="*/ 0 w 306"/>
                <a:gd name="T1" fmla="*/ 42 h 59"/>
                <a:gd name="T2" fmla="*/ 38 w 306"/>
                <a:gd name="T3" fmla="*/ 25 h 59"/>
                <a:gd name="T4" fmla="*/ 49 w 306"/>
                <a:gd name="T5" fmla="*/ 34 h 59"/>
                <a:gd name="T6" fmla="*/ 60 w 306"/>
                <a:gd name="T7" fmla="*/ 33 h 59"/>
                <a:gd name="T8" fmla="*/ 74 w 306"/>
                <a:gd name="T9" fmla="*/ 37 h 59"/>
                <a:gd name="T10" fmla="*/ 102 w 306"/>
                <a:gd name="T11" fmla="*/ 21 h 59"/>
                <a:gd name="T12" fmla="*/ 113 w 306"/>
                <a:gd name="T13" fmla="*/ 24 h 59"/>
                <a:gd name="T14" fmla="*/ 147 w 306"/>
                <a:gd name="T15" fmla="*/ 0 h 59"/>
                <a:gd name="T16" fmla="*/ 170 w 306"/>
                <a:gd name="T17" fmla="*/ 13 h 59"/>
                <a:gd name="T18" fmla="*/ 185 w 306"/>
                <a:gd name="T19" fmla="*/ 7 h 59"/>
                <a:gd name="T20" fmla="*/ 210 w 306"/>
                <a:gd name="T21" fmla="*/ 30 h 59"/>
                <a:gd name="T22" fmla="*/ 222 w 306"/>
                <a:gd name="T23" fmla="*/ 25 h 59"/>
                <a:gd name="T24" fmla="*/ 243 w 306"/>
                <a:gd name="T25" fmla="*/ 39 h 59"/>
                <a:gd name="T26" fmla="*/ 269 w 306"/>
                <a:gd name="T27" fmla="*/ 28 h 59"/>
                <a:gd name="T28" fmla="*/ 296 w 306"/>
                <a:gd name="T29" fmla="*/ 42 h 59"/>
                <a:gd name="T30" fmla="*/ 305 w 306"/>
                <a:gd name="T31" fmla="*/ 48 h 59"/>
                <a:gd name="T32" fmla="*/ 178 w 306"/>
                <a:gd name="T33" fmla="*/ 50 h 59"/>
                <a:gd name="T34" fmla="*/ 19 w 306"/>
                <a:gd name="T35" fmla="*/ 58 h 59"/>
                <a:gd name="T36" fmla="*/ 8 w 306"/>
                <a:gd name="T37" fmla="*/ 49 h 59"/>
                <a:gd name="T38" fmla="*/ 0 w 306"/>
                <a:gd name="T39" fmla="*/ 42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6"/>
                <a:gd name="T61" fmla="*/ 0 h 59"/>
                <a:gd name="T62" fmla="*/ 306 w 306"/>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6" h="59">
                  <a:moveTo>
                    <a:pt x="0" y="42"/>
                  </a:moveTo>
                  <a:lnTo>
                    <a:pt x="38" y="25"/>
                  </a:lnTo>
                  <a:lnTo>
                    <a:pt x="49" y="34"/>
                  </a:lnTo>
                  <a:lnTo>
                    <a:pt x="60" y="33"/>
                  </a:lnTo>
                  <a:lnTo>
                    <a:pt x="74" y="37"/>
                  </a:lnTo>
                  <a:lnTo>
                    <a:pt x="102" y="21"/>
                  </a:lnTo>
                  <a:lnTo>
                    <a:pt x="113" y="24"/>
                  </a:lnTo>
                  <a:lnTo>
                    <a:pt x="147" y="0"/>
                  </a:lnTo>
                  <a:lnTo>
                    <a:pt x="170" y="13"/>
                  </a:lnTo>
                  <a:lnTo>
                    <a:pt x="185" y="7"/>
                  </a:lnTo>
                  <a:lnTo>
                    <a:pt x="210" y="30"/>
                  </a:lnTo>
                  <a:lnTo>
                    <a:pt x="222" y="25"/>
                  </a:lnTo>
                  <a:lnTo>
                    <a:pt x="243" y="39"/>
                  </a:lnTo>
                  <a:lnTo>
                    <a:pt x="269" y="28"/>
                  </a:lnTo>
                  <a:lnTo>
                    <a:pt x="296" y="42"/>
                  </a:lnTo>
                  <a:lnTo>
                    <a:pt x="305" y="48"/>
                  </a:lnTo>
                  <a:lnTo>
                    <a:pt x="178" y="50"/>
                  </a:lnTo>
                  <a:lnTo>
                    <a:pt x="19" y="58"/>
                  </a:lnTo>
                  <a:lnTo>
                    <a:pt x="8" y="49"/>
                  </a:lnTo>
                  <a:lnTo>
                    <a:pt x="0" y="42"/>
                  </a:lnTo>
                </a:path>
              </a:pathLst>
            </a:custGeom>
            <a:solidFill>
              <a:srgbClr val="20B0E0"/>
            </a:solidFill>
            <a:ln w="12700" cap="rnd">
              <a:noFill/>
              <a:round/>
              <a:headEnd/>
              <a:tailEnd/>
            </a:ln>
          </p:spPr>
          <p:txBody>
            <a:bodyPr/>
            <a:lstStyle/>
            <a:p>
              <a:endParaRPr lang="en-CA"/>
            </a:p>
          </p:txBody>
        </p:sp>
        <p:sp>
          <p:nvSpPr>
            <p:cNvPr id="144399" name="Freeform 6"/>
            <p:cNvSpPr>
              <a:spLocks/>
            </p:cNvSpPr>
            <p:nvPr/>
          </p:nvSpPr>
          <p:spPr bwMode="auto">
            <a:xfrm>
              <a:off x="5023" y="4037"/>
              <a:ext cx="321" cy="144"/>
            </a:xfrm>
            <a:custGeom>
              <a:avLst/>
              <a:gdLst>
                <a:gd name="T0" fmla="*/ 0 w 321"/>
                <a:gd name="T1" fmla="*/ 0 h 144"/>
                <a:gd name="T2" fmla="*/ 3 w 321"/>
                <a:gd name="T3" fmla="*/ 7 h 144"/>
                <a:gd name="T4" fmla="*/ 6 w 321"/>
                <a:gd name="T5" fmla="*/ 14 h 144"/>
                <a:gd name="T6" fmla="*/ 9 w 321"/>
                <a:gd name="T7" fmla="*/ 21 h 144"/>
                <a:gd name="T8" fmla="*/ 12 w 321"/>
                <a:gd name="T9" fmla="*/ 28 h 144"/>
                <a:gd name="T10" fmla="*/ 15 w 321"/>
                <a:gd name="T11" fmla="*/ 35 h 144"/>
                <a:gd name="T12" fmla="*/ 18 w 321"/>
                <a:gd name="T13" fmla="*/ 42 h 144"/>
                <a:gd name="T14" fmla="*/ 22 w 321"/>
                <a:gd name="T15" fmla="*/ 48 h 144"/>
                <a:gd name="T16" fmla="*/ 25 w 321"/>
                <a:gd name="T17" fmla="*/ 55 h 144"/>
                <a:gd name="T18" fmla="*/ 29 w 321"/>
                <a:gd name="T19" fmla="*/ 61 h 144"/>
                <a:gd name="T20" fmla="*/ 33 w 321"/>
                <a:gd name="T21" fmla="*/ 68 h 144"/>
                <a:gd name="T22" fmla="*/ 37 w 321"/>
                <a:gd name="T23" fmla="*/ 74 h 144"/>
                <a:gd name="T24" fmla="*/ 41 w 321"/>
                <a:gd name="T25" fmla="*/ 80 h 144"/>
                <a:gd name="T26" fmla="*/ 47 w 321"/>
                <a:gd name="T27" fmla="*/ 86 h 144"/>
                <a:gd name="T28" fmla="*/ 52 w 321"/>
                <a:gd name="T29" fmla="*/ 92 h 144"/>
                <a:gd name="T30" fmla="*/ 57 w 321"/>
                <a:gd name="T31" fmla="*/ 97 h 144"/>
                <a:gd name="T32" fmla="*/ 62 w 321"/>
                <a:gd name="T33" fmla="*/ 103 h 144"/>
                <a:gd name="T34" fmla="*/ 68 w 321"/>
                <a:gd name="T35" fmla="*/ 108 h 144"/>
                <a:gd name="T36" fmla="*/ 74 w 321"/>
                <a:gd name="T37" fmla="*/ 112 h 144"/>
                <a:gd name="T38" fmla="*/ 80 w 321"/>
                <a:gd name="T39" fmla="*/ 117 h 144"/>
                <a:gd name="T40" fmla="*/ 86 w 321"/>
                <a:gd name="T41" fmla="*/ 121 h 144"/>
                <a:gd name="T42" fmla="*/ 93 w 321"/>
                <a:gd name="T43" fmla="*/ 125 h 144"/>
                <a:gd name="T44" fmla="*/ 100 w 321"/>
                <a:gd name="T45" fmla="*/ 128 h 144"/>
                <a:gd name="T46" fmla="*/ 107 w 321"/>
                <a:gd name="T47" fmla="*/ 131 h 144"/>
                <a:gd name="T48" fmla="*/ 114 w 321"/>
                <a:gd name="T49" fmla="*/ 135 h 144"/>
                <a:gd name="T50" fmla="*/ 121 w 321"/>
                <a:gd name="T51" fmla="*/ 137 h 144"/>
                <a:gd name="T52" fmla="*/ 129 w 321"/>
                <a:gd name="T53" fmla="*/ 139 h 144"/>
                <a:gd name="T54" fmla="*/ 136 w 321"/>
                <a:gd name="T55" fmla="*/ 141 h 144"/>
                <a:gd name="T56" fmla="*/ 144 w 321"/>
                <a:gd name="T57" fmla="*/ 142 h 144"/>
                <a:gd name="T58" fmla="*/ 152 w 321"/>
                <a:gd name="T59" fmla="*/ 143 h 144"/>
                <a:gd name="T60" fmla="*/ 159 w 321"/>
                <a:gd name="T61" fmla="*/ 143 h 144"/>
                <a:gd name="T62" fmla="*/ 167 w 321"/>
                <a:gd name="T63" fmla="*/ 143 h 144"/>
                <a:gd name="T64" fmla="*/ 175 w 321"/>
                <a:gd name="T65" fmla="*/ 142 h 144"/>
                <a:gd name="T66" fmla="*/ 182 w 321"/>
                <a:gd name="T67" fmla="*/ 141 h 144"/>
                <a:gd name="T68" fmla="*/ 190 w 321"/>
                <a:gd name="T69" fmla="*/ 139 h 144"/>
                <a:gd name="T70" fmla="*/ 197 w 321"/>
                <a:gd name="T71" fmla="*/ 138 h 144"/>
                <a:gd name="T72" fmla="*/ 204 w 321"/>
                <a:gd name="T73" fmla="*/ 135 h 144"/>
                <a:gd name="T74" fmla="*/ 212 w 321"/>
                <a:gd name="T75" fmla="*/ 132 h 144"/>
                <a:gd name="T76" fmla="*/ 219 w 321"/>
                <a:gd name="T77" fmla="*/ 129 h 144"/>
                <a:gd name="T78" fmla="*/ 225 w 321"/>
                <a:gd name="T79" fmla="*/ 126 h 144"/>
                <a:gd name="T80" fmla="*/ 232 w 321"/>
                <a:gd name="T81" fmla="*/ 121 h 144"/>
                <a:gd name="T82" fmla="*/ 238 w 321"/>
                <a:gd name="T83" fmla="*/ 117 h 144"/>
                <a:gd name="T84" fmla="*/ 244 w 321"/>
                <a:gd name="T85" fmla="*/ 112 h 144"/>
                <a:gd name="T86" fmla="*/ 250 w 321"/>
                <a:gd name="T87" fmla="*/ 108 h 144"/>
                <a:gd name="T88" fmla="*/ 256 w 321"/>
                <a:gd name="T89" fmla="*/ 102 h 144"/>
                <a:gd name="T90" fmla="*/ 261 w 321"/>
                <a:gd name="T91" fmla="*/ 97 h 144"/>
                <a:gd name="T92" fmla="*/ 267 w 321"/>
                <a:gd name="T93" fmla="*/ 92 h 144"/>
                <a:gd name="T94" fmla="*/ 272 w 321"/>
                <a:gd name="T95" fmla="*/ 86 h 144"/>
                <a:gd name="T96" fmla="*/ 277 w 321"/>
                <a:gd name="T97" fmla="*/ 81 h 144"/>
                <a:gd name="T98" fmla="*/ 282 w 321"/>
                <a:gd name="T99" fmla="*/ 75 h 144"/>
                <a:gd name="T100" fmla="*/ 286 w 321"/>
                <a:gd name="T101" fmla="*/ 69 h 144"/>
                <a:gd name="T102" fmla="*/ 290 w 321"/>
                <a:gd name="T103" fmla="*/ 63 h 144"/>
                <a:gd name="T104" fmla="*/ 295 w 321"/>
                <a:gd name="T105" fmla="*/ 56 h 144"/>
                <a:gd name="T106" fmla="*/ 299 w 321"/>
                <a:gd name="T107" fmla="*/ 50 h 144"/>
                <a:gd name="T108" fmla="*/ 302 w 321"/>
                <a:gd name="T109" fmla="*/ 43 h 144"/>
                <a:gd name="T110" fmla="*/ 306 w 321"/>
                <a:gd name="T111" fmla="*/ 36 h 144"/>
                <a:gd name="T112" fmla="*/ 309 w 321"/>
                <a:gd name="T113" fmla="*/ 29 h 144"/>
                <a:gd name="T114" fmla="*/ 312 w 321"/>
                <a:gd name="T115" fmla="*/ 23 h 144"/>
                <a:gd name="T116" fmla="*/ 315 w 321"/>
                <a:gd name="T117" fmla="*/ 16 h 144"/>
                <a:gd name="T118" fmla="*/ 317 w 321"/>
                <a:gd name="T119" fmla="*/ 9 h 144"/>
                <a:gd name="T120" fmla="*/ 319 w 321"/>
                <a:gd name="T121" fmla="*/ 2 h 144"/>
                <a:gd name="T122" fmla="*/ 320 w 321"/>
                <a:gd name="T123" fmla="*/ 1 h 144"/>
                <a:gd name="T124" fmla="*/ 0 w 321"/>
                <a:gd name="T125" fmla="*/ 0 h 1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1"/>
                <a:gd name="T190" fmla="*/ 0 h 144"/>
                <a:gd name="T191" fmla="*/ 321 w 321"/>
                <a:gd name="T192" fmla="*/ 144 h 1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1" h="144">
                  <a:moveTo>
                    <a:pt x="0" y="0"/>
                  </a:moveTo>
                  <a:lnTo>
                    <a:pt x="3" y="7"/>
                  </a:lnTo>
                  <a:lnTo>
                    <a:pt x="6" y="14"/>
                  </a:lnTo>
                  <a:lnTo>
                    <a:pt x="9" y="21"/>
                  </a:lnTo>
                  <a:lnTo>
                    <a:pt x="12" y="28"/>
                  </a:lnTo>
                  <a:lnTo>
                    <a:pt x="15" y="35"/>
                  </a:lnTo>
                  <a:lnTo>
                    <a:pt x="18" y="42"/>
                  </a:lnTo>
                  <a:lnTo>
                    <a:pt x="22" y="48"/>
                  </a:lnTo>
                  <a:lnTo>
                    <a:pt x="25" y="55"/>
                  </a:lnTo>
                  <a:lnTo>
                    <a:pt x="29" y="61"/>
                  </a:lnTo>
                  <a:lnTo>
                    <a:pt x="33" y="68"/>
                  </a:lnTo>
                  <a:lnTo>
                    <a:pt x="37" y="74"/>
                  </a:lnTo>
                  <a:lnTo>
                    <a:pt x="41" y="80"/>
                  </a:lnTo>
                  <a:lnTo>
                    <a:pt x="47" y="86"/>
                  </a:lnTo>
                  <a:lnTo>
                    <a:pt x="52" y="92"/>
                  </a:lnTo>
                  <a:lnTo>
                    <a:pt x="57" y="97"/>
                  </a:lnTo>
                  <a:lnTo>
                    <a:pt x="62" y="103"/>
                  </a:lnTo>
                  <a:lnTo>
                    <a:pt x="68" y="108"/>
                  </a:lnTo>
                  <a:lnTo>
                    <a:pt x="74" y="112"/>
                  </a:lnTo>
                  <a:lnTo>
                    <a:pt x="80" y="117"/>
                  </a:lnTo>
                  <a:lnTo>
                    <a:pt x="86" y="121"/>
                  </a:lnTo>
                  <a:lnTo>
                    <a:pt x="93" y="125"/>
                  </a:lnTo>
                  <a:lnTo>
                    <a:pt x="100" y="128"/>
                  </a:lnTo>
                  <a:lnTo>
                    <a:pt x="107" y="131"/>
                  </a:lnTo>
                  <a:lnTo>
                    <a:pt x="114" y="135"/>
                  </a:lnTo>
                  <a:lnTo>
                    <a:pt x="121" y="137"/>
                  </a:lnTo>
                  <a:lnTo>
                    <a:pt x="129" y="139"/>
                  </a:lnTo>
                  <a:lnTo>
                    <a:pt x="136" y="141"/>
                  </a:lnTo>
                  <a:lnTo>
                    <a:pt x="144" y="142"/>
                  </a:lnTo>
                  <a:lnTo>
                    <a:pt x="152" y="143"/>
                  </a:lnTo>
                  <a:lnTo>
                    <a:pt x="159" y="143"/>
                  </a:lnTo>
                  <a:lnTo>
                    <a:pt x="167" y="143"/>
                  </a:lnTo>
                  <a:lnTo>
                    <a:pt x="175" y="142"/>
                  </a:lnTo>
                  <a:lnTo>
                    <a:pt x="182" y="141"/>
                  </a:lnTo>
                  <a:lnTo>
                    <a:pt x="190" y="139"/>
                  </a:lnTo>
                  <a:lnTo>
                    <a:pt x="197" y="138"/>
                  </a:lnTo>
                  <a:lnTo>
                    <a:pt x="204" y="135"/>
                  </a:lnTo>
                  <a:lnTo>
                    <a:pt x="212" y="132"/>
                  </a:lnTo>
                  <a:lnTo>
                    <a:pt x="219" y="129"/>
                  </a:lnTo>
                  <a:lnTo>
                    <a:pt x="225" y="126"/>
                  </a:lnTo>
                  <a:lnTo>
                    <a:pt x="232" y="121"/>
                  </a:lnTo>
                  <a:lnTo>
                    <a:pt x="238" y="117"/>
                  </a:lnTo>
                  <a:lnTo>
                    <a:pt x="244" y="112"/>
                  </a:lnTo>
                  <a:lnTo>
                    <a:pt x="250" y="108"/>
                  </a:lnTo>
                  <a:lnTo>
                    <a:pt x="256" y="102"/>
                  </a:lnTo>
                  <a:lnTo>
                    <a:pt x="261" y="97"/>
                  </a:lnTo>
                  <a:lnTo>
                    <a:pt x="267" y="92"/>
                  </a:lnTo>
                  <a:lnTo>
                    <a:pt x="272" y="86"/>
                  </a:lnTo>
                  <a:lnTo>
                    <a:pt x="277" y="81"/>
                  </a:lnTo>
                  <a:lnTo>
                    <a:pt x="282" y="75"/>
                  </a:lnTo>
                  <a:lnTo>
                    <a:pt x="286" y="69"/>
                  </a:lnTo>
                  <a:lnTo>
                    <a:pt x="290" y="63"/>
                  </a:lnTo>
                  <a:lnTo>
                    <a:pt x="295" y="56"/>
                  </a:lnTo>
                  <a:lnTo>
                    <a:pt x="299" y="50"/>
                  </a:lnTo>
                  <a:lnTo>
                    <a:pt x="302" y="43"/>
                  </a:lnTo>
                  <a:lnTo>
                    <a:pt x="306" y="36"/>
                  </a:lnTo>
                  <a:lnTo>
                    <a:pt x="309" y="29"/>
                  </a:lnTo>
                  <a:lnTo>
                    <a:pt x="312" y="23"/>
                  </a:lnTo>
                  <a:lnTo>
                    <a:pt x="315" y="16"/>
                  </a:lnTo>
                  <a:lnTo>
                    <a:pt x="317" y="9"/>
                  </a:lnTo>
                  <a:lnTo>
                    <a:pt x="319" y="2"/>
                  </a:lnTo>
                  <a:lnTo>
                    <a:pt x="320" y="1"/>
                  </a:lnTo>
                  <a:lnTo>
                    <a:pt x="0" y="0"/>
                  </a:lnTo>
                </a:path>
              </a:pathLst>
            </a:custGeom>
            <a:solidFill>
              <a:srgbClr val="20B0E0"/>
            </a:solidFill>
            <a:ln w="12700" cap="rnd">
              <a:noFill/>
              <a:round/>
              <a:headEnd/>
              <a:tailEnd/>
            </a:ln>
          </p:spPr>
          <p:txBody>
            <a:bodyPr/>
            <a:lstStyle/>
            <a:p>
              <a:endParaRPr lang="en-CA"/>
            </a:p>
          </p:txBody>
        </p:sp>
        <p:sp>
          <p:nvSpPr>
            <p:cNvPr id="144400" name="Freeform 7"/>
            <p:cNvSpPr>
              <a:spLocks/>
            </p:cNvSpPr>
            <p:nvPr/>
          </p:nvSpPr>
          <p:spPr bwMode="auto">
            <a:xfrm>
              <a:off x="5040" y="4073"/>
              <a:ext cx="291" cy="108"/>
            </a:xfrm>
            <a:custGeom>
              <a:avLst/>
              <a:gdLst>
                <a:gd name="T0" fmla="*/ 0 w 291"/>
                <a:gd name="T1" fmla="*/ 3 h 108"/>
                <a:gd name="T2" fmla="*/ 2 w 291"/>
                <a:gd name="T3" fmla="*/ 9 h 108"/>
                <a:gd name="T4" fmla="*/ 6 w 291"/>
                <a:gd name="T5" fmla="*/ 16 h 108"/>
                <a:gd name="T6" fmla="*/ 9 w 291"/>
                <a:gd name="T7" fmla="*/ 22 h 108"/>
                <a:gd name="T8" fmla="*/ 13 w 291"/>
                <a:gd name="T9" fmla="*/ 28 h 108"/>
                <a:gd name="T10" fmla="*/ 17 w 291"/>
                <a:gd name="T11" fmla="*/ 34 h 108"/>
                <a:gd name="T12" fmla="*/ 21 w 291"/>
                <a:gd name="T13" fmla="*/ 40 h 108"/>
                <a:gd name="T14" fmla="*/ 26 w 291"/>
                <a:gd name="T15" fmla="*/ 45 h 108"/>
                <a:gd name="T16" fmla="*/ 30 w 291"/>
                <a:gd name="T17" fmla="*/ 51 h 108"/>
                <a:gd name="T18" fmla="*/ 35 w 291"/>
                <a:gd name="T19" fmla="*/ 56 h 108"/>
                <a:gd name="T20" fmla="*/ 40 w 291"/>
                <a:gd name="T21" fmla="*/ 61 h 108"/>
                <a:gd name="T22" fmla="*/ 45 w 291"/>
                <a:gd name="T23" fmla="*/ 67 h 108"/>
                <a:gd name="T24" fmla="*/ 51 w 291"/>
                <a:gd name="T25" fmla="*/ 72 h 108"/>
                <a:gd name="T26" fmla="*/ 57 w 291"/>
                <a:gd name="T27" fmla="*/ 76 h 108"/>
                <a:gd name="T28" fmla="*/ 62 w 291"/>
                <a:gd name="T29" fmla="*/ 81 h 108"/>
                <a:gd name="T30" fmla="*/ 68 w 291"/>
                <a:gd name="T31" fmla="*/ 84 h 108"/>
                <a:gd name="T32" fmla="*/ 75 w 291"/>
                <a:gd name="T33" fmla="*/ 88 h 108"/>
                <a:gd name="T34" fmla="*/ 81 w 291"/>
                <a:gd name="T35" fmla="*/ 91 h 108"/>
                <a:gd name="T36" fmla="*/ 88 w 291"/>
                <a:gd name="T37" fmla="*/ 94 h 108"/>
                <a:gd name="T38" fmla="*/ 95 w 291"/>
                <a:gd name="T39" fmla="*/ 97 h 108"/>
                <a:gd name="T40" fmla="*/ 102 w 291"/>
                <a:gd name="T41" fmla="*/ 100 h 108"/>
                <a:gd name="T42" fmla="*/ 109 w 291"/>
                <a:gd name="T43" fmla="*/ 102 h 108"/>
                <a:gd name="T44" fmla="*/ 116 w 291"/>
                <a:gd name="T45" fmla="*/ 104 h 108"/>
                <a:gd name="T46" fmla="*/ 123 w 291"/>
                <a:gd name="T47" fmla="*/ 105 h 108"/>
                <a:gd name="T48" fmla="*/ 130 w 291"/>
                <a:gd name="T49" fmla="*/ 107 h 108"/>
                <a:gd name="T50" fmla="*/ 138 w 291"/>
                <a:gd name="T51" fmla="*/ 107 h 108"/>
                <a:gd name="T52" fmla="*/ 145 w 291"/>
                <a:gd name="T53" fmla="*/ 107 h 108"/>
                <a:gd name="T54" fmla="*/ 152 w 291"/>
                <a:gd name="T55" fmla="*/ 107 h 108"/>
                <a:gd name="T56" fmla="*/ 159 w 291"/>
                <a:gd name="T57" fmla="*/ 106 h 108"/>
                <a:gd name="T58" fmla="*/ 167 w 291"/>
                <a:gd name="T59" fmla="*/ 105 h 108"/>
                <a:gd name="T60" fmla="*/ 174 w 291"/>
                <a:gd name="T61" fmla="*/ 103 h 108"/>
                <a:gd name="T62" fmla="*/ 181 w 291"/>
                <a:gd name="T63" fmla="*/ 102 h 108"/>
                <a:gd name="T64" fmla="*/ 188 w 291"/>
                <a:gd name="T65" fmla="*/ 99 h 108"/>
                <a:gd name="T66" fmla="*/ 195 w 291"/>
                <a:gd name="T67" fmla="*/ 96 h 108"/>
                <a:gd name="T68" fmla="*/ 202 w 291"/>
                <a:gd name="T69" fmla="*/ 93 h 108"/>
                <a:gd name="T70" fmla="*/ 209 w 291"/>
                <a:gd name="T71" fmla="*/ 90 h 108"/>
                <a:gd name="T72" fmla="*/ 215 w 291"/>
                <a:gd name="T73" fmla="*/ 86 h 108"/>
                <a:gd name="T74" fmla="*/ 220 w 291"/>
                <a:gd name="T75" fmla="*/ 82 h 108"/>
                <a:gd name="T76" fmla="*/ 227 w 291"/>
                <a:gd name="T77" fmla="*/ 78 h 108"/>
                <a:gd name="T78" fmla="*/ 232 w 291"/>
                <a:gd name="T79" fmla="*/ 73 h 108"/>
                <a:gd name="T80" fmla="*/ 238 w 291"/>
                <a:gd name="T81" fmla="*/ 69 h 108"/>
                <a:gd name="T82" fmla="*/ 243 w 291"/>
                <a:gd name="T83" fmla="*/ 64 h 108"/>
                <a:gd name="T84" fmla="*/ 248 w 291"/>
                <a:gd name="T85" fmla="*/ 58 h 108"/>
                <a:gd name="T86" fmla="*/ 254 w 291"/>
                <a:gd name="T87" fmla="*/ 54 h 108"/>
                <a:gd name="T88" fmla="*/ 258 w 291"/>
                <a:gd name="T89" fmla="*/ 48 h 108"/>
                <a:gd name="T90" fmla="*/ 263 w 291"/>
                <a:gd name="T91" fmla="*/ 43 h 108"/>
                <a:gd name="T92" fmla="*/ 267 w 291"/>
                <a:gd name="T93" fmla="*/ 37 h 108"/>
                <a:gd name="T94" fmla="*/ 271 w 291"/>
                <a:gd name="T95" fmla="*/ 31 h 108"/>
                <a:gd name="T96" fmla="*/ 276 w 291"/>
                <a:gd name="T97" fmla="*/ 25 h 108"/>
                <a:gd name="T98" fmla="*/ 279 w 291"/>
                <a:gd name="T99" fmla="*/ 19 h 108"/>
                <a:gd name="T100" fmla="*/ 283 w 291"/>
                <a:gd name="T101" fmla="*/ 13 h 108"/>
                <a:gd name="T102" fmla="*/ 286 w 291"/>
                <a:gd name="T103" fmla="*/ 7 h 108"/>
                <a:gd name="T104" fmla="*/ 290 w 291"/>
                <a:gd name="T105" fmla="*/ 0 h 108"/>
                <a:gd name="T106" fmla="*/ 0 w 291"/>
                <a:gd name="T107" fmla="*/ 3 h 1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1"/>
                <a:gd name="T163" fmla="*/ 0 h 108"/>
                <a:gd name="T164" fmla="*/ 291 w 291"/>
                <a:gd name="T165" fmla="*/ 108 h 1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1" h="108">
                  <a:moveTo>
                    <a:pt x="0" y="3"/>
                  </a:moveTo>
                  <a:lnTo>
                    <a:pt x="2" y="9"/>
                  </a:lnTo>
                  <a:lnTo>
                    <a:pt x="6" y="16"/>
                  </a:lnTo>
                  <a:lnTo>
                    <a:pt x="9" y="22"/>
                  </a:lnTo>
                  <a:lnTo>
                    <a:pt x="13" y="28"/>
                  </a:lnTo>
                  <a:lnTo>
                    <a:pt x="17" y="34"/>
                  </a:lnTo>
                  <a:lnTo>
                    <a:pt x="21" y="40"/>
                  </a:lnTo>
                  <a:lnTo>
                    <a:pt x="26" y="45"/>
                  </a:lnTo>
                  <a:lnTo>
                    <a:pt x="30" y="51"/>
                  </a:lnTo>
                  <a:lnTo>
                    <a:pt x="35" y="56"/>
                  </a:lnTo>
                  <a:lnTo>
                    <a:pt x="40" y="61"/>
                  </a:lnTo>
                  <a:lnTo>
                    <a:pt x="45" y="67"/>
                  </a:lnTo>
                  <a:lnTo>
                    <a:pt x="51" y="72"/>
                  </a:lnTo>
                  <a:lnTo>
                    <a:pt x="57" y="76"/>
                  </a:lnTo>
                  <a:lnTo>
                    <a:pt x="62" y="81"/>
                  </a:lnTo>
                  <a:lnTo>
                    <a:pt x="68" y="84"/>
                  </a:lnTo>
                  <a:lnTo>
                    <a:pt x="75" y="88"/>
                  </a:lnTo>
                  <a:lnTo>
                    <a:pt x="81" y="91"/>
                  </a:lnTo>
                  <a:lnTo>
                    <a:pt x="88" y="94"/>
                  </a:lnTo>
                  <a:lnTo>
                    <a:pt x="95" y="97"/>
                  </a:lnTo>
                  <a:lnTo>
                    <a:pt x="102" y="100"/>
                  </a:lnTo>
                  <a:lnTo>
                    <a:pt x="109" y="102"/>
                  </a:lnTo>
                  <a:lnTo>
                    <a:pt x="116" y="104"/>
                  </a:lnTo>
                  <a:lnTo>
                    <a:pt x="123" y="105"/>
                  </a:lnTo>
                  <a:lnTo>
                    <a:pt x="130" y="107"/>
                  </a:lnTo>
                  <a:lnTo>
                    <a:pt x="138" y="107"/>
                  </a:lnTo>
                  <a:lnTo>
                    <a:pt x="145" y="107"/>
                  </a:lnTo>
                  <a:lnTo>
                    <a:pt x="152" y="107"/>
                  </a:lnTo>
                  <a:lnTo>
                    <a:pt x="159" y="106"/>
                  </a:lnTo>
                  <a:lnTo>
                    <a:pt x="167" y="105"/>
                  </a:lnTo>
                  <a:lnTo>
                    <a:pt x="174" y="103"/>
                  </a:lnTo>
                  <a:lnTo>
                    <a:pt x="181" y="102"/>
                  </a:lnTo>
                  <a:lnTo>
                    <a:pt x="188" y="99"/>
                  </a:lnTo>
                  <a:lnTo>
                    <a:pt x="195" y="96"/>
                  </a:lnTo>
                  <a:lnTo>
                    <a:pt x="202" y="93"/>
                  </a:lnTo>
                  <a:lnTo>
                    <a:pt x="209" y="90"/>
                  </a:lnTo>
                  <a:lnTo>
                    <a:pt x="215" y="86"/>
                  </a:lnTo>
                  <a:lnTo>
                    <a:pt x="220" y="82"/>
                  </a:lnTo>
                  <a:lnTo>
                    <a:pt x="227" y="78"/>
                  </a:lnTo>
                  <a:lnTo>
                    <a:pt x="232" y="73"/>
                  </a:lnTo>
                  <a:lnTo>
                    <a:pt x="238" y="69"/>
                  </a:lnTo>
                  <a:lnTo>
                    <a:pt x="243" y="64"/>
                  </a:lnTo>
                  <a:lnTo>
                    <a:pt x="248" y="58"/>
                  </a:lnTo>
                  <a:lnTo>
                    <a:pt x="254" y="54"/>
                  </a:lnTo>
                  <a:lnTo>
                    <a:pt x="258" y="48"/>
                  </a:lnTo>
                  <a:lnTo>
                    <a:pt x="263" y="43"/>
                  </a:lnTo>
                  <a:lnTo>
                    <a:pt x="267" y="37"/>
                  </a:lnTo>
                  <a:lnTo>
                    <a:pt x="271" y="31"/>
                  </a:lnTo>
                  <a:lnTo>
                    <a:pt x="276" y="25"/>
                  </a:lnTo>
                  <a:lnTo>
                    <a:pt x="279" y="19"/>
                  </a:lnTo>
                  <a:lnTo>
                    <a:pt x="283" y="13"/>
                  </a:lnTo>
                  <a:lnTo>
                    <a:pt x="286" y="7"/>
                  </a:lnTo>
                  <a:lnTo>
                    <a:pt x="290" y="0"/>
                  </a:lnTo>
                  <a:lnTo>
                    <a:pt x="0" y="3"/>
                  </a:lnTo>
                </a:path>
              </a:pathLst>
            </a:custGeom>
            <a:solidFill>
              <a:srgbClr val="60FF30"/>
            </a:solidFill>
            <a:ln w="12700" cap="rnd">
              <a:noFill/>
              <a:round/>
              <a:headEnd/>
              <a:tailEnd/>
            </a:ln>
          </p:spPr>
          <p:txBody>
            <a:bodyPr/>
            <a:lstStyle/>
            <a:p>
              <a:endParaRPr lang="en-CA"/>
            </a:p>
          </p:txBody>
        </p:sp>
        <p:sp>
          <p:nvSpPr>
            <p:cNvPr id="144401" name="Freeform 8"/>
            <p:cNvSpPr>
              <a:spLocks/>
            </p:cNvSpPr>
            <p:nvPr/>
          </p:nvSpPr>
          <p:spPr bwMode="auto">
            <a:xfrm>
              <a:off x="5040" y="4049"/>
              <a:ext cx="289" cy="25"/>
            </a:xfrm>
            <a:custGeom>
              <a:avLst/>
              <a:gdLst>
                <a:gd name="T0" fmla="*/ 2 w 289"/>
                <a:gd name="T1" fmla="*/ 23 h 25"/>
                <a:gd name="T2" fmla="*/ 7 w 289"/>
                <a:gd name="T3" fmla="*/ 19 h 25"/>
                <a:gd name="T4" fmla="*/ 12 w 289"/>
                <a:gd name="T5" fmla="*/ 16 h 25"/>
                <a:gd name="T6" fmla="*/ 17 w 289"/>
                <a:gd name="T7" fmla="*/ 14 h 25"/>
                <a:gd name="T8" fmla="*/ 23 w 289"/>
                <a:gd name="T9" fmla="*/ 11 h 25"/>
                <a:gd name="T10" fmla="*/ 28 w 289"/>
                <a:gd name="T11" fmla="*/ 9 h 25"/>
                <a:gd name="T12" fmla="*/ 34 w 289"/>
                <a:gd name="T13" fmla="*/ 6 h 25"/>
                <a:gd name="T14" fmla="*/ 39 w 289"/>
                <a:gd name="T15" fmla="*/ 4 h 25"/>
                <a:gd name="T16" fmla="*/ 45 w 289"/>
                <a:gd name="T17" fmla="*/ 2 h 25"/>
                <a:gd name="T18" fmla="*/ 51 w 289"/>
                <a:gd name="T19" fmla="*/ 1 h 25"/>
                <a:gd name="T20" fmla="*/ 57 w 289"/>
                <a:gd name="T21" fmla="*/ 0 h 25"/>
                <a:gd name="T22" fmla="*/ 63 w 289"/>
                <a:gd name="T23" fmla="*/ 1 h 25"/>
                <a:gd name="T24" fmla="*/ 69 w 289"/>
                <a:gd name="T25" fmla="*/ 1 h 25"/>
                <a:gd name="T26" fmla="*/ 75 w 289"/>
                <a:gd name="T27" fmla="*/ 2 h 25"/>
                <a:gd name="T28" fmla="*/ 81 w 289"/>
                <a:gd name="T29" fmla="*/ 4 h 25"/>
                <a:gd name="T30" fmla="*/ 86 w 289"/>
                <a:gd name="T31" fmla="*/ 6 h 25"/>
                <a:gd name="T32" fmla="*/ 92 w 289"/>
                <a:gd name="T33" fmla="*/ 8 h 25"/>
                <a:gd name="T34" fmla="*/ 98 w 289"/>
                <a:gd name="T35" fmla="*/ 8 h 25"/>
                <a:gd name="T36" fmla="*/ 104 w 289"/>
                <a:gd name="T37" fmla="*/ 7 h 25"/>
                <a:gd name="T38" fmla="*/ 109 w 289"/>
                <a:gd name="T39" fmla="*/ 5 h 25"/>
                <a:gd name="T40" fmla="*/ 115 w 289"/>
                <a:gd name="T41" fmla="*/ 3 h 25"/>
                <a:gd name="T42" fmla="*/ 121 w 289"/>
                <a:gd name="T43" fmla="*/ 4 h 25"/>
                <a:gd name="T44" fmla="*/ 127 w 289"/>
                <a:gd name="T45" fmla="*/ 6 h 25"/>
                <a:gd name="T46" fmla="*/ 131 w 289"/>
                <a:gd name="T47" fmla="*/ 12 h 25"/>
                <a:gd name="T48" fmla="*/ 136 w 289"/>
                <a:gd name="T49" fmla="*/ 17 h 25"/>
                <a:gd name="T50" fmla="*/ 139 w 289"/>
                <a:gd name="T51" fmla="*/ 21 h 25"/>
                <a:gd name="T52" fmla="*/ 143 w 289"/>
                <a:gd name="T53" fmla="*/ 23 h 25"/>
                <a:gd name="T54" fmla="*/ 147 w 289"/>
                <a:gd name="T55" fmla="*/ 22 h 25"/>
                <a:gd name="T56" fmla="*/ 152 w 289"/>
                <a:gd name="T57" fmla="*/ 18 h 25"/>
                <a:gd name="T58" fmla="*/ 157 w 289"/>
                <a:gd name="T59" fmla="*/ 13 h 25"/>
                <a:gd name="T60" fmla="*/ 162 w 289"/>
                <a:gd name="T61" fmla="*/ 8 h 25"/>
                <a:gd name="T62" fmla="*/ 167 w 289"/>
                <a:gd name="T63" fmla="*/ 5 h 25"/>
                <a:gd name="T64" fmla="*/ 173 w 289"/>
                <a:gd name="T65" fmla="*/ 2 h 25"/>
                <a:gd name="T66" fmla="*/ 178 w 289"/>
                <a:gd name="T67" fmla="*/ 1 h 25"/>
                <a:gd name="T68" fmla="*/ 184 w 289"/>
                <a:gd name="T69" fmla="*/ 0 h 25"/>
                <a:gd name="T70" fmla="*/ 190 w 289"/>
                <a:gd name="T71" fmla="*/ 1 h 25"/>
                <a:gd name="T72" fmla="*/ 196 w 289"/>
                <a:gd name="T73" fmla="*/ 1 h 25"/>
                <a:gd name="T74" fmla="*/ 202 w 289"/>
                <a:gd name="T75" fmla="*/ 2 h 25"/>
                <a:gd name="T76" fmla="*/ 208 w 289"/>
                <a:gd name="T77" fmla="*/ 4 h 25"/>
                <a:gd name="T78" fmla="*/ 214 w 289"/>
                <a:gd name="T79" fmla="*/ 6 h 25"/>
                <a:gd name="T80" fmla="*/ 219 w 289"/>
                <a:gd name="T81" fmla="*/ 7 h 25"/>
                <a:gd name="T82" fmla="*/ 226 w 289"/>
                <a:gd name="T83" fmla="*/ 7 h 25"/>
                <a:gd name="T84" fmla="*/ 231 w 289"/>
                <a:gd name="T85" fmla="*/ 6 h 25"/>
                <a:gd name="T86" fmla="*/ 237 w 289"/>
                <a:gd name="T87" fmla="*/ 5 h 25"/>
                <a:gd name="T88" fmla="*/ 243 w 289"/>
                <a:gd name="T89" fmla="*/ 4 h 25"/>
                <a:gd name="T90" fmla="*/ 249 w 289"/>
                <a:gd name="T91" fmla="*/ 5 h 25"/>
                <a:gd name="T92" fmla="*/ 255 w 289"/>
                <a:gd name="T93" fmla="*/ 6 h 25"/>
                <a:gd name="T94" fmla="*/ 261 w 289"/>
                <a:gd name="T95" fmla="*/ 7 h 25"/>
                <a:gd name="T96" fmla="*/ 267 w 289"/>
                <a:gd name="T97" fmla="*/ 9 h 25"/>
                <a:gd name="T98" fmla="*/ 272 w 289"/>
                <a:gd name="T99" fmla="*/ 12 h 25"/>
                <a:gd name="T100" fmla="*/ 278 w 289"/>
                <a:gd name="T101" fmla="*/ 15 h 25"/>
                <a:gd name="T102" fmla="*/ 283 w 289"/>
                <a:gd name="T103" fmla="*/ 18 h 25"/>
                <a:gd name="T104" fmla="*/ 288 w 289"/>
                <a:gd name="T105" fmla="*/ 22 h 2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9"/>
                <a:gd name="T160" fmla="*/ 0 h 25"/>
                <a:gd name="T161" fmla="*/ 289 w 289"/>
                <a:gd name="T162" fmla="*/ 25 h 2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9" h="25">
                  <a:moveTo>
                    <a:pt x="0" y="24"/>
                  </a:moveTo>
                  <a:lnTo>
                    <a:pt x="2" y="23"/>
                  </a:lnTo>
                  <a:lnTo>
                    <a:pt x="4" y="21"/>
                  </a:lnTo>
                  <a:lnTo>
                    <a:pt x="7" y="19"/>
                  </a:lnTo>
                  <a:lnTo>
                    <a:pt x="10" y="18"/>
                  </a:lnTo>
                  <a:lnTo>
                    <a:pt x="12" y="16"/>
                  </a:lnTo>
                  <a:lnTo>
                    <a:pt x="15" y="15"/>
                  </a:lnTo>
                  <a:lnTo>
                    <a:pt x="17" y="14"/>
                  </a:lnTo>
                  <a:lnTo>
                    <a:pt x="20" y="12"/>
                  </a:lnTo>
                  <a:lnTo>
                    <a:pt x="23" y="11"/>
                  </a:lnTo>
                  <a:lnTo>
                    <a:pt x="26" y="10"/>
                  </a:lnTo>
                  <a:lnTo>
                    <a:pt x="28" y="9"/>
                  </a:lnTo>
                  <a:lnTo>
                    <a:pt x="31" y="8"/>
                  </a:lnTo>
                  <a:lnTo>
                    <a:pt x="34" y="6"/>
                  </a:lnTo>
                  <a:lnTo>
                    <a:pt x="37" y="5"/>
                  </a:lnTo>
                  <a:lnTo>
                    <a:pt x="39" y="4"/>
                  </a:lnTo>
                  <a:lnTo>
                    <a:pt x="42" y="3"/>
                  </a:lnTo>
                  <a:lnTo>
                    <a:pt x="45" y="2"/>
                  </a:lnTo>
                  <a:lnTo>
                    <a:pt x="48" y="1"/>
                  </a:lnTo>
                  <a:lnTo>
                    <a:pt x="51" y="1"/>
                  </a:lnTo>
                  <a:lnTo>
                    <a:pt x="54" y="1"/>
                  </a:lnTo>
                  <a:lnTo>
                    <a:pt x="57" y="0"/>
                  </a:lnTo>
                  <a:lnTo>
                    <a:pt x="60" y="0"/>
                  </a:lnTo>
                  <a:lnTo>
                    <a:pt x="63" y="1"/>
                  </a:lnTo>
                  <a:lnTo>
                    <a:pt x="66" y="1"/>
                  </a:lnTo>
                  <a:lnTo>
                    <a:pt x="69" y="1"/>
                  </a:lnTo>
                  <a:lnTo>
                    <a:pt x="72" y="2"/>
                  </a:lnTo>
                  <a:lnTo>
                    <a:pt x="75" y="2"/>
                  </a:lnTo>
                  <a:lnTo>
                    <a:pt x="78" y="3"/>
                  </a:lnTo>
                  <a:lnTo>
                    <a:pt x="81" y="4"/>
                  </a:lnTo>
                  <a:lnTo>
                    <a:pt x="84" y="5"/>
                  </a:lnTo>
                  <a:lnTo>
                    <a:pt x="86" y="6"/>
                  </a:lnTo>
                  <a:lnTo>
                    <a:pt x="89" y="7"/>
                  </a:lnTo>
                  <a:lnTo>
                    <a:pt x="92" y="8"/>
                  </a:lnTo>
                  <a:lnTo>
                    <a:pt x="95" y="8"/>
                  </a:lnTo>
                  <a:lnTo>
                    <a:pt x="98" y="8"/>
                  </a:lnTo>
                  <a:lnTo>
                    <a:pt x="100" y="8"/>
                  </a:lnTo>
                  <a:lnTo>
                    <a:pt x="104" y="7"/>
                  </a:lnTo>
                  <a:lnTo>
                    <a:pt x="106" y="6"/>
                  </a:lnTo>
                  <a:lnTo>
                    <a:pt x="109" y="5"/>
                  </a:lnTo>
                  <a:lnTo>
                    <a:pt x="112" y="4"/>
                  </a:lnTo>
                  <a:lnTo>
                    <a:pt x="115" y="3"/>
                  </a:lnTo>
                  <a:lnTo>
                    <a:pt x="119" y="3"/>
                  </a:lnTo>
                  <a:lnTo>
                    <a:pt x="121" y="4"/>
                  </a:lnTo>
                  <a:lnTo>
                    <a:pt x="124" y="5"/>
                  </a:lnTo>
                  <a:lnTo>
                    <a:pt x="127" y="6"/>
                  </a:lnTo>
                  <a:lnTo>
                    <a:pt x="129" y="9"/>
                  </a:lnTo>
                  <a:lnTo>
                    <a:pt x="131" y="12"/>
                  </a:lnTo>
                  <a:lnTo>
                    <a:pt x="133" y="14"/>
                  </a:lnTo>
                  <a:lnTo>
                    <a:pt x="136" y="17"/>
                  </a:lnTo>
                  <a:lnTo>
                    <a:pt x="137" y="19"/>
                  </a:lnTo>
                  <a:lnTo>
                    <a:pt x="139" y="21"/>
                  </a:lnTo>
                  <a:lnTo>
                    <a:pt x="141" y="22"/>
                  </a:lnTo>
                  <a:lnTo>
                    <a:pt x="143" y="23"/>
                  </a:lnTo>
                  <a:lnTo>
                    <a:pt x="146" y="23"/>
                  </a:lnTo>
                  <a:lnTo>
                    <a:pt x="147" y="22"/>
                  </a:lnTo>
                  <a:lnTo>
                    <a:pt x="149" y="20"/>
                  </a:lnTo>
                  <a:lnTo>
                    <a:pt x="152" y="18"/>
                  </a:lnTo>
                  <a:lnTo>
                    <a:pt x="154" y="16"/>
                  </a:lnTo>
                  <a:lnTo>
                    <a:pt x="157" y="13"/>
                  </a:lnTo>
                  <a:lnTo>
                    <a:pt x="159" y="10"/>
                  </a:lnTo>
                  <a:lnTo>
                    <a:pt x="162" y="8"/>
                  </a:lnTo>
                  <a:lnTo>
                    <a:pt x="164" y="6"/>
                  </a:lnTo>
                  <a:lnTo>
                    <a:pt x="167" y="5"/>
                  </a:lnTo>
                  <a:lnTo>
                    <a:pt x="169" y="4"/>
                  </a:lnTo>
                  <a:lnTo>
                    <a:pt x="173" y="2"/>
                  </a:lnTo>
                  <a:lnTo>
                    <a:pt x="175" y="2"/>
                  </a:lnTo>
                  <a:lnTo>
                    <a:pt x="178" y="1"/>
                  </a:lnTo>
                  <a:lnTo>
                    <a:pt x="181" y="1"/>
                  </a:lnTo>
                  <a:lnTo>
                    <a:pt x="184" y="0"/>
                  </a:lnTo>
                  <a:lnTo>
                    <a:pt x="187" y="0"/>
                  </a:lnTo>
                  <a:lnTo>
                    <a:pt x="190" y="1"/>
                  </a:lnTo>
                  <a:lnTo>
                    <a:pt x="193" y="1"/>
                  </a:lnTo>
                  <a:lnTo>
                    <a:pt x="196" y="1"/>
                  </a:lnTo>
                  <a:lnTo>
                    <a:pt x="199" y="2"/>
                  </a:lnTo>
                  <a:lnTo>
                    <a:pt x="202" y="2"/>
                  </a:lnTo>
                  <a:lnTo>
                    <a:pt x="205" y="3"/>
                  </a:lnTo>
                  <a:lnTo>
                    <a:pt x="208" y="4"/>
                  </a:lnTo>
                  <a:lnTo>
                    <a:pt x="210" y="5"/>
                  </a:lnTo>
                  <a:lnTo>
                    <a:pt x="214" y="6"/>
                  </a:lnTo>
                  <a:lnTo>
                    <a:pt x="217" y="6"/>
                  </a:lnTo>
                  <a:lnTo>
                    <a:pt x="219" y="7"/>
                  </a:lnTo>
                  <a:lnTo>
                    <a:pt x="222" y="8"/>
                  </a:lnTo>
                  <a:lnTo>
                    <a:pt x="226" y="7"/>
                  </a:lnTo>
                  <a:lnTo>
                    <a:pt x="228" y="7"/>
                  </a:lnTo>
                  <a:lnTo>
                    <a:pt x="231" y="6"/>
                  </a:lnTo>
                  <a:lnTo>
                    <a:pt x="234" y="6"/>
                  </a:lnTo>
                  <a:lnTo>
                    <a:pt x="237" y="5"/>
                  </a:lnTo>
                  <a:lnTo>
                    <a:pt x="240" y="5"/>
                  </a:lnTo>
                  <a:lnTo>
                    <a:pt x="243" y="4"/>
                  </a:lnTo>
                  <a:lnTo>
                    <a:pt x="246" y="4"/>
                  </a:lnTo>
                  <a:lnTo>
                    <a:pt x="249" y="5"/>
                  </a:lnTo>
                  <a:lnTo>
                    <a:pt x="252" y="5"/>
                  </a:lnTo>
                  <a:lnTo>
                    <a:pt x="255" y="6"/>
                  </a:lnTo>
                  <a:lnTo>
                    <a:pt x="258" y="6"/>
                  </a:lnTo>
                  <a:lnTo>
                    <a:pt x="261" y="7"/>
                  </a:lnTo>
                  <a:lnTo>
                    <a:pt x="264" y="8"/>
                  </a:lnTo>
                  <a:lnTo>
                    <a:pt x="267" y="9"/>
                  </a:lnTo>
                  <a:lnTo>
                    <a:pt x="269" y="10"/>
                  </a:lnTo>
                  <a:lnTo>
                    <a:pt x="272" y="12"/>
                  </a:lnTo>
                  <a:lnTo>
                    <a:pt x="275" y="14"/>
                  </a:lnTo>
                  <a:lnTo>
                    <a:pt x="278" y="15"/>
                  </a:lnTo>
                  <a:lnTo>
                    <a:pt x="281" y="17"/>
                  </a:lnTo>
                  <a:lnTo>
                    <a:pt x="283" y="18"/>
                  </a:lnTo>
                  <a:lnTo>
                    <a:pt x="286" y="20"/>
                  </a:lnTo>
                  <a:lnTo>
                    <a:pt x="288" y="22"/>
                  </a:lnTo>
                  <a:lnTo>
                    <a:pt x="0" y="24"/>
                  </a:lnTo>
                </a:path>
              </a:pathLst>
            </a:custGeom>
            <a:solidFill>
              <a:srgbClr val="60FF30"/>
            </a:solidFill>
            <a:ln w="12700" cap="rnd">
              <a:noFill/>
              <a:round/>
              <a:headEnd/>
              <a:tailEnd/>
            </a:ln>
          </p:spPr>
          <p:txBody>
            <a:bodyPr/>
            <a:lstStyle/>
            <a:p>
              <a:endParaRPr lang="en-CA"/>
            </a:p>
          </p:txBody>
        </p:sp>
        <p:sp>
          <p:nvSpPr>
            <p:cNvPr id="144402" name="Freeform 9"/>
            <p:cNvSpPr>
              <a:spLocks/>
            </p:cNvSpPr>
            <p:nvPr/>
          </p:nvSpPr>
          <p:spPr bwMode="auto">
            <a:xfrm>
              <a:off x="5048" y="4070"/>
              <a:ext cx="122" cy="42"/>
            </a:xfrm>
            <a:custGeom>
              <a:avLst/>
              <a:gdLst>
                <a:gd name="T0" fmla="*/ 0 w 122"/>
                <a:gd name="T1" fmla="*/ 19 h 42"/>
                <a:gd name="T2" fmla="*/ 1 w 122"/>
                <a:gd name="T3" fmla="*/ 17 h 42"/>
                <a:gd name="T4" fmla="*/ 1 w 122"/>
                <a:gd name="T5" fmla="*/ 14 h 42"/>
                <a:gd name="T6" fmla="*/ 8 w 122"/>
                <a:gd name="T7" fmla="*/ 5 h 42"/>
                <a:gd name="T8" fmla="*/ 14 w 122"/>
                <a:gd name="T9" fmla="*/ 13 h 42"/>
                <a:gd name="T10" fmla="*/ 11 w 122"/>
                <a:gd name="T11" fmla="*/ 15 h 42"/>
                <a:gd name="T12" fmla="*/ 17 w 122"/>
                <a:gd name="T13" fmla="*/ 19 h 42"/>
                <a:gd name="T14" fmla="*/ 19 w 122"/>
                <a:gd name="T15" fmla="*/ 17 h 42"/>
                <a:gd name="T16" fmla="*/ 19 w 122"/>
                <a:gd name="T17" fmla="*/ 15 h 42"/>
                <a:gd name="T18" fmla="*/ 23 w 122"/>
                <a:gd name="T19" fmla="*/ 11 h 42"/>
                <a:gd name="T20" fmla="*/ 23 w 122"/>
                <a:gd name="T21" fmla="*/ 8 h 42"/>
                <a:gd name="T22" fmla="*/ 26 w 122"/>
                <a:gd name="T23" fmla="*/ 7 h 42"/>
                <a:gd name="T24" fmla="*/ 30 w 122"/>
                <a:gd name="T25" fmla="*/ 0 h 42"/>
                <a:gd name="T26" fmla="*/ 32 w 122"/>
                <a:gd name="T27" fmla="*/ 3 h 42"/>
                <a:gd name="T28" fmla="*/ 40 w 122"/>
                <a:gd name="T29" fmla="*/ 8 h 42"/>
                <a:gd name="T30" fmla="*/ 38 w 122"/>
                <a:gd name="T31" fmla="*/ 9 h 42"/>
                <a:gd name="T32" fmla="*/ 38 w 122"/>
                <a:gd name="T33" fmla="*/ 11 h 42"/>
                <a:gd name="T34" fmla="*/ 42 w 122"/>
                <a:gd name="T35" fmla="*/ 12 h 42"/>
                <a:gd name="T36" fmla="*/ 45 w 122"/>
                <a:gd name="T37" fmla="*/ 10 h 42"/>
                <a:gd name="T38" fmla="*/ 44 w 122"/>
                <a:gd name="T39" fmla="*/ 9 h 42"/>
                <a:gd name="T40" fmla="*/ 51 w 122"/>
                <a:gd name="T41" fmla="*/ 3 h 42"/>
                <a:gd name="T42" fmla="*/ 57 w 122"/>
                <a:gd name="T43" fmla="*/ 8 h 42"/>
                <a:gd name="T44" fmla="*/ 60 w 122"/>
                <a:gd name="T45" fmla="*/ 12 h 42"/>
                <a:gd name="T46" fmla="*/ 58 w 122"/>
                <a:gd name="T47" fmla="*/ 13 h 42"/>
                <a:gd name="T48" fmla="*/ 57 w 122"/>
                <a:gd name="T49" fmla="*/ 13 h 42"/>
                <a:gd name="T50" fmla="*/ 58 w 122"/>
                <a:gd name="T51" fmla="*/ 17 h 42"/>
                <a:gd name="T52" fmla="*/ 61 w 122"/>
                <a:gd name="T53" fmla="*/ 19 h 42"/>
                <a:gd name="T54" fmla="*/ 58 w 122"/>
                <a:gd name="T55" fmla="*/ 22 h 42"/>
                <a:gd name="T56" fmla="*/ 64 w 122"/>
                <a:gd name="T57" fmla="*/ 27 h 42"/>
                <a:gd name="T58" fmla="*/ 68 w 122"/>
                <a:gd name="T59" fmla="*/ 27 h 42"/>
                <a:gd name="T60" fmla="*/ 71 w 122"/>
                <a:gd name="T61" fmla="*/ 26 h 42"/>
                <a:gd name="T62" fmla="*/ 71 w 122"/>
                <a:gd name="T63" fmla="*/ 23 h 42"/>
                <a:gd name="T64" fmla="*/ 65 w 122"/>
                <a:gd name="T65" fmla="*/ 22 h 42"/>
                <a:gd name="T66" fmla="*/ 75 w 122"/>
                <a:gd name="T67" fmla="*/ 10 h 42"/>
                <a:gd name="T68" fmla="*/ 79 w 122"/>
                <a:gd name="T69" fmla="*/ 19 h 42"/>
                <a:gd name="T70" fmla="*/ 78 w 122"/>
                <a:gd name="T71" fmla="*/ 22 h 42"/>
                <a:gd name="T72" fmla="*/ 84 w 122"/>
                <a:gd name="T73" fmla="*/ 24 h 42"/>
                <a:gd name="T74" fmla="*/ 91 w 122"/>
                <a:gd name="T75" fmla="*/ 22 h 42"/>
                <a:gd name="T76" fmla="*/ 85 w 122"/>
                <a:gd name="T77" fmla="*/ 19 h 42"/>
                <a:gd name="T78" fmla="*/ 91 w 122"/>
                <a:gd name="T79" fmla="*/ 13 h 42"/>
                <a:gd name="T80" fmla="*/ 93 w 122"/>
                <a:gd name="T81" fmla="*/ 9 h 42"/>
                <a:gd name="T82" fmla="*/ 97 w 122"/>
                <a:gd name="T83" fmla="*/ 13 h 42"/>
                <a:gd name="T84" fmla="*/ 101 w 122"/>
                <a:gd name="T85" fmla="*/ 15 h 42"/>
                <a:gd name="T86" fmla="*/ 98 w 122"/>
                <a:gd name="T87" fmla="*/ 17 h 42"/>
                <a:gd name="T88" fmla="*/ 105 w 122"/>
                <a:gd name="T89" fmla="*/ 22 h 42"/>
                <a:gd name="T90" fmla="*/ 101 w 122"/>
                <a:gd name="T91" fmla="*/ 27 h 42"/>
                <a:gd name="T92" fmla="*/ 103 w 122"/>
                <a:gd name="T93" fmla="*/ 29 h 42"/>
                <a:gd name="T94" fmla="*/ 108 w 122"/>
                <a:gd name="T95" fmla="*/ 29 h 42"/>
                <a:gd name="T96" fmla="*/ 114 w 122"/>
                <a:gd name="T97" fmla="*/ 22 h 42"/>
                <a:gd name="T98" fmla="*/ 120 w 122"/>
                <a:gd name="T99" fmla="*/ 27 h 42"/>
                <a:gd name="T100" fmla="*/ 118 w 122"/>
                <a:gd name="T101" fmla="*/ 32 h 42"/>
                <a:gd name="T102" fmla="*/ 120 w 122"/>
                <a:gd name="T103" fmla="*/ 35 h 42"/>
                <a:gd name="T104" fmla="*/ 121 w 122"/>
                <a:gd name="T105" fmla="*/ 41 h 42"/>
                <a:gd name="T106" fmla="*/ 0 w 122"/>
                <a:gd name="T107" fmla="*/ 19 h 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2"/>
                <a:gd name="T163" fmla="*/ 0 h 42"/>
                <a:gd name="T164" fmla="*/ 122 w 122"/>
                <a:gd name="T165" fmla="*/ 42 h 4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2" h="42">
                  <a:moveTo>
                    <a:pt x="0" y="19"/>
                  </a:moveTo>
                  <a:lnTo>
                    <a:pt x="1" y="17"/>
                  </a:lnTo>
                  <a:lnTo>
                    <a:pt x="1" y="14"/>
                  </a:lnTo>
                  <a:lnTo>
                    <a:pt x="8" y="5"/>
                  </a:lnTo>
                  <a:lnTo>
                    <a:pt x="14" y="13"/>
                  </a:lnTo>
                  <a:lnTo>
                    <a:pt x="11" y="15"/>
                  </a:lnTo>
                  <a:lnTo>
                    <a:pt x="17" y="19"/>
                  </a:lnTo>
                  <a:lnTo>
                    <a:pt x="19" y="17"/>
                  </a:lnTo>
                  <a:lnTo>
                    <a:pt x="19" y="15"/>
                  </a:lnTo>
                  <a:lnTo>
                    <a:pt x="23" y="11"/>
                  </a:lnTo>
                  <a:lnTo>
                    <a:pt x="23" y="8"/>
                  </a:lnTo>
                  <a:lnTo>
                    <a:pt x="26" y="7"/>
                  </a:lnTo>
                  <a:lnTo>
                    <a:pt x="30" y="0"/>
                  </a:lnTo>
                  <a:lnTo>
                    <a:pt x="32" y="3"/>
                  </a:lnTo>
                  <a:lnTo>
                    <a:pt x="40" y="8"/>
                  </a:lnTo>
                  <a:lnTo>
                    <a:pt x="38" y="9"/>
                  </a:lnTo>
                  <a:lnTo>
                    <a:pt x="38" y="11"/>
                  </a:lnTo>
                  <a:lnTo>
                    <a:pt x="42" y="12"/>
                  </a:lnTo>
                  <a:lnTo>
                    <a:pt x="45" y="10"/>
                  </a:lnTo>
                  <a:lnTo>
                    <a:pt x="44" y="9"/>
                  </a:lnTo>
                  <a:lnTo>
                    <a:pt x="51" y="3"/>
                  </a:lnTo>
                  <a:lnTo>
                    <a:pt x="57" y="8"/>
                  </a:lnTo>
                  <a:lnTo>
                    <a:pt x="60" y="12"/>
                  </a:lnTo>
                  <a:lnTo>
                    <a:pt x="58" y="13"/>
                  </a:lnTo>
                  <a:lnTo>
                    <a:pt x="57" y="13"/>
                  </a:lnTo>
                  <a:lnTo>
                    <a:pt x="58" y="17"/>
                  </a:lnTo>
                  <a:lnTo>
                    <a:pt x="61" y="19"/>
                  </a:lnTo>
                  <a:lnTo>
                    <a:pt x="58" y="22"/>
                  </a:lnTo>
                  <a:lnTo>
                    <a:pt x="64" y="27"/>
                  </a:lnTo>
                  <a:lnTo>
                    <a:pt x="68" y="27"/>
                  </a:lnTo>
                  <a:lnTo>
                    <a:pt x="71" y="26"/>
                  </a:lnTo>
                  <a:lnTo>
                    <a:pt x="71" y="23"/>
                  </a:lnTo>
                  <a:lnTo>
                    <a:pt x="65" y="22"/>
                  </a:lnTo>
                  <a:lnTo>
                    <a:pt x="75" y="10"/>
                  </a:lnTo>
                  <a:lnTo>
                    <a:pt x="79" y="19"/>
                  </a:lnTo>
                  <a:lnTo>
                    <a:pt x="78" y="22"/>
                  </a:lnTo>
                  <a:lnTo>
                    <a:pt x="84" y="24"/>
                  </a:lnTo>
                  <a:lnTo>
                    <a:pt x="91" y="22"/>
                  </a:lnTo>
                  <a:lnTo>
                    <a:pt x="85" y="19"/>
                  </a:lnTo>
                  <a:lnTo>
                    <a:pt x="91" y="13"/>
                  </a:lnTo>
                  <a:lnTo>
                    <a:pt x="93" y="9"/>
                  </a:lnTo>
                  <a:lnTo>
                    <a:pt x="97" y="13"/>
                  </a:lnTo>
                  <a:lnTo>
                    <a:pt x="101" y="15"/>
                  </a:lnTo>
                  <a:lnTo>
                    <a:pt x="98" y="17"/>
                  </a:lnTo>
                  <a:lnTo>
                    <a:pt x="105" y="22"/>
                  </a:lnTo>
                  <a:lnTo>
                    <a:pt x="101" y="27"/>
                  </a:lnTo>
                  <a:lnTo>
                    <a:pt x="103" y="29"/>
                  </a:lnTo>
                  <a:lnTo>
                    <a:pt x="108" y="29"/>
                  </a:lnTo>
                  <a:lnTo>
                    <a:pt x="114" y="22"/>
                  </a:lnTo>
                  <a:lnTo>
                    <a:pt x="120" y="27"/>
                  </a:lnTo>
                  <a:lnTo>
                    <a:pt x="118" y="32"/>
                  </a:lnTo>
                  <a:lnTo>
                    <a:pt x="120" y="35"/>
                  </a:lnTo>
                  <a:lnTo>
                    <a:pt x="121" y="41"/>
                  </a:lnTo>
                  <a:lnTo>
                    <a:pt x="0" y="19"/>
                  </a:lnTo>
                </a:path>
              </a:pathLst>
            </a:custGeom>
            <a:solidFill>
              <a:srgbClr val="00C000"/>
            </a:solidFill>
            <a:ln w="12700" cap="rnd">
              <a:noFill/>
              <a:round/>
              <a:headEnd/>
              <a:tailEnd/>
            </a:ln>
          </p:spPr>
          <p:txBody>
            <a:bodyPr/>
            <a:lstStyle/>
            <a:p>
              <a:endParaRPr lang="en-CA"/>
            </a:p>
          </p:txBody>
        </p:sp>
        <p:sp>
          <p:nvSpPr>
            <p:cNvPr id="144403" name="Freeform 10"/>
            <p:cNvSpPr>
              <a:spLocks/>
            </p:cNvSpPr>
            <p:nvPr/>
          </p:nvSpPr>
          <p:spPr bwMode="auto">
            <a:xfrm>
              <a:off x="5202" y="4061"/>
              <a:ext cx="121" cy="50"/>
            </a:xfrm>
            <a:custGeom>
              <a:avLst/>
              <a:gdLst>
                <a:gd name="T0" fmla="*/ 0 w 121"/>
                <a:gd name="T1" fmla="*/ 49 h 50"/>
                <a:gd name="T2" fmla="*/ 1 w 121"/>
                <a:gd name="T3" fmla="*/ 31 h 50"/>
                <a:gd name="T4" fmla="*/ 6 w 121"/>
                <a:gd name="T5" fmla="*/ 27 h 50"/>
                <a:gd name="T6" fmla="*/ 1 w 121"/>
                <a:gd name="T7" fmla="*/ 25 h 50"/>
                <a:gd name="T8" fmla="*/ 7 w 121"/>
                <a:gd name="T9" fmla="*/ 21 h 50"/>
                <a:gd name="T10" fmla="*/ 6 w 121"/>
                <a:gd name="T11" fmla="*/ 20 h 50"/>
                <a:gd name="T12" fmla="*/ 11 w 121"/>
                <a:gd name="T13" fmla="*/ 17 h 50"/>
                <a:gd name="T14" fmla="*/ 13 w 121"/>
                <a:gd name="T15" fmla="*/ 8 h 50"/>
                <a:gd name="T16" fmla="*/ 23 w 121"/>
                <a:gd name="T17" fmla="*/ 17 h 50"/>
                <a:gd name="T18" fmla="*/ 21 w 121"/>
                <a:gd name="T19" fmla="*/ 17 h 50"/>
                <a:gd name="T20" fmla="*/ 21 w 121"/>
                <a:gd name="T21" fmla="*/ 20 h 50"/>
                <a:gd name="T22" fmla="*/ 28 w 121"/>
                <a:gd name="T23" fmla="*/ 19 h 50"/>
                <a:gd name="T24" fmla="*/ 30 w 121"/>
                <a:gd name="T25" fmla="*/ 13 h 50"/>
                <a:gd name="T26" fmla="*/ 27 w 121"/>
                <a:gd name="T27" fmla="*/ 10 h 50"/>
                <a:gd name="T28" fmla="*/ 29 w 121"/>
                <a:gd name="T29" fmla="*/ 8 h 50"/>
                <a:gd name="T30" fmla="*/ 29 w 121"/>
                <a:gd name="T31" fmla="*/ 6 h 50"/>
                <a:gd name="T32" fmla="*/ 38 w 121"/>
                <a:gd name="T33" fmla="*/ 0 h 50"/>
                <a:gd name="T34" fmla="*/ 47 w 121"/>
                <a:gd name="T35" fmla="*/ 7 h 50"/>
                <a:gd name="T36" fmla="*/ 45 w 121"/>
                <a:gd name="T37" fmla="*/ 8 h 50"/>
                <a:gd name="T38" fmla="*/ 47 w 121"/>
                <a:gd name="T39" fmla="*/ 12 h 50"/>
                <a:gd name="T40" fmla="*/ 44 w 121"/>
                <a:gd name="T41" fmla="*/ 16 h 50"/>
                <a:gd name="T42" fmla="*/ 45 w 121"/>
                <a:gd name="T43" fmla="*/ 19 h 50"/>
                <a:gd name="T44" fmla="*/ 51 w 121"/>
                <a:gd name="T45" fmla="*/ 19 h 50"/>
                <a:gd name="T46" fmla="*/ 54 w 121"/>
                <a:gd name="T47" fmla="*/ 17 h 50"/>
                <a:gd name="T48" fmla="*/ 57 w 121"/>
                <a:gd name="T49" fmla="*/ 20 h 50"/>
                <a:gd name="T50" fmla="*/ 62 w 121"/>
                <a:gd name="T51" fmla="*/ 20 h 50"/>
                <a:gd name="T52" fmla="*/ 61 w 121"/>
                <a:gd name="T53" fmla="*/ 17 h 50"/>
                <a:gd name="T54" fmla="*/ 64 w 121"/>
                <a:gd name="T55" fmla="*/ 14 h 50"/>
                <a:gd name="T56" fmla="*/ 68 w 121"/>
                <a:gd name="T57" fmla="*/ 7 h 50"/>
                <a:gd name="T58" fmla="*/ 72 w 121"/>
                <a:gd name="T59" fmla="*/ 12 h 50"/>
                <a:gd name="T60" fmla="*/ 78 w 121"/>
                <a:gd name="T61" fmla="*/ 16 h 50"/>
                <a:gd name="T62" fmla="*/ 76 w 121"/>
                <a:gd name="T63" fmla="*/ 19 h 50"/>
                <a:gd name="T64" fmla="*/ 81 w 121"/>
                <a:gd name="T65" fmla="*/ 20 h 50"/>
                <a:gd name="T66" fmla="*/ 85 w 121"/>
                <a:gd name="T67" fmla="*/ 13 h 50"/>
                <a:gd name="T68" fmla="*/ 82 w 121"/>
                <a:gd name="T69" fmla="*/ 12 h 50"/>
                <a:gd name="T70" fmla="*/ 84 w 121"/>
                <a:gd name="T71" fmla="*/ 10 h 50"/>
                <a:gd name="T72" fmla="*/ 84 w 121"/>
                <a:gd name="T73" fmla="*/ 7 h 50"/>
                <a:gd name="T74" fmla="*/ 89 w 121"/>
                <a:gd name="T75" fmla="*/ 2 h 50"/>
                <a:gd name="T76" fmla="*/ 99 w 121"/>
                <a:gd name="T77" fmla="*/ 8 h 50"/>
                <a:gd name="T78" fmla="*/ 96 w 121"/>
                <a:gd name="T79" fmla="*/ 12 h 50"/>
                <a:gd name="T80" fmla="*/ 100 w 121"/>
                <a:gd name="T81" fmla="*/ 14 h 50"/>
                <a:gd name="T82" fmla="*/ 106 w 121"/>
                <a:gd name="T83" fmla="*/ 10 h 50"/>
                <a:gd name="T84" fmla="*/ 115 w 121"/>
                <a:gd name="T85" fmla="*/ 17 h 50"/>
                <a:gd name="T86" fmla="*/ 111 w 121"/>
                <a:gd name="T87" fmla="*/ 19 h 50"/>
                <a:gd name="T88" fmla="*/ 120 w 121"/>
                <a:gd name="T89" fmla="*/ 24 h 50"/>
                <a:gd name="T90" fmla="*/ 0 w 121"/>
                <a:gd name="T91" fmla="*/ 49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1"/>
                <a:gd name="T139" fmla="*/ 0 h 50"/>
                <a:gd name="T140" fmla="*/ 121 w 121"/>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1" h="50">
                  <a:moveTo>
                    <a:pt x="0" y="49"/>
                  </a:moveTo>
                  <a:lnTo>
                    <a:pt x="1" y="31"/>
                  </a:lnTo>
                  <a:lnTo>
                    <a:pt x="6" y="27"/>
                  </a:lnTo>
                  <a:lnTo>
                    <a:pt x="1" y="25"/>
                  </a:lnTo>
                  <a:lnTo>
                    <a:pt x="7" y="21"/>
                  </a:lnTo>
                  <a:lnTo>
                    <a:pt x="6" y="20"/>
                  </a:lnTo>
                  <a:lnTo>
                    <a:pt x="11" y="17"/>
                  </a:lnTo>
                  <a:lnTo>
                    <a:pt x="13" y="8"/>
                  </a:lnTo>
                  <a:lnTo>
                    <a:pt x="23" y="17"/>
                  </a:lnTo>
                  <a:lnTo>
                    <a:pt x="21" y="17"/>
                  </a:lnTo>
                  <a:lnTo>
                    <a:pt x="21" y="20"/>
                  </a:lnTo>
                  <a:lnTo>
                    <a:pt x="28" y="19"/>
                  </a:lnTo>
                  <a:lnTo>
                    <a:pt x="30" y="13"/>
                  </a:lnTo>
                  <a:lnTo>
                    <a:pt x="27" y="10"/>
                  </a:lnTo>
                  <a:lnTo>
                    <a:pt x="29" y="8"/>
                  </a:lnTo>
                  <a:lnTo>
                    <a:pt x="29" y="6"/>
                  </a:lnTo>
                  <a:lnTo>
                    <a:pt x="38" y="0"/>
                  </a:lnTo>
                  <a:lnTo>
                    <a:pt x="47" y="7"/>
                  </a:lnTo>
                  <a:lnTo>
                    <a:pt x="45" y="8"/>
                  </a:lnTo>
                  <a:lnTo>
                    <a:pt x="47" y="12"/>
                  </a:lnTo>
                  <a:lnTo>
                    <a:pt x="44" y="16"/>
                  </a:lnTo>
                  <a:lnTo>
                    <a:pt x="45" y="19"/>
                  </a:lnTo>
                  <a:lnTo>
                    <a:pt x="51" y="19"/>
                  </a:lnTo>
                  <a:lnTo>
                    <a:pt x="54" y="17"/>
                  </a:lnTo>
                  <a:lnTo>
                    <a:pt x="57" y="20"/>
                  </a:lnTo>
                  <a:lnTo>
                    <a:pt x="62" y="20"/>
                  </a:lnTo>
                  <a:lnTo>
                    <a:pt x="61" y="17"/>
                  </a:lnTo>
                  <a:lnTo>
                    <a:pt x="64" y="14"/>
                  </a:lnTo>
                  <a:lnTo>
                    <a:pt x="68" y="7"/>
                  </a:lnTo>
                  <a:lnTo>
                    <a:pt x="72" y="12"/>
                  </a:lnTo>
                  <a:lnTo>
                    <a:pt x="78" y="16"/>
                  </a:lnTo>
                  <a:lnTo>
                    <a:pt x="76" y="19"/>
                  </a:lnTo>
                  <a:lnTo>
                    <a:pt x="81" y="20"/>
                  </a:lnTo>
                  <a:lnTo>
                    <a:pt x="85" y="13"/>
                  </a:lnTo>
                  <a:lnTo>
                    <a:pt x="82" y="12"/>
                  </a:lnTo>
                  <a:lnTo>
                    <a:pt x="84" y="10"/>
                  </a:lnTo>
                  <a:lnTo>
                    <a:pt x="84" y="7"/>
                  </a:lnTo>
                  <a:lnTo>
                    <a:pt x="89" y="2"/>
                  </a:lnTo>
                  <a:lnTo>
                    <a:pt x="99" y="8"/>
                  </a:lnTo>
                  <a:lnTo>
                    <a:pt x="96" y="12"/>
                  </a:lnTo>
                  <a:lnTo>
                    <a:pt x="100" y="14"/>
                  </a:lnTo>
                  <a:lnTo>
                    <a:pt x="106" y="10"/>
                  </a:lnTo>
                  <a:lnTo>
                    <a:pt x="115" y="17"/>
                  </a:lnTo>
                  <a:lnTo>
                    <a:pt x="111" y="19"/>
                  </a:lnTo>
                  <a:lnTo>
                    <a:pt x="120" y="24"/>
                  </a:lnTo>
                  <a:lnTo>
                    <a:pt x="0" y="49"/>
                  </a:lnTo>
                </a:path>
              </a:pathLst>
            </a:custGeom>
            <a:solidFill>
              <a:srgbClr val="00C000"/>
            </a:solidFill>
            <a:ln w="12700" cap="rnd">
              <a:noFill/>
              <a:round/>
              <a:headEnd/>
              <a:tailEnd/>
            </a:ln>
          </p:spPr>
          <p:txBody>
            <a:bodyPr/>
            <a:lstStyle/>
            <a:p>
              <a:endParaRPr lang="en-CA"/>
            </a:p>
          </p:txBody>
        </p:sp>
        <p:sp>
          <p:nvSpPr>
            <p:cNvPr id="144404" name="Freeform 11"/>
            <p:cNvSpPr>
              <a:spLocks/>
            </p:cNvSpPr>
            <p:nvPr/>
          </p:nvSpPr>
          <p:spPr bwMode="auto">
            <a:xfrm>
              <a:off x="5047" y="4085"/>
              <a:ext cx="276" cy="34"/>
            </a:xfrm>
            <a:custGeom>
              <a:avLst/>
              <a:gdLst>
                <a:gd name="T0" fmla="*/ 0 w 276"/>
                <a:gd name="T1" fmla="*/ 5 h 34"/>
                <a:gd name="T2" fmla="*/ 6 w 276"/>
                <a:gd name="T3" fmla="*/ 12 h 34"/>
                <a:gd name="T4" fmla="*/ 10 w 276"/>
                <a:gd name="T5" fmla="*/ 19 h 34"/>
                <a:gd name="T6" fmla="*/ 14 w 276"/>
                <a:gd name="T7" fmla="*/ 25 h 34"/>
                <a:gd name="T8" fmla="*/ 15 w 276"/>
                <a:gd name="T9" fmla="*/ 27 h 34"/>
                <a:gd name="T10" fmla="*/ 42 w 276"/>
                <a:gd name="T11" fmla="*/ 33 h 34"/>
                <a:gd name="T12" fmla="*/ 140 w 276"/>
                <a:gd name="T13" fmla="*/ 30 h 34"/>
                <a:gd name="T14" fmla="*/ 211 w 276"/>
                <a:gd name="T15" fmla="*/ 33 h 34"/>
                <a:gd name="T16" fmla="*/ 251 w 276"/>
                <a:gd name="T17" fmla="*/ 28 h 34"/>
                <a:gd name="T18" fmla="*/ 256 w 276"/>
                <a:gd name="T19" fmla="*/ 27 h 34"/>
                <a:gd name="T20" fmla="*/ 266 w 276"/>
                <a:gd name="T21" fmla="*/ 14 h 34"/>
                <a:gd name="T22" fmla="*/ 275 w 276"/>
                <a:gd name="T23" fmla="*/ 2 h 34"/>
                <a:gd name="T24" fmla="*/ 275 w 276"/>
                <a:gd name="T25" fmla="*/ 2 h 34"/>
                <a:gd name="T26" fmla="*/ 270 w 276"/>
                <a:gd name="T27" fmla="*/ 0 h 34"/>
                <a:gd name="T28" fmla="*/ 212 w 276"/>
                <a:gd name="T29" fmla="*/ 7 h 34"/>
                <a:gd name="T30" fmla="*/ 165 w 276"/>
                <a:gd name="T31" fmla="*/ 14 h 34"/>
                <a:gd name="T32" fmla="*/ 156 w 276"/>
                <a:gd name="T33" fmla="*/ 25 h 34"/>
                <a:gd name="T34" fmla="*/ 154 w 276"/>
                <a:gd name="T35" fmla="*/ 28 h 34"/>
                <a:gd name="T36" fmla="*/ 122 w 276"/>
                <a:gd name="T37" fmla="*/ 28 h 34"/>
                <a:gd name="T38" fmla="*/ 120 w 276"/>
                <a:gd name="T39" fmla="*/ 26 h 34"/>
                <a:gd name="T40" fmla="*/ 92 w 276"/>
                <a:gd name="T41" fmla="*/ 17 h 34"/>
                <a:gd name="T42" fmla="*/ 45 w 276"/>
                <a:gd name="T43" fmla="*/ 10 h 34"/>
                <a:gd name="T44" fmla="*/ 19 w 276"/>
                <a:gd name="T45" fmla="*/ 6 h 34"/>
                <a:gd name="T46" fmla="*/ 3 w 276"/>
                <a:gd name="T47" fmla="*/ 2 h 34"/>
                <a:gd name="T48" fmla="*/ 0 w 276"/>
                <a:gd name="T49" fmla="*/ 5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6"/>
                <a:gd name="T76" fmla="*/ 0 h 34"/>
                <a:gd name="T77" fmla="*/ 276 w 276"/>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6" h="34">
                  <a:moveTo>
                    <a:pt x="0" y="5"/>
                  </a:moveTo>
                  <a:lnTo>
                    <a:pt x="6" y="12"/>
                  </a:lnTo>
                  <a:lnTo>
                    <a:pt x="10" y="19"/>
                  </a:lnTo>
                  <a:lnTo>
                    <a:pt x="14" y="25"/>
                  </a:lnTo>
                  <a:lnTo>
                    <a:pt x="15" y="27"/>
                  </a:lnTo>
                  <a:lnTo>
                    <a:pt x="42" y="33"/>
                  </a:lnTo>
                  <a:lnTo>
                    <a:pt x="140" y="30"/>
                  </a:lnTo>
                  <a:lnTo>
                    <a:pt x="211" y="33"/>
                  </a:lnTo>
                  <a:lnTo>
                    <a:pt x="251" y="28"/>
                  </a:lnTo>
                  <a:lnTo>
                    <a:pt x="256" y="27"/>
                  </a:lnTo>
                  <a:lnTo>
                    <a:pt x="266" y="14"/>
                  </a:lnTo>
                  <a:lnTo>
                    <a:pt x="275" y="2"/>
                  </a:lnTo>
                  <a:lnTo>
                    <a:pt x="270" y="0"/>
                  </a:lnTo>
                  <a:lnTo>
                    <a:pt x="212" y="7"/>
                  </a:lnTo>
                  <a:lnTo>
                    <a:pt x="165" y="14"/>
                  </a:lnTo>
                  <a:lnTo>
                    <a:pt x="156" y="25"/>
                  </a:lnTo>
                  <a:lnTo>
                    <a:pt x="154" y="28"/>
                  </a:lnTo>
                  <a:lnTo>
                    <a:pt x="122" y="28"/>
                  </a:lnTo>
                  <a:lnTo>
                    <a:pt x="120" y="26"/>
                  </a:lnTo>
                  <a:lnTo>
                    <a:pt x="92" y="17"/>
                  </a:lnTo>
                  <a:lnTo>
                    <a:pt x="45" y="10"/>
                  </a:lnTo>
                  <a:lnTo>
                    <a:pt x="19" y="6"/>
                  </a:lnTo>
                  <a:lnTo>
                    <a:pt x="3" y="2"/>
                  </a:lnTo>
                  <a:lnTo>
                    <a:pt x="0" y="5"/>
                  </a:lnTo>
                </a:path>
              </a:pathLst>
            </a:custGeom>
            <a:solidFill>
              <a:srgbClr val="00C000"/>
            </a:solidFill>
            <a:ln w="12700" cap="rnd">
              <a:noFill/>
              <a:round/>
              <a:headEnd/>
              <a:tailEnd/>
            </a:ln>
          </p:spPr>
          <p:txBody>
            <a:bodyPr/>
            <a:lstStyle/>
            <a:p>
              <a:endParaRPr lang="en-CA"/>
            </a:p>
          </p:txBody>
        </p:sp>
        <p:sp>
          <p:nvSpPr>
            <p:cNvPr id="144405" name="Freeform 12"/>
            <p:cNvSpPr>
              <a:spLocks/>
            </p:cNvSpPr>
            <p:nvPr/>
          </p:nvSpPr>
          <p:spPr bwMode="auto">
            <a:xfrm>
              <a:off x="5063" y="4114"/>
              <a:ext cx="242" cy="67"/>
            </a:xfrm>
            <a:custGeom>
              <a:avLst/>
              <a:gdLst>
                <a:gd name="T0" fmla="*/ 0 w 242"/>
                <a:gd name="T1" fmla="*/ 0 h 67"/>
                <a:gd name="T2" fmla="*/ 4 w 242"/>
                <a:gd name="T3" fmla="*/ 6 h 67"/>
                <a:gd name="T4" fmla="*/ 9 w 242"/>
                <a:gd name="T5" fmla="*/ 11 h 67"/>
                <a:gd name="T6" fmla="*/ 13 w 242"/>
                <a:gd name="T7" fmla="*/ 16 h 67"/>
                <a:gd name="T8" fmla="*/ 18 w 242"/>
                <a:gd name="T9" fmla="*/ 21 h 67"/>
                <a:gd name="T10" fmla="*/ 23 w 242"/>
                <a:gd name="T11" fmla="*/ 27 h 67"/>
                <a:gd name="T12" fmla="*/ 28 w 242"/>
                <a:gd name="T13" fmla="*/ 31 h 67"/>
                <a:gd name="T14" fmla="*/ 34 w 242"/>
                <a:gd name="T15" fmla="*/ 36 h 67"/>
                <a:gd name="T16" fmla="*/ 39 w 242"/>
                <a:gd name="T17" fmla="*/ 39 h 67"/>
                <a:gd name="T18" fmla="*/ 46 w 242"/>
                <a:gd name="T19" fmla="*/ 44 h 67"/>
                <a:gd name="T20" fmla="*/ 52 w 242"/>
                <a:gd name="T21" fmla="*/ 47 h 67"/>
                <a:gd name="T22" fmla="*/ 58 w 242"/>
                <a:gd name="T23" fmla="*/ 50 h 67"/>
                <a:gd name="T24" fmla="*/ 65 w 242"/>
                <a:gd name="T25" fmla="*/ 53 h 67"/>
                <a:gd name="T26" fmla="*/ 71 w 242"/>
                <a:gd name="T27" fmla="*/ 56 h 67"/>
                <a:gd name="T28" fmla="*/ 78 w 242"/>
                <a:gd name="T29" fmla="*/ 59 h 67"/>
                <a:gd name="T30" fmla="*/ 85 w 242"/>
                <a:gd name="T31" fmla="*/ 61 h 67"/>
                <a:gd name="T32" fmla="*/ 92 w 242"/>
                <a:gd name="T33" fmla="*/ 63 h 67"/>
                <a:gd name="T34" fmla="*/ 99 w 242"/>
                <a:gd name="T35" fmla="*/ 64 h 67"/>
                <a:gd name="T36" fmla="*/ 106 w 242"/>
                <a:gd name="T37" fmla="*/ 65 h 67"/>
                <a:gd name="T38" fmla="*/ 113 w 242"/>
                <a:gd name="T39" fmla="*/ 66 h 67"/>
                <a:gd name="T40" fmla="*/ 120 w 242"/>
                <a:gd name="T41" fmla="*/ 66 h 67"/>
                <a:gd name="T42" fmla="*/ 127 w 242"/>
                <a:gd name="T43" fmla="*/ 66 h 67"/>
                <a:gd name="T44" fmla="*/ 134 w 242"/>
                <a:gd name="T45" fmla="*/ 65 h 67"/>
                <a:gd name="T46" fmla="*/ 141 w 242"/>
                <a:gd name="T47" fmla="*/ 64 h 67"/>
                <a:gd name="T48" fmla="*/ 149 w 242"/>
                <a:gd name="T49" fmla="*/ 63 h 67"/>
                <a:gd name="T50" fmla="*/ 156 w 242"/>
                <a:gd name="T51" fmla="*/ 61 h 67"/>
                <a:gd name="T52" fmla="*/ 163 w 242"/>
                <a:gd name="T53" fmla="*/ 59 h 67"/>
                <a:gd name="T54" fmla="*/ 169 w 242"/>
                <a:gd name="T55" fmla="*/ 56 h 67"/>
                <a:gd name="T56" fmla="*/ 176 w 242"/>
                <a:gd name="T57" fmla="*/ 54 h 67"/>
                <a:gd name="T58" fmla="*/ 182 w 242"/>
                <a:gd name="T59" fmla="*/ 50 h 67"/>
                <a:gd name="T60" fmla="*/ 188 w 242"/>
                <a:gd name="T61" fmla="*/ 47 h 67"/>
                <a:gd name="T62" fmla="*/ 194 w 242"/>
                <a:gd name="T63" fmla="*/ 43 h 67"/>
                <a:gd name="T64" fmla="*/ 200 w 242"/>
                <a:gd name="T65" fmla="*/ 39 h 67"/>
                <a:gd name="T66" fmla="*/ 205 w 242"/>
                <a:gd name="T67" fmla="*/ 35 h 67"/>
                <a:gd name="T68" fmla="*/ 211 w 242"/>
                <a:gd name="T69" fmla="*/ 30 h 67"/>
                <a:gd name="T70" fmla="*/ 216 w 242"/>
                <a:gd name="T71" fmla="*/ 25 h 67"/>
                <a:gd name="T72" fmla="*/ 221 w 242"/>
                <a:gd name="T73" fmla="*/ 21 h 67"/>
                <a:gd name="T74" fmla="*/ 226 w 242"/>
                <a:gd name="T75" fmla="*/ 16 h 67"/>
                <a:gd name="T76" fmla="*/ 231 w 242"/>
                <a:gd name="T77" fmla="*/ 11 h 67"/>
                <a:gd name="T78" fmla="*/ 236 w 242"/>
                <a:gd name="T79" fmla="*/ 5 h 67"/>
                <a:gd name="T80" fmla="*/ 240 w 242"/>
                <a:gd name="T81" fmla="*/ 1 h 67"/>
                <a:gd name="T82" fmla="*/ 241 w 242"/>
                <a:gd name="T83" fmla="*/ 0 h 67"/>
                <a:gd name="T84" fmla="*/ 0 w 242"/>
                <a:gd name="T85" fmla="*/ 0 h 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2"/>
                <a:gd name="T130" fmla="*/ 0 h 67"/>
                <a:gd name="T131" fmla="*/ 242 w 242"/>
                <a:gd name="T132" fmla="*/ 67 h 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2" h="67">
                  <a:moveTo>
                    <a:pt x="0" y="0"/>
                  </a:moveTo>
                  <a:lnTo>
                    <a:pt x="4" y="6"/>
                  </a:lnTo>
                  <a:lnTo>
                    <a:pt x="9" y="11"/>
                  </a:lnTo>
                  <a:lnTo>
                    <a:pt x="13" y="16"/>
                  </a:lnTo>
                  <a:lnTo>
                    <a:pt x="18" y="21"/>
                  </a:lnTo>
                  <a:lnTo>
                    <a:pt x="23" y="27"/>
                  </a:lnTo>
                  <a:lnTo>
                    <a:pt x="28" y="31"/>
                  </a:lnTo>
                  <a:lnTo>
                    <a:pt x="34" y="36"/>
                  </a:lnTo>
                  <a:lnTo>
                    <a:pt x="39" y="39"/>
                  </a:lnTo>
                  <a:lnTo>
                    <a:pt x="46" y="44"/>
                  </a:lnTo>
                  <a:lnTo>
                    <a:pt x="52" y="47"/>
                  </a:lnTo>
                  <a:lnTo>
                    <a:pt x="58" y="50"/>
                  </a:lnTo>
                  <a:lnTo>
                    <a:pt x="65" y="53"/>
                  </a:lnTo>
                  <a:lnTo>
                    <a:pt x="71" y="56"/>
                  </a:lnTo>
                  <a:lnTo>
                    <a:pt x="78" y="59"/>
                  </a:lnTo>
                  <a:lnTo>
                    <a:pt x="85" y="61"/>
                  </a:lnTo>
                  <a:lnTo>
                    <a:pt x="92" y="63"/>
                  </a:lnTo>
                  <a:lnTo>
                    <a:pt x="99" y="64"/>
                  </a:lnTo>
                  <a:lnTo>
                    <a:pt x="106" y="65"/>
                  </a:lnTo>
                  <a:lnTo>
                    <a:pt x="113" y="66"/>
                  </a:lnTo>
                  <a:lnTo>
                    <a:pt x="120" y="66"/>
                  </a:lnTo>
                  <a:lnTo>
                    <a:pt x="127" y="66"/>
                  </a:lnTo>
                  <a:lnTo>
                    <a:pt x="134" y="65"/>
                  </a:lnTo>
                  <a:lnTo>
                    <a:pt x="141" y="64"/>
                  </a:lnTo>
                  <a:lnTo>
                    <a:pt x="149" y="63"/>
                  </a:lnTo>
                  <a:lnTo>
                    <a:pt x="156" y="61"/>
                  </a:lnTo>
                  <a:lnTo>
                    <a:pt x="163" y="59"/>
                  </a:lnTo>
                  <a:lnTo>
                    <a:pt x="169" y="56"/>
                  </a:lnTo>
                  <a:lnTo>
                    <a:pt x="176" y="54"/>
                  </a:lnTo>
                  <a:lnTo>
                    <a:pt x="182" y="50"/>
                  </a:lnTo>
                  <a:lnTo>
                    <a:pt x="188" y="47"/>
                  </a:lnTo>
                  <a:lnTo>
                    <a:pt x="194" y="43"/>
                  </a:lnTo>
                  <a:lnTo>
                    <a:pt x="200" y="39"/>
                  </a:lnTo>
                  <a:lnTo>
                    <a:pt x="205" y="35"/>
                  </a:lnTo>
                  <a:lnTo>
                    <a:pt x="211" y="30"/>
                  </a:lnTo>
                  <a:lnTo>
                    <a:pt x="216" y="25"/>
                  </a:lnTo>
                  <a:lnTo>
                    <a:pt x="221" y="21"/>
                  </a:lnTo>
                  <a:lnTo>
                    <a:pt x="226" y="16"/>
                  </a:lnTo>
                  <a:lnTo>
                    <a:pt x="231" y="11"/>
                  </a:lnTo>
                  <a:lnTo>
                    <a:pt x="236" y="5"/>
                  </a:lnTo>
                  <a:lnTo>
                    <a:pt x="240" y="1"/>
                  </a:lnTo>
                  <a:lnTo>
                    <a:pt x="241" y="0"/>
                  </a:lnTo>
                  <a:lnTo>
                    <a:pt x="0" y="0"/>
                  </a:lnTo>
                </a:path>
              </a:pathLst>
            </a:custGeom>
            <a:solidFill>
              <a:srgbClr val="80FFFF"/>
            </a:solidFill>
            <a:ln w="12700" cap="rnd">
              <a:noFill/>
              <a:round/>
              <a:headEnd/>
              <a:tailEnd/>
            </a:ln>
          </p:spPr>
          <p:txBody>
            <a:bodyPr/>
            <a:lstStyle/>
            <a:p>
              <a:endParaRPr lang="en-CA"/>
            </a:p>
          </p:txBody>
        </p:sp>
        <p:sp>
          <p:nvSpPr>
            <p:cNvPr id="144406" name="Freeform 13"/>
            <p:cNvSpPr>
              <a:spLocks/>
            </p:cNvSpPr>
            <p:nvPr/>
          </p:nvSpPr>
          <p:spPr bwMode="auto">
            <a:xfrm>
              <a:off x="5089" y="4141"/>
              <a:ext cx="189" cy="42"/>
            </a:xfrm>
            <a:custGeom>
              <a:avLst/>
              <a:gdLst>
                <a:gd name="T0" fmla="*/ 0 w 189"/>
                <a:gd name="T1" fmla="*/ 0 h 42"/>
                <a:gd name="T2" fmla="*/ 4 w 189"/>
                <a:gd name="T3" fmla="*/ 5 h 42"/>
                <a:gd name="T4" fmla="*/ 9 w 189"/>
                <a:gd name="T5" fmla="*/ 9 h 42"/>
                <a:gd name="T6" fmla="*/ 14 w 189"/>
                <a:gd name="T7" fmla="*/ 13 h 42"/>
                <a:gd name="T8" fmla="*/ 20 w 189"/>
                <a:gd name="T9" fmla="*/ 17 h 42"/>
                <a:gd name="T10" fmla="*/ 25 w 189"/>
                <a:gd name="T11" fmla="*/ 20 h 42"/>
                <a:gd name="T12" fmla="*/ 32 w 189"/>
                <a:gd name="T13" fmla="*/ 23 h 42"/>
                <a:gd name="T14" fmla="*/ 37 w 189"/>
                <a:gd name="T15" fmla="*/ 26 h 42"/>
                <a:gd name="T16" fmla="*/ 43 w 189"/>
                <a:gd name="T17" fmla="*/ 28 h 42"/>
                <a:gd name="T18" fmla="*/ 49 w 189"/>
                <a:gd name="T19" fmla="*/ 31 h 42"/>
                <a:gd name="T20" fmla="*/ 55 w 189"/>
                <a:gd name="T21" fmla="*/ 33 h 42"/>
                <a:gd name="T22" fmla="*/ 62 w 189"/>
                <a:gd name="T23" fmla="*/ 36 h 42"/>
                <a:gd name="T24" fmla="*/ 68 w 189"/>
                <a:gd name="T25" fmla="*/ 37 h 42"/>
                <a:gd name="T26" fmla="*/ 74 w 189"/>
                <a:gd name="T27" fmla="*/ 39 h 42"/>
                <a:gd name="T28" fmla="*/ 81 w 189"/>
                <a:gd name="T29" fmla="*/ 40 h 42"/>
                <a:gd name="T30" fmla="*/ 87 w 189"/>
                <a:gd name="T31" fmla="*/ 40 h 42"/>
                <a:gd name="T32" fmla="*/ 94 w 189"/>
                <a:gd name="T33" fmla="*/ 41 h 42"/>
                <a:gd name="T34" fmla="*/ 100 w 189"/>
                <a:gd name="T35" fmla="*/ 40 h 42"/>
                <a:gd name="T36" fmla="*/ 107 w 189"/>
                <a:gd name="T37" fmla="*/ 40 h 42"/>
                <a:gd name="T38" fmla="*/ 113 w 189"/>
                <a:gd name="T39" fmla="*/ 39 h 42"/>
                <a:gd name="T40" fmla="*/ 120 w 189"/>
                <a:gd name="T41" fmla="*/ 38 h 42"/>
                <a:gd name="T42" fmla="*/ 126 w 189"/>
                <a:gd name="T43" fmla="*/ 36 h 42"/>
                <a:gd name="T44" fmla="*/ 133 w 189"/>
                <a:gd name="T45" fmla="*/ 35 h 42"/>
                <a:gd name="T46" fmla="*/ 139 w 189"/>
                <a:gd name="T47" fmla="*/ 32 h 42"/>
                <a:gd name="T48" fmla="*/ 145 w 189"/>
                <a:gd name="T49" fmla="*/ 30 h 42"/>
                <a:gd name="T50" fmla="*/ 151 w 189"/>
                <a:gd name="T51" fmla="*/ 27 h 42"/>
                <a:gd name="T52" fmla="*/ 157 w 189"/>
                <a:gd name="T53" fmla="*/ 24 h 42"/>
                <a:gd name="T54" fmla="*/ 162 w 189"/>
                <a:gd name="T55" fmla="*/ 20 h 42"/>
                <a:gd name="T56" fmla="*/ 168 w 189"/>
                <a:gd name="T57" fmla="*/ 17 h 42"/>
                <a:gd name="T58" fmla="*/ 173 w 189"/>
                <a:gd name="T59" fmla="*/ 13 h 42"/>
                <a:gd name="T60" fmla="*/ 178 w 189"/>
                <a:gd name="T61" fmla="*/ 9 h 42"/>
                <a:gd name="T62" fmla="*/ 183 w 189"/>
                <a:gd name="T63" fmla="*/ 5 h 42"/>
                <a:gd name="T64" fmla="*/ 188 w 189"/>
                <a:gd name="T65" fmla="*/ 0 h 42"/>
                <a:gd name="T66" fmla="*/ 0 w 189"/>
                <a:gd name="T67" fmla="*/ 0 h 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9"/>
                <a:gd name="T103" fmla="*/ 0 h 42"/>
                <a:gd name="T104" fmla="*/ 189 w 189"/>
                <a:gd name="T105" fmla="*/ 42 h 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9" h="42">
                  <a:moveTo>
                    <a:pt x="0" y="0"/>
                  </a:moveTo>
                  <a:lnTo>
                    <a:pt x="4" y="5"/>
                  </a:lnTo>
                  <a:lnTo>
                    <a:pt x="9" y="9"/>
                  </a:lnTo>
                  <a:lnTo>
                    <a:pt x="14" y="13"/>
                  </a:lnTo>
                  <a:lnTo>
                    <a:pt x="20" y="17"/>
                  </a:lnTo>
                  <a:lnTo>
                    <a:pt x="25" y="20"/>
                  </a:lnTo>
                  <a:lnTo>
                    <a:pt x="32" y="23"/>
                  </a:lnTo>
                  <a:lnTo>
                    <a:pt x="37" y="26"/>
                  </a:lnTo>
                  <a:lnTo>
                    <a:pt x="43" y="28"/>
                  </a:lnTo>
                  <a:lnTo>
                    <a:pt x="49" y="31"/>
                  </a:lnTo>
                  <a:lnTo>
                    <a:pt x="55" y="33"/>
                  </a:lnTo>
                  <a:lnTo>
                    <a:pt x="62" y="36"/>
                  </a:lnTo>
                  <a:lnTo>
                    <a:pt x="68" y="37"/>
                  </a:lnTo>
                  <a:lnTo>
                    <a:pt x="74" y="39"/>
                  </a:lnTo>
                  <a:lnTo>
                    <a:pt x="81" y="40"/>
                  </a:lnTo>
                  <a:lnTo>
                    <a:pt x="87" y="40"/>
                  </a:lnTo>
                  <a:lnTo>
                    <a:pt x="94" y="41"/>
                  </a:lnTo>
                  <a:lnTo>
                    <a:pt x="100" y="40"/>
                  </a:lnTo>
                  <a:lnTo>
                    <a:pt x="107" y="40"/>
                  </a:lnTo>
                  <a:lnTo>
                    <a:pt x="113" y="39"/>
                  </a:lnTo>
                  <a:lnTo>
                    <a:pt x="120" y="38"/>
                  </a:lnTo>
                  <a:lnTo>
                    <a:pt x="126" y="36"/>
                  </a:lnTo>
                  <a:lnTo>
                    <a:pt x="133" y="35"/>
                  </a:lnTo>
                  <a:lnTo>
                    <a:pt x="139" y="32"/>
                  </a:lnTo>
                  <a:lnTo>
                    <a:pt x="145" y="30"/>
                  </a:lnTo>
                  <a:lnTo>
                    <a:pt x="151" y="27"/>
                  </a:lnTo>
                  <a:lnTo>
                    <a:pt x="157" y="24"/>
                  </a:lnTo>
                  <a:lnTo>
                    <a:pt x="162" y="20"/>
                  </a:lnTo>
                  <a:lnTo>
                    <a:pt x="168" y="17"/>
                  </a:lnTo>
                  <a:lnTo>
                    <a:pt x="173" y="13"/>
                  </a:lnTo>
                  <a:lnTo>
                    <a:pt x="178" y="9"/>
                  </a:lnTo>
                  <a:lnTo>
                    <a:pt x="183" y="5"/>
                  </a:lnTo>
                  <a:lnTo>
                    <a:pt x="188" y="0"/>
                  </a:lnTo>
                  <a:lnTo>
                    <a:pt x="0" y="0"/>
                  </a:lnTo>
                </a:path>
              </a:pathLst>
            </a:custGeom>
            <a:solidFill>
              <a:srgbClr val="202000"/>
            </a:solidFill>
            <a:ln w="12700" cap="rnd">
              <a:noFill/>
              <a:round/>
              <a:headEnd/>
              <a:tailEnd/>
            </a:ln>
          </p:spPr>
          <p:txBody>
            <a:bodyPr/>
            <a:lstStyle/>
            <a:p>
              <a:endParaRPr lang="en-CA"/>
            </a:p>
          </p:txBody>
        </p:sp>
        <p:sp>
          <p:nvSpPr>
            <p:cNvPr id="144407" name="Freeform 14"/>
            <p:cNvSpPr>
              <a:spLocks/>
            </p:cNvSpPr>
            <p:nvPr/>
          </p:nvSpPr>
          <p:spPr bwMode="auto">
            <a:xfrm>
              <a:off x="5178" y="3954"/>
              <a:ext cx="17" cy="175"/>
            </a:xfrm>
            <a:custGeom>
              <a:avLst/>
              <a:gdLst>
                <a:gd name="T0" fmla="*/ 0 w 17"/>
                <a:gd name="T1" fmla="*/ 166 h 175"/>
                <a:gd name="T2" fmla="*/ 6 w 17"/>
                <a:gd name="T3" fmla="*/ 173 h 175"/>
                <a:gd name="T4" fmla="*/ 16 w 17"/>
                <a:gd name="T5" fmla="*/ 174 h 175"/>
                <a:gd name="T6" fmla="*/ 16 w 17"/>
                <a:gd name="T7" fmla="*/ 3 h 175"/>
                <a:gd name="T8" fmla="*/ 0 w 17"/>
                <a:gd name="T9" fmla="*/ 0 h 175"/>
                <a:gd name="T10" fmla="*/ 0 w 17"/>
                <a:gd name="T11" fmla="*/ 163 h 175"/>
                <a:gd name="T12" fmla="*/ 0 w 17"/>
                <a:gd name="T13" fmla="*/ 166 h 175"/>
                <a:gd name="T14" fmla="*/ 0 60000 65536"/>
                <a:gd name="T15" fmla="*/ 0 60000 65536"/>
                <a:gd name="T16" fmla="*/ 0 60000 65536"/>
                <a:gd name="T17" fmla="*/ 0 60000 65536"/>
                <a:gd name="T18" fmla="*/ 0 60000 65536"/>
                <a:gd name="T19" fmla="*/ 0 60000 65536"/>
                <a:gd name="T20" fmla="*/ 0 60000 65536"/>
                <a:gd name="T21" fmla="*/ 0 w 17"/>
                <a:gd name="T22" fmla="*/ 0 h 175"/>
                <a:gd name="T23" fmla="*/ 17 w 17"/>
                <a:gd name="T24" fmla="*/ 175 h 1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5">
                  <a:moveTo>
                    <a:pt x="0" y="166"/>
                  </a:moveTo>
                  <a:lnTo>
                    <a:pt x="6" y="173"/>
                  </a:lnTo>
                  <a:lnTo>
                    <a:pt x="16" y="174"/>
                  </a:lnTo>
                  <a:lnTo>
                    <a:pt x="16" y="3"/>
                  </a:lnTo>
                  <a:lnTo>
                    <a:pt x="0" y="0"/>
                  </a:lnTo>
                  <a:lnTo>
                    <a:pt x="0" y="163"/>
                  </a:lnTo>
                  <a:lnTo>
                    <a:pt x="0" y="166"/>
                  </a:lnTo>
                </a:path>
              </a:pathLst>
            </a:custGeom>
            <a:solidFill>
              <a:srgbClr val="202000"/>
            </a:solidFill>
            <a:ln w="12700" cap="rnd">
              <a:noFill/>
              <a:round/>
              <a:headEnd/>
              <a:tailEnd/>
            </a:ln>
          </p:spPr>
          <p:txBody>
            <a:bodyPr/>
            <a:lstStyle/>
            <a:p>
              <a:endParaRPr lang="en-CA"/>
            </a:p>
          </p:txBody>
        </p:sp>
        <p:sp>
          <p:nvSpPr>
            <p:cNvPr id="144408" name="Freeform 15"/>
            <p:cNvSpPr>
              <a:spLocks/>
            </p:cNvSpPr>
            <p:nvPr/>
          </p:nvSpPr>
          <p:spPr bwMode="auto">
            <a:xfrm>
              <a:off x="5089" y="4123"/>
              <a:ext cx="188" cy="40"/>
            </a:xfrm>
            <a:custGeom>
              <a:avLst/>
              <a:gdLst>
                <a:gd name="T0" fmla="*/ 0 w 188"/>
                <a:gd name="T1" fmla="*/ 18 h 40"/>
                <a:gd name="T2" fmla="*/ 15 w 188"/>
                <a:gd name="T3" fmla="*/ 13 h 40"/>
                <a:gd name="T4" fmla="*/ 29 w 188"/>
                <a:gd name="T5" fmla="*/ 16 h 40"/>
                <a:gd name="T6" fmla="*/ 47 w 188"/>
                <a:gd name="T7" fmla="*/ 16 h 40"/>
                <a:gd name="T8" fmla="*/ 62 w 188"/>
                <a:gd name="T9" fmla="*/ 6 h 40"/>
                <a:gd name="T10" fmla="*/ 74 w 188"/>
                <a:gd name="T11" fmla="*/ 10 h 40"/>
                <a:gd name="T12" fmla="*/ 89 w 188"/>
                <a:gd name="T13" fmla="*/ 0 h 40"/>
                <a:gd name="T14" fmla="*/ 105 w 188"/>
                <a:gd name="T15" fmla="*/ 5 h 40"/>
                <a:gd name="T16" fmla="*/ 118 w 188"/>
                <a:gd name="T17" fmla="*/ 18 h 40"/>
                <a:gd name="T18" fmla="*/ 130 w 188"/>
                <a:gd name="T19" fmla="*/ 12 h 40"/>
                <a:gd name="T20" fmla="*/ 142 w 188"/>
                <a:gd name="T21" fmla="*/ 16 h 40"/>
                <a:gd name="T22" fmla="*/ 175 w 188"/>
                <a:gd name="T23" fmla="*/ 8 h 40"/>
                <a:gd name="T24" fmla="*/ 187 w 188"/>
                <a:gd name="T25" fmla="*/ 18 h 40"/>
                <a:gd name="T26" fmla="*/ 167 w 188"/>
                <a:gd name="T27" fmla="*/ 27 h 40"/>
                <a:gd name="T28" fmla="*/ 95 w 188"/>
                <a:gd name="T29" fmla="*/ 39 h 40"/>
                <a:gd name="T30" fmla="*/ 0 w 188"/>
                <a:gd name="T31" fmla="*/ 18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40"/>
                <a:gd name="T50" fmla="*/ 188 w 188"/>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40">
                  <a:moveTo>
                    <a:pt x="0" y="18"/>
                  </a:moveTo>
                  <a:lnTo>
                    <a:pt x="15" y="13"/>
                  </a:lnTo>
                  <a:lnTo>
                    <a:pt x="29" y="16"/>
                  </a:lnTo>
                  <a:lnTo>
                    <a:pt x="47" y="16"/>
                  </a:lnTo>
                  <a:lnTo>
                    <a:pt x="62" y="6"/>
                  </a:lnTo>
                  <a:lnTo>
                    <a:pt x="74" y="10"/>
                  </a:lnTo>
                  <a:lnTo>
                    <a:pt x="89" y="0"/>
                  </a:lnTo>
                  <a:lnTo>
                    <a:pt x="105" y="5"/>
                  </a:lnTo>
                  <a:lnTo>
                    <a:pt x="118" y="18"/>
                  </a:lnTo>
                  <a:lnTo>
                    <a:pt x="130" y="12"/>
                  </a:lnTo>
                  <a:lnTo>
                    <a:pt x="142" y="16"/>
                  </a:lnTo>
                  <a:lnTo>
                    <a:pt x="175" y="8"/>
                  </a:lnTo>
                  <a:lnTo>
                    <a:pt x="187" y="18"/>
                  </a:lnTo>
                  <a:lnTo>
                    <a:pt x="167" y="27"/>
                  </a:lnTo>
                  <a:lnTo>
                    <a:pt x="95" y="39"/>
                  </a:lnTo>
                  <a:lnTo>
                    <a:pt x="0" y="18"/>
                  </a:lnTo>
                </a:path>
              </a:pathLst>
            </a:custGeom>
            <a:solidFill>
              <a:srgbClr val="202000"/>
            </a:solidFill>
            <a:ln w="12700" cap="rnd">
              <a:noFill/>
              <a:round/>
              <a:headEnd/>
              <a:tailEnd/>
            </a:ln>
          </p:spPr>
          <p:txBody>
            <a:bodyPr/>
            <a:lstStyle/>
            <a:p>
              <a:endParaRPr lang="en-CA"/>
            </a:p>
          </p:txBody>
        </p:sp>
        <p:sp>
          <p:nvSpPr>
            <p:cNvPr id="144409" name="Freeform 16"/>
            <p:cNvSpPr>
              <a:spLocks/>
            </p:cNvSpPr>
            <p:nvPr/>
          </p:nvSpPr>
          <p:spPr bwMode="auto">
            <a:xfrm>
              <a:off x="5023" y="4037"/>
              <a:ext cx="324" cy="147"/>
            </a:xfrm>
            <a:custGeom>
              <a:avLst/>
              <a:gdLst>
                <a:gd name="T0" fmla="*/ 0 w 324"/>
                <a:gd name="T1" fmla="*/ 0 h 147"/>
                <a:gd name="T2" fmla="*/ 3 w 324"/>
                <a:gd name="T3" fmla="*/ 9 h 147"/>
                <a:gd name="T4" fmla="*/ 6 w 324"/>
                <a:gd name="T5" fmla="*/ 19 h 147"/>
                <a:gd name="T6" fmla="*/ 10 w 324"/>
                <a:gd name="T7" fmla="*/ 27 h 147"/>
                <a:gd name="T8" fmla="*/ 13 w 324"/>
                <a:gd name="T9" fmla="*/ 37 h 147"/>
                <a:gd name="T10" fmla="*/ 18 w 324"/>
                <a:gd name="T11" fmla="*/ 45 h 147"/>
                <a:gd name="T12" fmla="*/ 23 w 324"/>
                <a:gd name="T13" fmla="*/ 53 h 147"/>
                <a:gd name="T14" fmla="*/ 28 w 324"/>
                <a:gd name="T15" fmla="*/ 61 h 147"/>
                <a:gd name="T16" fmla="*/ 33 w 324"/>
                <a:gd name="T17" fmla="*/ 69 h 147"/>
                <a:gd name="T18" fmla="*/ 39 w 324"/>
                <a:gd name="T19" fmla="*/ 77 h 147"/>
                <a:gd name="T20" fmla="*/ 45 w 324"/>
                <a:gd name="T21" fmla="*/ 85 h 147"/>
                <a:gd name="T22" fmla="*/ 51 w 324"/>
                <a:gd name="T23" fmla="*/ 92 h 147"/>
                <a:gd name="T24" fmla="*/ 57 w 324"/>
                <a:gd name="T25" fmla="*/ 99 h 147"/>
                <a:gd name="T26" fmla="*/ 64 w 324"/>
                <a:gd name="T27" fmla="*/ 106 h 147"/>
                <a:gd name="T28" fmla="*/ 72 w 324"/>
                <a:gd name="T29" fmla="*/ 112 h 147"/>
                <a:gd name="T30" fmla="*/ 79 w 324"/>
                <a:gd name="T31" fmla="*/ 119 h 147"/>
                <a:gd name="T32" fmla="*/ 88 w 324"/>
                <a:gd name="T33" fmla="*/ 124 h 147"/>
                <a:gd name="T34" fmla="*/ 96 w 324"/>
                <a:gd name="T35" fmla="*/ 129 h 147"/>
                <a:gd name="T36" fmla="*/ 104 w 324"/>
                <a:gd name="T37" fmla="*/ 133 h 147"/>
                <a:gd name="T38" fmla="*/ 114 w 324"/>
                <a:gd name="T39" fmla="*/ 137 h 147"/>
                <a:gd name="T40" fmla="*/ 123 w 324"/>
                <a:gd name="T41" fmla="*/ 140 h 147"/>
                <a:gd name="T42" fmla="*/ 132 w 324"/>
                <a:gd name="T43" fmla="*/ 143 h 147"/>
                <a:gd name="T44" fmla="*/ 142 w 324"/>
                <a:gd name="T45" fmla="*/ 145 h 147"/>
                <a:gd name="T46" fmla="*/ 152 w 324"/>
                <a:gd name="T47" fmla="*/ 145 h 147"/>
                <a:gd name="T48" fmla="*/ 161 w 324"/>
                <a:gd name="T49" fmla="*/ 146 h 147"/>
                <a:gd name="T50" fmla="*/ 171 w 324"/>
                <a:gd name="T51" fmla="*/ 146 h 147"/>
                <a:gd name="T52" fmla="*/ 181 w 324"/>
                <a:gd name="T53" fmla="*/ 145 h 147"/>
                <a:gd name="T54" fmla="*/ 190 w 324"/>
                <a:gd name="T55" fmla="*/ 143 h 147"/>
                <a:gd name="T56" fmla="*/ 200 w 324"/>
                <a:gd name="T57" fmla="*/ 140 h 147"/>
                <a:gd name="T58" fmla="*/ 209 w 324"/>
                <a:gd name="T59" fmla="*/ 137 h 147"/>
                <a:gd name="T60" fmla="*/ 218 w 324"/>
                <a:gd name="T61" fmla="*/ 133 h 147"/>
                <a:gd name="T62" fmla="*/ 226 w 324"/>
                <a:gd name="T63" fmla="*/ 128 h 147"/>
                <a:gd name="T64" fmla="*/ 235 w 324"/>
                <a:gd name="T65" fmla="*/ 123 h 147"/>
                <a:gd name="T66" fmla="*/ 243 w 324"/>
                <a:gd name="T67" fmla="*/ 118 h 147"/>
                <a:gd name="T68" fmla="*/ 251 w 324"/>
                <a:gd name="T69" fmla="*/ 112 h 147"/>
                <a:gd name="T70" fmla="*/ 258 w 324"/>
                <a:gd name="T71" fmla="*/ 106 h 147"/>
                <a:gd name="T72" fmla="*/ 265 w 324"/>
                <a:gd name="T73" fmla="*/ 100 h 147"/>
                <a:gd name="T74" fmla="*/ 272 w 324"/>
                <a:gd name="T75" fmla="*/ 92 h 147"/>
                <a:gd name="T76" fmla="*/ 278 w 324"/>
                <a:gd name="T77" fmla="*/ 86 h 147"/>
                <a:gd name="T78" fmla="*/ 284 w 324"/>
                <a:gd name="T79" fmla="*/ 78 h 147"/>
                <a:gd name="T80" fmla="*/ 290 w 324"/>
                <a:gd name="T81" fmla="*/ 69 h 147"/>
                <a:gd name="T82" fmla="*/ 295 w 324"/>
                <a:gd name="T83" fmla="*/ 61 h 147"/>
                <a:gd name="T84" fmla="*/ 300 w 324"/>
                <a:gd name="T85" fmla="*/ 53 h 147"/>
                <a:gd name="T86" fmla="*/ 304 w 324"/>
                <a:gd name="T87" fmla="*/ 45 h 147"/>
                <a:gd name="T88" fmla="*/ 309 w 324"/>
                <a:gd name="T89" fmla="*/ 36 h 147"/>
                <a:gd name="T90" fmla="*/ 313 w 324"/>
                <a:gd name="T91" fmla="*/ 27 h 147"/>
                <a:gd name="T92" fmla="*/ 316 w 324"/>
                <a:gd name="T93" fmla="*/ 19 h 147"/>
                <a:gd name="T94" fmla="*/ 320 w 324"/>
                <a:gd name="T95" fmla="*/ 9 h 147"/>
                <a:gd name="T96" fmla="*/ 322 w 324"/>
                <a:gd name="T97" fmla="*/ 1 h 147"/>
                <a:gd name="T98" fmla="*/ 323 w 324"/>
                <a:gd name="T99" fmla="*/ 0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24"/>
                <a:gd name="T151" fmla="*/ 0 h 147"/>
                <a:gd name="T152" fmla="*/ 324 w 324"/>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24" h="147">
                  <a:moveTo>
                    <a:pt x="0" y="0"/>
                  </a:moveTo>
                  <a:lnTo>
                    <a:pt x="3" y="9"/>
                  </a:lnTo>
                  <a:lnTo>
                    <a:pt x="6" y="19"/>
                  </a:lnTo>
                  <a:lnTo>
                    <a:pt x="10" y="27"/>
                  </a:lnTo>
                  <a:lnTo>
                    <a:pt x="13" y="37"/>
                  </a:lnTo>
                  <a:lnTo>
                    <a:pt x="18" y="45"/>
                  </a:lnTo>
                  <a:lnTo>
                    <a:pt x="23" y="53"/>
                  </a:lnTo>
                  <a:lnTo>
                    <a:pt x="28" y="61"/>
                  </a:lnTo>
                  <a:lnTo>
                    <a:pt x="33" y="69"/>
                  </a:lnTo>
                  <a:lnTo>
                    <a:pt x="39" y="77"/>
                  </a:lnTo>
                  <a:lnTo>
                    <a:pt x="45" y="85"/>
                  </a:lnTo>
                  <a:lnTo>
                    <a:pt x="51" y="92"/>
                  </a:lnTo>
                  <a:lnTo>
                    <a:pt x="57" y="99"/>
                  </a:lnTo>
                  <a:lnTo>
                    <a:pt x="64" y="106"/>
                  </a:lnTo>
                  <a:lnTo>
                    <a:pt x="72" y="112"/>
                  </a:lnTo>
                  <a:lnTo>
                    <a:pt x="79" y="119"/>
                  </a:lnTo>
                  <a:lnTo>
                    <a:pt x="88" y="124"/>
                  </a:lnTo>
                  <a:lnTo>
                    <a:pt x="96" y="129"/>
                  </a:lnTo>
                  <a:lnTo>
                    <a:pt x="104" y="133"/>
                  </a:lnTo>
                  <a:lnTo>
                    <a:pt x="114" y="137"/>
                  </a:lnTo>
                  <a:lnTo>
                    <a:pt x="123" y="140"/>
                  </a:lnTo>
                  <a:lnTo>
                    <a:pt x="132" y="143"/>
                  </a:lnTo>
                  <a:lnTo>
                    <a:pt x="142" y="145"/>
                  </a:lnTo>
                  <a:lnTo>
                    <a:pt x="152" y="145"/>
                  </a:lnTo>
                  <a:lnTo>
                    <a:pt x="161" y="146"/>
                  </a:lnTo>
                  <a:lnTo>
                    <a:pt x="171" y="146"/>
                  </a:lnTo>
                  <a:lnTo>
                    <a:pt x="181" y="145"/>
                  </a:lnTo>
                  <a:lnTo>
                    <a:pt x="190" y="143"/>
                  </a:lnTo>
                  <a:lnTo>
                    <a:pt x="200" y="140"/>
                  </a:lnTo>
                  <a:lnTo>
                    <a:pt x="209" y="137"/>
                  </a:lnTo>
                  <a:lnTo>
                    <a:pt x="218" y="133"/>
                  </a:lnTo>
                  <a:lnTo>
                    <a:pt x="226" y="128"/>
                  </a:lnTo>
                  <a:lnTo>
                    <a:pt x="235" y="123"/>
                  </a:lnTo>
                  <a:lnTo>
                    <a:pt x="243" y="118"/>
                  </a:lnTo>
                  <a:lnTo>
                    <a:pt x="251" y="112"/>
                  </a:lnTo>
                  <a:lnTo>
                    <a:pt x="258" y="106"/>
                  </a:lnTo>
                  <a:lnTo>
                    <a:pt x="265" y="100"/>
                  </a:lnTo>
                  <a:lnTo>
                    <a:pt x="272" y="92"/>
                  </a:lnTo>
                  <a:lnTo>
                    <a:pt x="278" y="86"/>
                  </a:lnTo>
                  <a:lnTo>
                    <a:pt x="284" y="78"/>
                  </a:lnTo>
                  <a:lnTo>
                    <a:pt x="290" y="69"/>
                  </a:lnTo>
                  <a:lnTo>
                    <a:pt x="295" y="61"/>
                  </a:lnTo>
                  <a:lnTo>
                    <a:pt x="300" y="53"/>
                  </a:lnTo>
                  <a:lnTo>
                    <a:pt x="304" y="45"/>
                  </a:lnTo>
                  <a:lnTo>
                    <a:pt x="309" y="36"/>
                  </a:lnTo>
                  <a:lnTo>
                    <a:pt x="313" y="27"/>
                  </a:lnTo>
                  <a:lnTo>
                    <a:pt x="316" y="19"/>
                  </a:lnTo>
                  <a:lnTo>
                    <a:pt x="320" y="9"/>
                  </a:lnTo>
                  <a:lnTo>
                    <a:pt x="322" y="1"/>
                  </a:lnTo>
                  <a:lnTo>
                    <a:pt x="323" y="0"/>
                  </a:lnTo>
                </a:path>
              </a:pathLst>
            </a:custGeom>
            <a:noFill/>
            <a:ln w="12700" cap="rnd">
              <a:solidFill>
                <a:srgbClr val="80FFFF"/>
              </a:solidFill>
              <a:round/>
              <a:headEnd/>
              <a:tailEnd/>
            </a:ln>
          </p:spPr>
          <p:txBody>
            <a:bodyPr/>
            <a:lstStyle/>
            <a:p>
              <a:endParaRPr lang="en-CA"/>
            </a:p>
          </p:txBody>
        </p:sp>
        <p:sp>
          <p:nvSpPr>
            <p:cNvPr id="144410" name="Freeform 17"/>
            <p:cNvSpPr>
              <a:spLocks/>
            </p:cNvSpPr>
            <p:nvPr/>
          </p:nvSpPr>
          <p:spPr bwMode="auto">
            <a:xfrm>
              <a:off x="4952" y="3908"/>
              <a:ext cx="27" cy="28"/>
            </a:xfrm>
            <a:custGeom>
              <a:avLst/>
              <a:gdLst>
                <a:gd name="T0" fmla="*/ 0 w 27"/>
                <a:gd name="T1" fmla="*/ 12 h 28"/>
                <a:gd name="T2" fmla="*/ 13 w 27"/>
                <a:gd name="T3" fmla="*/ 27 h 28"/>
                <a:gd name="T4" fmla="*/ 26 w 27"/>
                <a:gd name="T5" fmla="*/ 12 h 28"/>
                <a:gd name="T6" fmla="*/ 13 w 27"/>
                <a:gd name="T7" fmla="*/ 0 h 28"/>
                <a:gd name="T8" fmla="*/ 0 w 27"/>
                <a:gd name="T9" fmla="*/ 12 h 28"/>
                <a:gd name="T10" fmla="*/ 0 60000 65536"/>
                <a:gd name="T11" fmla="*/ 0 60000 65536"/>
                <a:gd name="T12" fmla="*/ 0 60000 65536"/>
                <a:gd name="T13" fmla="*/ 0 60000 65536"/>
                <a:gd name="T14" fmla="*/ 0 60000 65536"/>
                <a:gd name="T15" fmla="*/ 0 w 27"/>
                <a:gd name="T16" fmla="*/ 0 h 28"/>
                <a:gd name="T17" fmla="*/ 27 w 27"/>
                <a:gd name="T18" fmla="*/ 28 h 28"/>
              </a:gdLst>
              <a:ahLst/>
              <a:cxnLst>
                <a:cxn ang="T10">
                  <a:pos x="T0" y="T1"/>
                </a:cxn>
                <a:cxn ang="T11">
                  <a:pos x="T2" y="T3"/>
                </a:cxn>
                <a:cxn ang="T12">
                  <a:pos x="T4" y="T5"/>
                </a:cxn>
                <a:cxn ang="T13">
                  <a:pos x="T6" y="T7"/>
                </a:cxn>
                <a:cxn ang="T14">
                  <a:pos x="T8" y="T9"/>
                </a:cxn>
              </a:cxnLst>
              <a:rect l="T15" t="T16" r="T17" b="T18"/>
              <a:pathLst>
                <a:path w="27" h="28">
                  <a:moveTo>
                    <a:pt x="0" y="12"/>
                  </a:moveTo>
                  <a:lnTo>
                    <a:pt x="13" y="27"/>
                  </a:lnTo>
                  <a:lnTo>
                    <a:pt x="26" y="12"/>
                  </a:lnTo>
                  <a:lnTo>
                    <a:pt x="13" y="0"/>
                  </a:lnTo>
                  <a:lnTo>
                    <a:pt x="0" y="12"/>
                  </a:lnTo>
                </a:path>
              </a:pathLst>
            </a:custGeom>
            <a:solidFill>
              <a:srgbClr val="000000"/>
            </a:solidFill>
            <a:ln w="12700" cap="rnd">
              <a:noFill/>
              <a:round/>
              <a:headEnd/>
              <a:tailEnd/>
            </a:ln>
          </p:spPr>
          <p:txBody>
            <a:bodyPr/>
            <a:lstStyle/>
            <a:p>
              <a:endParaRPr lang="en-CA"/>
            </a:p>
          </p:txBody>
        </p:sp>
        <p:sp>
          <p:nvSpPr>
            <p:cNvPr id="144411" name="Freeform 18"/>
            <p:cNvSpPr>
              <a:spLocks/>
            </p:cNvSpPr>
            <p:nvPr/>
          </p:nvSpPr>
          <p:spPr bwMode="auto">
            <a:xfrm>
              <a:off x="5393" y="3908"/>
              <a:ext cx="26" cy="28"/>
            </a:xfrm>
            <a:custGeom>
              <a:avLst/>
              <a:gdLst>
                <a:gd name="T0" fmla="*/ 0 w 26"/>
                <a:gd name="T1" fmla="*/ 12 h 28"/>
                <a:gd name="T2" fmla="*/ 15 w 26"/>
                <a:gd name="T3" fmla="*/ 27 h 28"/>
                <a:gd name="T4" fmla="*/ 25 w 26"/>
                <a:gd name="T5" fmla="*/ 12 h 28"/>
                <a:gd name="T6" fmla="*/ 15 w 26"/>
                <a:gd name="T7" fmla="*/ 0 h 28"/>
                <a:gd name="T8" fmla="*/ 0 w 26"/>
                <a:gd name="T9" fmla="*/ 12 h 28"/>
                <a:gd name="T10" fmla="*/ 0 60000 65536"/>
                <a:gd name="T11" fmla="*/ 0 60000 65536"/>
                <a:gd name="T12" fmla="*/ 0 60000 65536"/>
                <a:gd name="T13" fmla="*/ 0 60000 65536"/>
                <a:gd name="T14" fmla="*/ 0 60000 65536"/>
                <a:gd name="T15" fmla="*/ 0 w 26"/>
                <a:gd name="T16" fmla="*/ 0 h 28"/>
                <a:gd name="T17" fmla="*/ 26 w 26"/>
                <a:gd name="T18" fmla="*/ 28 h 28"/>
              </a:gdLst>
              <a:ahLst/>
              <a:cxnLst>
                <a:cxn ang="T10">
                  <a:pos x="T0" y="T1"/>
                </a:cxn>
                <a:cxn ang="T11">
                  <a:pos x="T2" y="T3"/>
                </a:cxn>
                <a:cxn ang="T12">
                  <a:pos x="T4" y="T5"/>
                </a:cxn>
                <a:cxn ang="T13">
                  <a:pos x="T6" y="T7"/>
                </a:cxn>
                <a:cxn ang="T14">
                  <a:pos x="T8" y="T9"/>
                </a:cxn>
              </a:cxnLst>
              <a:rect l="T15" t="T16" r="T17" b="T18"/>
              <a:pathLst>
                <a:path w="26" h="28">
                  <a:moveTo>
                    <a:pt x="0" y="12"/>
                  </a:moveTo>
                  <a:lnTo>
                    <a:pt x="15" y="27"/>
                  </a:lnTo>
                  <a:lnTo>
                    <a:pt x="25" y="12"/>
                  </a:lnTo>
                  <a:lnTo>
                    <a:pt x="15" y="0"/>
                  </a:lnTo>
                  <a:lnTo>
                    <a:pt x="0" y="12"/>
                  </a:lnTo>
                </a:path>
              </a:pathLst>
            </a:custGeom>
            <a:solidFill>
              <a:srgbClr val="000000"/>
            </a:solidFill>
            <a:ln w="12700" cap="rnd">
              <a:noFill/>
              <a:round/>
              <a:headEnd/>
              <a:tailEnd/>
            </a:ln>
          </p:spPr>
          <p:txBody>
            <a:bodyPr/>
            <a:lstStyle/>
            <a:p>
              <a:endParaRPr lang="en-CA"/>
            </a:p>
          </p:txBody>
        </p:sp>
        <p:sp>
          <p:nvSpPr>
            <p:cNvPr id="144412" name="Freeform 19"/>
            <p:cNvSpPr>
              <a:spLocks/>
            </p:cNvSpPr>
            <p:nvPr/>
          </p:nvSpPr>
          <p:spPr bwMode="auto">
            <a:xfrm>
              <a:off x="5035" y="3988"/>
              <a:ext cx="145" cy="53"/>
            </a:xfrm>
            <a:custGeom>
              <a:avLst/>
              <a:gdLst>
                <a:gd name="T0" fmla="*/ 144 w 145"/>
                <a:gd name="T1" fmla="*/ 15 h 53"/>
                <a:gd name="T2" fmla="*/ 136 w 145"/>
                <a:gd name="T3" fmla="*/ 10 h 53"/>
                <a:gd name="T4" fmla="*/ 101 w 145"/>
                <a:gd name="T5" fmla="*/ 36 h 53"/>
                <a:gd name="T6" fmla="*/ 93 w 145"/>
                <a:gd name="T7" fmla="*/ 31 h 53"/>
                <a:gd name="T8" fmla="*/ 64 w 145"/>
                <a:gd name="T9" fmla="*/ 52 h 53"/>
                <a:gd name="T10" fmla="*/ 58 w 145"/>
                <a:gd name="T11" fmla="*/ 52 h 53"/>
                <a:gd name="T12" fmla="*/ 50 w 145"/>
                <a:gd name="T13" fmla="*/ 41 h 53"/>
                <a:gd name="T14" fmla="*/ 43 w 145"/>
                <a:gd name="T15" fmla="*/ 49 h 53"/>
                <a:gd name="T16" fmla="*/ 32 w 145"/>
                <a:gd name="T17" fmla="*/ 39 h 53"/>
                <a:gd name="T18" fmla="*/ 27 w 145"/>
                <a:gd name="T19" fmla="*/ 39 h 53"/>
                <a:gd name="T20" fmla="*/ 2 w 145"/>
                <a:gd name="T21" fmla="*/ 52 h 53"/>
                <a:gd name="T22" fmla="*/ 0 w 145"/>
                <a:gd name="T23" fmla="*/ 47 h 53"/>
                <a:gd name="T24" fmla="*/ 29 w 145"/>
                <a:gd name="T25" fmla="*/ 31 h 53"/>
                <a:gd name="T26" fmla="*/ 43 w 145"/>
                <a:gd name="T27" fmla="*/ 39 h 53"/>
                <a:gd name="T28" fmla="*/ 50 w 145"/>
                <a:gd name="T29" fmla="*/ 36 h 53"/>
                <a:gd name="T30" fmla="*/ 61 w 145"/>
                <a:gd name="T31" fmla="*/ 41 h 53"/>
                <a:gd name="T32" fmla="*/ 90 w 145"/>
                <a:gd name="T33" fmla="*/ 23 h 53"/>
                <a:gd name="T34" fmla="*/ 101 w 145"/>
                <a:gd name="T35" fmla="*/ 28 h 53"/>
                <a:gd name="T36" fmla="*/ 136 w 145"/>
                <a:gd name="T37" fmla="*/ 0 h 53"/>
                <a:gd name="T38" fmla="*/ 144 w 145"/>
                <a:gd name="T39" fmla="*/ 8 h 53"/>
                <a:gd name="T40" fmla="*/ 144 w 145"/>
                <a:gd name="T41" fmla="*/ 15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5"/>
                <a:gd name="T64" fmla="*/ 0 h 53"/>
                <a:gd name="T65" fmla="*/ 145 w 145"/>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5" h="53">
                  <a:moveTo>
                    <a:pt x="144" y="15"/>
                  </a:moveTo>
                  <a:lnTo>
                    <a:pt x="136" y="10"/>
                  </a:lnTo>
                  <a:lnTo>
                    <a:pt x="101" y="36"/>
                  </a:lnTo>
                  <a:lnTo>
                    <a:pt x="93" y="31"/>
                  </a:lnTo>
                  <a:lnTo>
                    <a:pt x="64" y="52"/>
                  </a:lnTo>
                  <a:lnTo>
                    <a:pt x="58" y="52"/>
                  </a:lnTo>
                  <a:lnTo>
                    <a:pt x="50" y="41"/>
                  </a:lnTo>
                  <a:lnTo>
                    <a:pt x="43" y="49"/>
                  </a:lnTo>
                  <a:lnTo>
                    <a:pt x="32" y="39"/>
                  </a:lnTo>
                  <a:lnTo>
                    <a:pt x="27" y="39"/>
                  </a:lnTo>
                  <a:lnTo>
                    <a:pt x="2" y="52"/>
                  </a:lnTo>
                  <a:lnTo>
                    <a:pt x="0" y="47"/>
                  </a:lnTo>
                  <a:lnTo>
                    <a:pt x="29" y="31"/>
                  </a:lnTo>
                  <a:lnTo>
                    <a:pt x="43" y="39"/>
                  </a:lnTo>
                  <a:lnTo>
                    <a:pt x="50" y="36"/>
                  </a:lnTo>
                  <a:lnTo>
                    <a:pt x="61" y="41"/>
                  </a:lnTo>
                  <a:lnTo>
                    <a:pt x="90" y="23"/>
                  </a:lnTo>
                  <a:lnTo>
                    <a:pt x="101" y="28"/>
                  </a:lnTo>
                  <a:lnTo>
                    <a:pt x="136" y="0"/>
                  </a:lnTo>
                  <a:lnTo>
                    <a:pt x="144" y="8"/>
                  </a:lnTo>
                  <a:lnTo>
                    <a:pt x="144" y="15"/>
                  </a:lnTo>
                </a:path>
              </a:pathLst>
            </a:custGeom>
            <a:solidFill>
              <a:srgbClr val="20B0E0"/>
            </a:solidFill>
            <a:ln w="12700" cap="rnd">
              <a:noFill/>
              <a:round/>
              <a:headEnd/>
              <a:tailEnd/>
            </a:ln>
          </p:spPr>
          <p:txBody>
            <a:bodyPr/>
            <a:lstStyle/>
            <a:p>
              <a:endParaRPr lang="en-CA"/>
            </a:p>
          </p:txBody>
        </p:sp>
        <p:sp>
          <p:nvSpPr>
            <p:cNvPr id="144413" name="Freeform 20"/>
            <p:cNvSpPr>
              <a:spLocks/>
            </p:cNvSpPr>
            <p:nvPr/>
          </p:nvSpPr>
          <p:spPr bwMode="auto">
            <a:xfrm>
              <a:off x="5194" y="3995"/>
              <a:ext cx="140" cy="53"/>
            </a:xfrm>
            <a:custGeom>
              <a:avLst/>
              <a:gdLst>
                <a:gd name="T0" fmla="*/ 0 w 140"/>
                <a:gd name="T1" fmla="*/ 7 h 53"/>
                <a:gd name="T2" fmla="*/ 18 w 140"/>
                <a:gd name="T3" fmla="*/ 0 h 53"/>
                <a:gd name="T4" fmla="*/ 42 w 140"/>
                <a:gd name="T5" fmla="*/ 26 h 53"/>
                <a:gd name="T6" fmla="*/ 53 w 140"/>
                <a:gd name="T7" fmla="*/ 21 h 53"/>
                <a:gd name="T8" fmla="*/ 73 w 140"/>
                <a:gd name="T9" fmla="*/ 34 h 53"/>
                <a:gd name="T10" fmla="*/ 87 w 140"/>
                <a:gd name="T11" fmla="*/ 29 h 53"/>
                <a:gd name="T12" fmla="*/ 97 w 140"/>
                <a:gd name="T13" fmla="*/ 23 h 53"/>
                <a:gd name="T14" fmla="*/ 100 w 140"/>
                <a:gd name="T15" fmla="*/ 23 h 53"/>
                <a:gd name="T16" fmla="*/ 132 w 140"/>
                <a:gd name="T17" fmla="*/ 45 h 53"/>
                <a:gd name="T18" fmla="*/ 139 w 140"/>
                <a:gd name="T19" fmla="*/ 42 h 53"/>
                <a:gd name="T20" fmla="*/ 137 w 140"/>
                <a:gd name="T21" fmla="*/ 49 h 53"/>
                <a:gd name="T22" fmla="*/ 126 w 140"/>
                <a:gd name="T23" fmla="*/ 52 h 53"/>
                <a:gd name="T24" fmla="*/ 121 w 140"/>
                <a:gd name="T25" fmla="*/ 49 h 53"/>
                <a:gd name="T26" fmla="*/ 102 w 140"/>
                <a:gd name="T27" fmla="*/ 31 h 53"/>
                <a:gd name="T28" fmla="*/ 97 w 140"/>
                <a:gd name="T29" fmla="*/ 31 h 53"/>
                <a:gd name="T30" fmla="*/ 87 w 140"/>
                <a:gd name="T31" fmla="*/ 39 h 53"/>
                <a:gd name="T32" fmla="*/ 77 w 140"/>
                <a:gd name="T33" fmla="*/ 42 h 53"/>
                <a:gd name="T34" fmla="*/ 69 w 140"/>
                <a:gd name="T35" fmla="*/ 42 h 53"/>
                <a:gd name="T36" fmla="*/ 55 w 140"/>
                <a:gd name="T37" fmla="*/ 31 h 53"/>
                <a:gd name="T38" fmla="*/ 50 w 140"/>
                <a:gd name="T39" fmla="*/ 29 h 53"/>
                <a:gd name="T40" fmla="*/ 39 w 140"/>
                <a:gd name="T41" fmla="*/ 37 h 53"/>
                <a:gd name="T42" fmla="*/ 16 w 140"/>
                <a:gd name="T43" fmla="*/ 10 h 53"/>
                <a:gd name="T44" fmla="*/ 0 w 140"/>
                <a:gd name="T45" fmla="*/ 18 h 53"/>
                <a:gd name="T46" fmla="*/ 0 w 140"/>
                <a:gd name="T47" fmla="*/ 7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53"/>
                <a:gd name="T74" fmla="*/ 140 w 140"/>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53">
                  <a:moveTo>
                    <a:pt x="0" y="7"/>
                  </a:moveTo>
                  <a:lnTo>
                    <a:pt x="18" y="0"/>
                  </a:lnTo>
                  <a:lnTo>
                    <a:pt x="42" y="26"/>
                  </a:lnTo>
                  <a:lnTo>
                    <a:pt x="53" y="21"/>
                  </a:lnTo>
                  <a:lnTo>
                    <a:pt x="73" y="34"/>
                  </a:lnTo>
                  <a:lnTo>
                    <a:pt x="87" y="29"/>
                  </a:lnTo>
                  <a:lnTo>
                    <a:pt x="97" y="23"/>
                  </a:lnTo>
                  <a:lnTo>
                    <a:pt x="100" y="23"/>
                  </a:lnTo>
                  <a:lnTo>
                    <a:pt x="132" y="45"/>
                  </a:lnTo>
                  <a:lnTo>
                    <a:pt x="139" y="42"/>
                  </a:lnTo>
                  <a:lnTo>
                    <a:pt x="137" y="49"/>
                  </a:lnTo>
                  <a:lnTo>
                    <a:pt x="126" y="52"/>
                  </a:lnTo>
                  <a:lnTo>
                    <a:pt x="121" y="49"/>
                  </a:lnTo>
                  <a:lnTo>
                    <a:pt x="102" y="31"/>
                  </a:lnTo>
                  <a:lnTo>
                    <a:pt x="97" y="31"/>
                  </a:lnTo>
                  <a:lnTo>
                    <a:pt x="87" y="39"/>
                  </a:lnTo>
                  <a:lnTo>
                    <a:pt x="77" y="42"/>
                  </a:lnTo>
                  <a:lnTo>
                    <a:pt x="69" y="42"/>
                  </a:lnTo>
                  <a:lnTo>
                    <a:pt x="55" y="31"/>
                  </a:lnTo>
                  <a:lnTo>
                    <a:pt x="50" y="29"/>
                  </a:lnTo>
                  <a:lnTo>
                    <a:pt x="39" y="37"/>
                  </a:lnTo>
                  <a:lnTo>
                    <a:pt x="16" y="10"/>
                  </a:lnTo>
                  <a:lnTo>
                    <a:pt x="0" y="18"/>
                  </a:lnTo>
                  <a:lnTo>
                    <a:pt x="0" y="7"/>
                  </a:lnTo>
                </a:path>
              </a:pathLst>
            </a:custGeom>
            <a:solidFill>
              <a:srgbClr val="20B0E0"/>
            </a:solidFill>
            <a:ln w="12700" cap="rnd">
              <a:noFill/>
              <a:round/>
              <a:headEnd/>
              <a:tailEnd/>
            </a:ln>
          </p:spPr>
          <p:txBody>
            <a:bodyPr/>
            <a:lstStyle/>
            <a:p>
              <a:endParaRPr lang="en-CA"/>
            </a:p>
          </p:txBody>
        </p:sp>
        <p:sp>
          <p:nvSpPr>
            <p:cNvPr id="144414" name="Freeform 21"/>
            <p:cNvSpPr>
              <a:spLocks/>
            </p:cNvSpPr>
            <p:nvPr/>
          </p:nvSpPr>
          <p:spPr bwMode="auto">
            <a:xfrm>
              <a:off x="4950" y="3819"/>
              <a:ext cx="49" cy="48"/>
            </a:xfrm>
            <a:custGeom>
              <a:avLst/>
              <a:gdLst>
                <a:gd name="T0" fmla="*/ 0 w 49"/>
                <a:gd name="T1" fmla="*/ 35 h 48"/>
                <a:gd name="T2" fmla="*/ 10 w 49"/>
                <a:gd name="T3" fmla="*/ 0 h 48"/>
                <a:gd name="T4" fmla="*/ 17 w 49"/>
                <a:gd name="T5" fmla="*/ 2 h 48"/>
                <a:gd name="T6" fmla="*/ 10 w 49"/>
                <a:gd name="T7" fmla="*/ 27 h 48"/>
                <a:gd name="T8" fmla="*/ 21 w 49"/>
                <a:gd name="T9" fmla="*/ 30 h 48"/>
                <a:gd name="T10" fmla="*/ 27 w 49"/>
                <a:gd name="T11" fmla="*/ 8 h 48"/>
                <a:gd name="T12" fmla="*/ 35 w 49"/>
                <a:gd name="T13" fmla="*/ 10 h 48"/>
                <a:gd name="T14" fmla="*/ 29 w 49"/>
                <a:gd name="T15" fmla="*/ 32 h 48"/>
                <a:gd name="T16" fmla="*/ 48 w 49"/>
                <a:gd name="T17" fmla="*/ 37 h 48"/>
                <a:gd name="T18" fmla="*/ 45 w 49"/>
                <a:gd name="T19" fmla="*/ 47 h 48"/>
                <a:gd name="T20" fmla="*/ 0 w 49"/>
                <a:gd name="T21" fmla="*/ 3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48"/>
                <a:gd name="T35" fmla="*/ 49 w 49"/>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48">
                  <a:moveTo>
                    <a:pt x="0" y="35"/>
                  </a:moveTo>
                  <a:lnTo>
                    <a:pt x="10" y="0"/>
                  </a:lnTo>
                  <a:lnTo>
                    <a:pt x="17" y="2"/>
                  </a:lnTo>
                  <a:lnTo>
                    <a:pt x="10" y="27"/>
                  </a:lnTo>
                  <a:lnTo>
                    <a:pt x="21" y="30"/>
                  </a:lnTo>
                  <a:lnTo>
                    <a:pt x="27" y="8"/>
                  </a:lnTo>
                  <a:lnTo>
                    <a:pt x="35" y="10"/>
                  </a:lnTo>
                  <a:lnTo>
                    <a:pt x="29" y="32"/>
                  </a:lnTo>
                  <a:lnTo>
                    <a:pt x="48" y="37"/>
                  </a:lnTo>
                  <a:lnTo>
                    <a:pt x="45" y="47"/>
                  </a:lnTo>
                  <a:lnTo>
                    <a:pt x="0" y="35"/>
                  </a:lnTo>
                </a:path>
              </a:pathLst>
            </a:custGeom>
            <a:solidFill>
              <a:srgbClr val="000000"/>
            </a:solidFill>
            <a:ln w="12700" cap="rnd">
              <a:noFill/>
              <a:round/>
              <a:headEnd/>
              <a:tailEnd/>
            </a:ln>
          </p:spPr>
          <p:txBody>
            <a:bodyPr/>
            <a:lstStyle/>
            <a:p>
              <a:endParaRPr lang="en-CA"/>
            </a:p>
          </p:txBody>
        </p:sp>
        <p:sp>
          <p:nvSpPr>
            <p:cNvPr id="144415" name="Freeform 22"/>
            <p:cNvSpPr>
              <a:spLocks/>
            </p:cNvSpPr>
            <p:nvPr/>
          </p:nvSpPr>
          <p:spPr bwMode="auto">
            <a:xfrm>
              <a:off x="4969" y="3772"/>
              <a:ext cx="51" cy="50"/>
            </a:xfrm>
            <a:custGeom>
              <a:avLst/>
              <a:gdLst>
                <a:gd name="T0" fmla="*/ 5 w 51"/>
                <a:gd name="T1" fmla="*/ 10 h 50"/>
                <a:gd name="T2" fmla="*/ 8 w 51"/>
                <a:gd name="T3" fmla="*/ 7 h 50"/>
                <a:gd name="T4" fmla="*/ 11 w 51"/>
                <a:gd name="T5" fmla="*/ 4 h 50"/>
                <a:gd name="T6" fmla="*/ 14 w 51"/>
                <a:gd name="T7" fmla="*/ 2 h 50"/>
                <a:gd name="T8" fmla="*/ 17 w 51"/>
                <a:gd name="T9" fmla="*/ 1 h 50"/>
                <a:gd name="T10" fmla="*/ 21 w 51"/>
                <a:gd name="T11" fmla="*/ 0 h 50"/>
                <a:gd name="T12" fmla="*/ 25 w 51"/>
                <a:gd name="T13" fmla="*/ 0 h 50"/>
                <a:gd name="T14" fmla="*/ 30 w 51"/>
                <a:gd name="T15" fmla="*/ 1 h 50"/>
                <a:gd name="T16" fmla="*/ 35 w 51"/>
                <a:gd name="T17" fmla="*/ 2 h 50"/>
                <a:gd name="T18" fmla="*/ 39 w 51"/>
                <a:gd name="T19" fmla="*/ 5 h 50"/>
                <a:gd name="T20" fmla="*/ 43 w 51"/>
                <a:gd name="T21" fmla="*/ 8 h 50"/>
                <a:gd name="T22" fmla="*/ 46 w 51"/>
                <a:gd name="T23" fmla="*/ 12 h 50"/>
                <a:gd name="T24" fmla="*/ 49 w 51"/>
                <a:gd name="T25" fmla="*/ 16 h 50"/>
                <a:gd name="T26" fmla="*/ 49 w 51"/>
                <a:gd name="T27" fmla="*/ 20 h 50"/>
                <a:gd name="T28" fmla="*/ 50 w 51"/>
                <a:gd name="T29" fmla="*/ 23 h 50"/>
                <a:gd name="T30" fmla="*/ 49 w 51"/>
                <a:gd name="T31" fmla="*/ 27 h 50"/>
                <a:gd name="T32" fmla="*/ 49 w 51"/>
                <a:gd name="T33" fmla="*/ 30 h 50"/>
                <a:gd name="T34" fmla="*/ 47 w 51"/>
                <a:gd name="T35" fmla="*/ 34 h 50"/>
                <a:gd name="T36" fmla="*/ 45 w 51"/>
                <a:gd name="T37" fmla="*/ 38 h 50"/>
                <a:gd name="T38" fmla="*/ 42 w 51"/>
                <a:gd name="T39" fmla="*/ 41 h 50"/>
                <a:gd name="T40" fmla="*/ 39 w 51"/>
                <a:gd name="T41" fmla="*/ 44 h 50"/>
                <a:gd name="T42" fmla="*/ 36 w 51"/>
                <a:gd name="T43" fmla="*/ 46 h 50"/>
                <a:gd name="T44" fmla="*/ 33 w 51"/>
                <a:gd name="T45" fmla="*/ 48 h 50"/>
                <a:gd name="T46" fmla="*/ 29 w 51"/>
                <a:gd name="T47" fmla="*/ 48 h 50"/>
                <a:gd name="T48" fmla="*/ 25 w 51"/>
                <a:gd name="T49" fmla="*/ 49 h 50"/>
                <a:gd name="T50" fmla="*/ 20 w 51"/>
                <a:gd name="T51" fmla="*/ 48 h 50"/>
                <a:gd name="T52" fmla="*/ 15 w 51"/>
                <a:gd name="T53" fmla="*/ 46 h 50"/>
                <a:gd name="T54" fmla="*/ 10 w 51"/>
                <a:gd name="T55" fmla="*/ 44 h 50"/>
                <a:gd name="T56" fmla="*/ 6 w 51"/>
                <a:gd name="T57" fmla="*/ 40 h 50"/>
                <a:gd name="T58" fmla="*/ 3 w 51"/>
                <a:gd name="T59" fmla="*/ 37 h 50"/>
                <a:gd name="T60" fmla="*/ 1 w 51"/>
                <a:gd name="T61" fmla="*/ 32 h 50"/>
                <a:gd name="T62" fmla="*/ 0 w 51"/>
                <a:gd name="T63" fmla="*/ 29 h 50"/>
                <a:gd name="T64" fmla="*/ 0 w 51"/>
                <a:gd name="T65" fmla="*/ 25 h 50"/>
                <a:gd name="T66" fmla="*/ 0 w 51"/>
                <a:gd name="T67" fmla="*/ 22 h 50"/>
                <a:gd name="T68" fmla="*/ 1 w 51"/>
                <a:gd name="T69" fmla="*/ 19 h 50"/>
                <a:gd name="T70" fmla="*/ 3 w 51"/>
                <a:gd name="T71" fmla="*/ 14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
                <a:gd name="T109" fmla="*/ 0 h 50"/>
                <a:gd name="T110" fmla="*/ 51 w 51"/>
                <a:gd name="T111" fmla="*/ 50 h 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 h="50">
                  <a:moveTo>
                    <a:pt x="4" y="12"/>
                  </a:moveTo>
                  <a:lnTo>
                    <a:pt x="5" y="10"/>
                  </a:lnTo>
                  <a:lnTo>
                    <a:pt x="6" y="9"/>
                  </a:lnTo>
                  <a:lnTo>
                    <a:pt x="8" y="7"/>
                  </a:lnTo>
                  <a:lnTo>
                    <a:pt x="10" y="5"/>
                  </a:lnTo>
                  <a:lnTo>
                    <a:pt x="11" y="4"/>
                  </a:lnTo>
                  <a:lnTo>
                    <a:pt x="13" y="3"/>
                  </a:lnTo>
                  <a:lnTo>
                    <a:pt x="14" y="2"/>
                  </a:lnTo>
                  <a:lnTo>
                    <a:pt x="15" y="2"/>
                  </a:lnTo>
                  <a:lnTo>
                    <a:pt x="17" y="1"/>
                  </a:lnTo>
                  <a:lnTo>
                    <a:pt x="19" y="1"/>
                  </a:lnTo>
                  <a:lnTo>
                    <a:pt x="21" y="0"/>
                  </a:lnTo>
                  <a:lnTo>
                    <a:pt x="22" y="0"/>
                  </a:lnTo>
                  <a:lnTo>
                    <a:pt x="25" y="0"/>
                  </a:lnTo>
                  <a:lnTo>
                    <a:pt x="27" y="0"/>
                  </a:lnTo>
                  <a:lnTo>
                    <a:pt x="30" y="1"/>
                  </a:lnTo>
                  <a:lnTo>
                    <a:pt x="32" y="1"/>
                  </a:lnTo>
                  <a:lnTo>
                    <a:pt x="35" y="2"/>
                  </a:lnTo>
                  <a:lnTo>
                    <a:pt x="37" y="3"/>
                  </a:lnTo>
                  <a:lnTo>
                    <a:pt x="39" y="5"/>
                  </a:lnTo>
                  <a:lnTo>
                    <a:pt x="42" y="6"/>
                  </a:lnTo>
                  <a:lnTo>
                    <a:pt x="43" y="8"/>
                  </a:lnTo>
                  <a:lnTo>
                    <a:pt x="45" y="10"/>
                  </a:lnTo>
                  <a:lnTo>
                    <a:pt x="46" y="12"/>
                  </a:lnTo>
                  <a:lnTo>
                    <a:pt x="48" y="14"/>
                  </a:lnTo>
                  <a:lnTo>
                    <a:pt x="49" y="16"/>
                  </a:lnTo>
                  <a:lnTo>
                    <a:pt x="49" y="19"/>
                  </a:lnTo>
                  <a:lnTo>
                    <a:pt x="49" y="20"/>
                  </a:lnTo>
                  <a:lnTo>
                    <a:pt x="50" y="22"/>
                  </a:lnTo>
                  <a:lnTo>
                    <a:pt x="50" y="23"/>
                  </a:lnTo>
                  <a:lnTo>
                    <a:pt x="49" y="25"/>
                  </a:lnTo>
                  <a:lnTo>
                    <a:pt x="49" y="27"/>
                  </a:lnTo>
                  <a:lnTo>
                    <a:pt x="49" y="29"/>
                  </a:lnTo>
                  <a:lnTo>
                    <a:pt x="49" y="30"/>
                  </a:lnTo>
                  <a:lnTo>
                    <a:pt x="48" y="31"/>
                  </a:lnTo>
                  <a:lnTo>
                    <a:pt x="47" y="34"/>
                  </a:lnTo>
                  <a:lnTo>
                    <a:pt x="46" y="36"/>
                  </a:lnTo>
                  <a:lnTo>
                    <a:pt x="45" y="38"/>
                  </a:lnTo>
                  <a:lnTo>
                    <a:pt x="43" y="40"/>
                  </a:lnTo>
                  <a:lnTo>
                    <a:pt x="42" y="41"/>
                  </a:lnTo>
                  <a:lnTo>
                    <a:pt x="40" y="43"/>
                  </a:lnTo>
                  <a:lnTo>
                    <a:pt x="39" y="44"/>
                  </a:lnTo>
                  <a:lnTo>
                    <a:pt x="38" y="45"/>
                  </a:lnTo>
                  <a:lnTo>
                    <a:pt x="36" y="46"/>
                  </a:lnTo>
                  <a:lnTo>
                    <a:pt x="34" y="47"/>
                  </a:lnTo>
                  <a:lnTo>
                    <a:pt x="33" y="48"/>
                  </a:lnTo>
                  <a:lnTo>
                    <a:pt x="31" y="48"/>
                  </a:lnTo>
                  <a:lnTo>
                    <a:pt x="29" y="48"/>
                  </a:lnTo>
                  <a:lnTo>
                    <a:pt x="27" y="49"/>
                  </a:lnTo>
                  <a:lnTo>
                    <a:pt x="25" y="49"/>
                  </a:lnTo>
                  <a:lnTo>
                    <a:pt x="23" y="48"/>
                  </a:lnTo>
                  <a:lnTo>
                    <a:pt x="20" y="48"/>
                  </a:lnTo>
                  <a:lnTo>
                    <a:pt x="18" y="47"/>
                  </a:lnTo>
                  <a:lnTo>
                    <a:pt x="15" y="46"/>
                  </a:lnTo>
                  <a:lnTo>
                    <a:pt x="13" y="45"/>
                  </a:lnTo>
                  <a:lnTo>
                    <a:pt x="10" y="44"/>
                  </a:lnTo>
                  <a:lnTo>
                    <a:pt x="8" y="42"/>
                  </a:lnTo>
                  <a:lnTo>
                    <a:pt x="6" y="40"/>
                  </a:lnTo>
                  <a:lnTo>
                    <a:pt x="5" y="39"/>
                  </a:lnTo>
                  <a:lnTo>
                    <a:pt x="3" y="37"/>
                  </a:lnTo>
                  <a:lnTo>
                    <a:pt x="2" y="34"/>
                  </a:lnTo>
                  <a:lnTo>
                    <a:pt x="1" y="32"/>
                  </a:lnTo>
                  <a:lnTo>
                    <a:pt x="0" y="30"/>
                  </a:lnTo>
                  <a:lnTo>
                    <a:pt x="0" y="29"/>
                  </a:lnTo>
                  <a:lnTo>
                    <a:pt x="0" y="27"/>
                  </a:lnTo>
                  <a:lnTo>
                    <a:pt x="0" y="25"/>
                  </a:lnTo>
                  <a:lnTo>
                    <a:pt x="0" y="23"/>
                  </a:lnTo>
                  <a:lnTo>
                    <a:pt x="0" y="22"/>
                  </a:lnTo>
                  <a:lnTo>
                    <a:pt x="0" y="20"/>
                  </a:lnTo>
                  <a:lnTo>
                    <a:pt x="1" y="19"/>
                  </a:lnTo>
                  <a:lnTo>
                    <a:pt x="2" y="17"/>
                  </a:lnTo>
                  <a:lnTo>
                    <a:pt x="3" y="14"/>
                  </a:lnTo>
                  <a:lnTo>
                    <a:pt x="4" y="12"/>
                  </a:lnTo>
                </a:path>
              </a:pathLst>
            </a:custGeom>
            <a:solidFill>
              <a:srgbClr val="000000"/>
            </a:solidFill>
            <a:ln w="12700" cap="rnd">
              <a:noFill/>
              <a:round/>
              <a:headEnd/>
              <a:tailEnd/>
            </a:ln>
          </p:spPr>
          <p:txBody>
            <a:bodyPr/>
            <a:lstStyle/>
            <a:p>
              <a:endParaRPr lang="en-CA"/>
            </a:p>
          </p:txBody>
        </p:sp>
        <p:sp>
          <p:nvSpPr>
            <p:cNvPr id="144416" name="Freeform 23"/>
            <p:cNvSpPr>
              <a:spLocks/>
            </p:cNvSpPr>
            <p:nvPr/>
          </p:nvSpPr>
          <p:spPr bwMode="auto">
            <a:xfrm>
              <a:off x="4976" y="3781"/>
              <a:ext cx="34" cy="31"/>
            </a:xfrm>
            <a:custGeom>
              <a:avLst/>
              <a:gdLst>
                <a:gd name="T0" fmla="*/ 3 w 34"/>
                <a:gd name="T1" fmla="*/ 7 h 31"/>
                <a:gd name="T2" fmla="*/ 3 w 34"/>
                <a:gd name="T3" fmla="*/ 5 h 31"/>
                <a:gd name="T4" fmla="*/ 4 w 34"/>
                <a:gd name="T5" fmla="*/ 4 h 31"/>
                <a:gd name="T6" fmla="*/ 5 w 34"/>
                <a:gd name="T7" fmla="*/ 3 h 31"/>
                <a:gd name="T8" fmla="*/ 6 w 34"/>
                <a:gd name="T9" fmla="*/ 3 h 31"/>
                <a:gd name="T10" fmla="*/ 8 w 34"/>
                <a:gd name="T11" fmla="*/ 1 h 31"/>
                <a:gd name="T12" fmla="*/ 10 w 34"/>
                <a:gd name="T13" fmla="*/ 0 h 31"/>
                <a:gd name="T14" fmla="*/ 12 w 34"/>
                <a:gd name="T15" fmla="*/ 0 h 31"/>
                <a:gd name="T16" fmla="*/ 15 w 34"/>
                <a:gd name="T17" fmla="*/ 0 h 31"/>
                <a:gd name="T18" fmla="*/ 16 w 34"/>
                <a:gd name="T19" fmla="*/ 0 h 31"/>
                <a:gd name="T20" fmla="*/ 18 w 34"/>
                <a:gd name="T21" fmla="*/ 0 h 31"/>
                <a:gd name="T22" fmla="*/ 19 w 34"/>
                <a:gd name="T23" fmla="*/ 1 h 31"/>
                <a:gd name="T24" fmla="*/ 20 w 34"/>
                <a:gd name="T25" fmla="*/ 1 h 31"/>
                <a:gd name="T26" fmla="*/ 23 w 34"/>
                <a:gd name="T27" fmla="*/ 3 h 31"/>
                <a:gd name="T28" fmla="*/ 26 w 34"/>
                <a:gd name="T29" fmla="*/ 4 h 31"/>
                <a:gd name="T30" fmla="*/ 29 w 34"/>
                <a:gd name="T31" fmla="*/ 7 h 31"/>
                <a:gd name="T32" fmla="*/ 29 w 34"/>
                <a:gd name="T33" fmla="*/ 8 h 31"/>
                <a:gd name="T34" fmla="*/ 30 w 34"/>
                <a:gd name="T35" fmla="*/ 9 h 31"/>
                <a:gd name="T36" fmla="*/ 31 w 34"/>
                <a:gd name="T37" fmla="*/ 10 h 31"/>
                <a:gd name="T38" fmla="*/ 32 w 34"/>
                <a:gd name="T39" fmla="*/ 11 h 31"/>
                <a:gd name="T40" fmla="*/ 32 w 34"/>
                <a:gd name="T41" fmla="*/ 14 h 31"/>
                <a:gd name="T42" fmla="*/ 33 w 34"/>
                <a:gd name="T43" fmla="*/ 16 h 31"/>
                <a:gd name="T44" fmla="*/ 32 w 34"/>
                <a:gd name="T45" fmla="*/ 18 h 31"/>
                <a:gd name="T46" fmla="*/ 32 w 34"/>
                <a:gd name="T47" fmla="*/ 20 h 31"/>
                <a:gd name="T48" fmla="*/ 31 w 34"/>
                <a:gd name="T49" fmla="*/ 22 h 31"/>
                <a:gd name="T50" fmla="*/ 30 w 34"/>
                <a:gd name="T51" fmla="*/ 23 h 31"/>
                <a:gd name="T52" fmla="*/ 29 w 34"/>
                <a:gd name="T53" fmla="*/ 25 h 31"/>
                <a:gd name="T54" fmla="*/ 28 w 34"/>
                <a:gd name="T55" fmla="*/ 27 h 31"/>
                <a:gd name="T56" fmla="*/ 26 w 34"/>
                <a:gd name="T57" fmla="*/ 28 h 31"/>
                <a:gd name="T58" fmla="*/ 24 w 34"/>
                <a:gd name="T59" fmla="*/ 29 h 31"/>
                <a:gd name="T60" fmla="*/ 23 w 34"/>
                <a:gd name="T61" fmla="*/ 30 h 31"/>
                <a:gd name="T62" fmla="*/ 21 w 34"/>
                <a:gd name="T63" fmla="*/ 30 h 31"/>
                <a:gd name="T64" fmla="*/ 20 w 34"/>
                <a:gd name="T65" fmla="*/ 30 h 31"/>
                <a:gd name="T66" fmla="*/ 18 w 34"/>
                <a:gd name="T67" fmla="*/ 30 h 31"/>
                <a:gd name="T68" fmla="*/ 17 w 34"/>
                <a:gd name="T69" fmla="*/ 30 h 31"/>
                <a:gd name="T70" fmla="*/ 15 w 34"/>
                <a:gd name="T71" fmla="*/ 30 h 31"/>
                <a:gd name="T72" fmla="*/ 14 w 34"/>
                <a:gd name="T73" fmla="*/ 29 h 31"/>
                <a:gd name="T74" fmla="*/ 12 w 34"/>
                <a:gd name="T75" fmla="*/ 28 h 31"/>
                <a:gd name="T76" fmla="*/ 9 w 34"/>
                <a:gd name="T77" fmla="*/ 27 h 31"/>
                <a:gd name="T78" fmla="*/ 7 w 34"/>
                <a:gd name="T79" fmla="*/ 25 h 31"/>
                <a:gd name="T80" fmla="*/ 4 w 34"/>
                <a:gd name="T81" fmla="*/ 23 h 31"/>
                <a:gd name="T82" fmla="*/ 3 w 34"/>
                <a:gd name="T83" fmla="*/ 22 h 31"/>
                <a:gd name="T84" fmla="*/ 3 w 34"/>
                <a:gd name="T85" fmla="*/ 21 h 31"/>
                <a:gd name="T86" fmla="*/ 1 w 34"/>
                <a:gd name="T87" fmla="*/ 19 h 31"/>
                <a:gd name="T88" fmla="*/ 1 w 34"/>
                <a:gd name="T89" fmla="*/ 18 h 31"/>
                <a:gd name="T90" fmla="*/ 1 w 34"/>
                <a:gd name="T91" fmla="*/ 16 h 31"/>
                <a:gd name="T92" fmla="*/ 0 w 34"/>
                <a:gd name="T93" fmla="*/ 14 h 31"/>
                <a:gd name="T94" fmla="*/ 1 w 34"/>
                <a:gd name="T95" fmla="*/ 12 h 31"/>
                <a:gd name="T96" fmla="*/ 1 w 34"/>
                <a:gd name="T97" fmla="*/ 10 h 31"/>
                <a:gd name="T98" fmla="*/ 1 w 34"/>
                <a:gd name="T99" fmla="*/ 8 h 31"/>
                <a:gd name="T100" fmla="*/ 3 w 34"/>
                <a:gd name="T101" fmla="*/ 7 h 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4"/>
                <a:gd name="T154" fmla="*/ 0 h 31"/>
                <a:gd name="T155" fmla="*/ 34 w 34"/>
                <a:gd name="T156" fmla="*/ 31 h 3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4" h="31">
                  <a:moveTo>
                    <a:pt x="3" y="7"/>
                  </a:moveTo>
                  <a:lnTo>
                    <a:pt x="3" y="5"/>
                  </a:lnTo>
                  <a:lnTo>
                    <a:pt x="4" y="4"/>
                  </a:lnTo>
                  <a:lnTo>
                    <a:pt x="5" y="3"/>
                  </a:lnTo>
                  <a:lnTo>
                    <a:pt x="6" y="3"/>
                  </a:lnTo>
                  <a:lnTo>
                    <a:pt x="8" y="1"/>
                  </a:lnTo>
                  <a:lnTo>
                    <a:pt x="10" y="0"/>
                  </a:lnTo>
                  <a:lnTo>
                    <a:pt x="12" y="0"/>
                  </a:lnTo>
                  <a:lnTo>
                    <a:pt x="15" y="0"/>
                  </a:lnTo>
                  <a:lnTo>
                    <a:pt x="16" y="0"/>
                  </a:lnTo>
                  <a:lnTo>
                    <a:pt x="18" y="0"/>
                  </a:lnTo>
                  <a:lnTo>
                    <a:pt x="19" y="1"/>
                  </a:lnTo>
                  <a:lnTo>
                    <a:pt x="20" y="1"/>
                  </a:lnTo>
                  <a:lnTo>
                    <a:pt x="23" y="3"/>
                  </a:lnTo>
                  <a:lnTo>
                    <a:pt x="26" y="4"/>
                  </a:lnTo>
                  <a:lnTo>
                    <a:pt x="29" y="7"/>
                  </a:lnTo>
                  <a:lnTo>
                    <a:pt x="29" y="8"/>
                  </a:lnTo>
                  <a:lnTo>
                    <a:pt x="30" y="9"/>
                  </a:lnTo>
                  <a:lnTo>
                    <a:pt x="31" y="10"/>
                  </a:lnTo>
                  <a:lnTo>
                    <a:pt x="32" y="11"/>
                  </a:lnTo>
                  <a:lnTo>
                    <a:pt x="32" y="14"/>
                  </a:lnTo>
                  <a:lnTo>
                    <a:pt x="33" y="16"/>
                  </a:lnTo>
                  <a:lnTo>
                    <a:pt x="32" y="18"/>
                  </a:lnTo>
                  <a:lnTo>
                    <a:pt x="32" y="20"/>
                  </a:lnTo>
                  <a:lnTo>
                    <a:pt x="31" y="22"/>
                  </a:lnTo>
                  <a:lnTo>
                    <a:pt x="30" y="23"/>
                  </a:lnTo>
                  <a:lnTo>
                    <a:pt x="29" y="25"/>
                  </a:lnTo>
                  <a:lnTo>
                    <a:pt x="28" y="27"/>
                  </a:lnTo>
                  <a:lnTo>
                    <a:pt x="26" y="28"/>
                  </a:lnTo>
                  <a:lnTo>
                    <a:pt x="24" y="29"/>
                  </a:lnTo>
                  <a:lnTo>
                    <a:pt x="23" y="30"/>
                  </a:lnTo>
                  <a:lnTo>
                    <a:pt x="21" y="30"/>
                  </a:lnTo>
                  <a:lnTo>
                    <a:pt x="20" y="30"/>
                  </a:lnTo>
                  <a:lnTo>
                    <a:pt x="18" y="30"/>
                  </a:lnTo>
                  <a:lnTo>
                    <a:pt x="17" y="30"/>
                  </a:lnTo>
                  <a:lnTo>
                    <a:pt x="15" y="30"/>
                  </a:lnTo>
                  <a:lnTo>
                    <a:pt x="14" y="29"/>
                  </a:lnTo>
                  <a:lnTo>
                    <a:pt x="12" y="28"/>
                  </a:lnTo>
                  <a:lnTo>
                    <a:pt x="9" y="27"/>
                  </a:lnTo>
                  <a:lnTo>
                    <a:pt x="7" y="25"/>
                  </a:lnTo>
                  <a:lnTo>
                    <a:pt x="4" y="23"/>
                  </a:lnTo>
                  <a:lnTo>
                    <a:pt x="3" y="22"/>
                  </a:lnTo>
                  <a:lnTo>
                    <a:pt x="3" y="21"/>
                  </a:lnTo>
                  <a:lnTo>
                    <a:pt x="1" y="19"/>
                  </a:lnTo>
                  <a:lnTo>
                    <a:pt x="1" y="18"/>
                  </a:lnTo>
                  <a:lnTo>
                    <a:pt x="1" y="16"/>
                  </a:lnTo>
                  <a:lnTo>
                    <a:pt x="0" y="14"/>
                  </a:lnTo>
                  <a:lnTo>
                    <a:pt x="1" y="12"/>
                  </a:lnTo>
                  <a:lnTo>
                    <a:pt x="1" y="10"/>
                  </a:lnTo>
                  <a:lnTo>
                    <a:pt x="1" y="8"/>
                  </a:lnTo>
                  <a:lnTo>
                    <a:pt x="3" y="7"/>
                  </a:lnTo>
                </a:path>
              </a:pathLst>
            </a:custGeom>
            <a:solidFill>
              <a:srgbClr val="FFFFFF"/>
            </a:solidFill>
            <a:ln w="12700" cap="rnd">
              <a:noFill/>
              <a:round/>
              <a:headEnd/>
              <a:tailEnd/>
            </a:ln>
          </p:spPr>
          <p:txBody>
            <a:bodyPr/>
            <a:lstStyle/>
            <a:p>
              <a:endParaRPr lang="en-CA"/>
            </a:p>
          </p:txBody>
        </p:sp>
        <p:sp>
          <p:nvSpPr>
            <p:cNvPr id="144417" name="Freeform 24"/>
            <p:cNvSpPr>
              <a:spLocks/>
            </p:cNvSpPr>
            <p:nvPr/>
          </p:nvSpPr>
          <p:spPr bwMode="auto">
            <a:xfrm>
              <a:off x="4993" y="3721"/>
              <a:ext cx="64" cy="57"/>
            </a:xfrm>
            <a:custGeom>
              <a:avLst/>
              <a:gdLst>
                <a:gd name="T0" fmla="*/ 0 w 64"/>
                <a:gd name="T1" fmla="*/ 27 h 57"/>
                <a:gd name="T2" fmla="*/ 16 w 64"/>
                <a:gd name="T3" fmla="*/ 8 h 57"/>
                <a:gd name="T4" fmla="*/ 18 w 64"/>
                <a:gd name="T5" fmla="*/ 5 h 57"/>
                <a:gd name="T6" fmla="*/ 20 w 64"/>
                <a:gd name="T7" fmla="*/ 3 h 57"/>
                <a:gd name="T8" fmla="*/ 22 w 64"/>
                <a:gd name="T9" fmla="*/ 2 h 57"/>
                <a:gd name="T10" fmla="*/ 24 w 64"/>
                <a:gd name="T11" fmla="*/ 1 h 57"/>
                <a:gd name="T12" fmla="*/ 25 w 64"/>
                <a:gd name="T13" fmla="*/ 0 h 57"/>
                <a:gd name="T14" fmla="*/ 28 w 64"/>
                <a:gd name="T15" fmla="*/ 0 h 57"/>
                <a:gd name="T16" fmla="*/ 29 w 64"/>
                <a:gd name="T17" fmla="*/ 0 h 57"/>
                <a:gd name="T18" fmla="*/ 30 w 64"/>
                <a:gd name="T19" fmla="*/ 0 h 57"/>
                <a:gd name="T20" fmla="*/ 31 w 64"/>
                <a:gd name="T21" fmla="*/ 0 h 57"/>
                <a:gd name="T22" fmla="*/ 33 w 64"/>
                <a:gd name="T23" fmla="*/ 1 h 57"/>
                <a:gd name="T24" fmla="*/ 35 w 64"/>
                <a:gd name="T25" fmla="*/ 2 h 57"/>
                <a:gd name="T26" fmla="*/ 36 w 64"/>
                <a:gd name="T27" fmla="*/ 3 h 57"/>
                <a:gd name="T28" fmla="*/ 38 w 64"/>
                <a:gd name="T29" fmla="*/ 4 h 57"/>
                <a:gd name="T30" fmla="*/ 39 w 64"/>
                <a:gd name="T31" fmla="*/ 5 h 57"/>
                <a:gd name="T32" fmla="*/ 39 w 64"/>
                <a:gd name="T33" fmla="*/ 7 h 57"/>
                <a:gd name="T34" fmla="*/ 41 w 64"/>
                <a:gd name="T35" fmla="*/ 8 h 57"/>
                <a:gd name="T36" fmla="*/ 41 w 64"/>
                <a:gd name="T37" fmla="*/ 10 h 57"/>
                <a:gd name="T38" fmla="*/ 41 w 64"/>
                <a:gd name="T39" fmla="*/ 11 h 57"/>
                <a:gd name="T40" fmla="*/ 41 w 64"/>
                <a:gd name="T41" fmla="*/ 13 h 57"/>
                <a:gd name="T42" fmla="*/ 41 w 64"/>
                <a:gd name="T43" fmla="*/ 14 h 57"/>
                <a:gd name="T44" fmla="*/ 40 w 64"/>
                <a:gd name="T45" fmla="*/ 15 h 57"/>
                <a:gd name="T46" fmla="*/ 41 w 64"/>
                <a:gd name="T47" fmla="*/ 15 h 57"/>
                <a:gd name="T48" fmla="*/ 42 w 64"/>
                <a:gd name="T49" fmla="*/ 15 h 57"/>
                <a:gd name="T50" fmla="*/ 43 w 64"/>
                <a:gd name="T51" fmla="*/ 14 h 57"/>
                <a:gd name="T52" fmla="*/ 44 w 64"/>
                <a:gd name="T53" fmla="*/ 14 h 57"/>
                <a:gd name="T54" fmla="*/ 45 w 64"/>
                <a:gd name="T55" fmla="*/ 14 h 57"/>
                <a:gd name="T56" fmla="*/ 47 w 64"/>
                <a:gd name="T57" fmla="*/ 14 h 57"/>
                <a:gd name="T58" fmla="*/ 48 w 64"/>
                <a:gd name="T59" fmla="*/ 14 h 57"/>
                <a:gd name="T60" fmla="*/ 49 w 64"/>
                <a:gd name="T61" fmla="*/ 15 h 57"/>
                <a:gd name="T62" fmla="*/ 52 w 64"/>
                <a:gd name="T63" fmla="*/ 17 h 57"/>
                <a:gd name="T64" fmla="*/ 57 w 64"/>
                <a:gd name="T65" fmla="*/ 20 h 57"/>
                <a:gd name="T66" fmla="*/ 59 w 64"/>
                <a:gd name="T67" fmla="*/ 21 h 57"/>
                <a:gd name="T68" fmla="*/ 59 w 64"/>
                <a:gd name="T69" fmla="*/ 21 h 57"/>
                <a:gd name="T70" fmla="*/ 60 w 64"/>
                <a:gd name="T71" fmla="*/ 22 h 57"/>
                <a:gd name="T72" fmla="*/ 60 w 64"/>
                <a:gd name="T73" fmla="*/ 22 h 57"/>
                <a:gd name="T74" fmla="*/ 61 w 64"/>
                <a:gd name="T75" fmla="*/ 22 h 57"/>
                <a:gd name="T76" fmla="*/ 62 w 64"/>
                <a:gd name="T77" fmla="*/ 21 h 57"/>
                <a:gd name="T78" fmla="*/ 63 w 64"/>
                <a:gd name="T79" fmla="*/ 23 h 57"/>
                <a:gd name="T80" fmla="*/ 56 w 64"/>
                <a:gd name="T81" fmla="*/ 31 h 57"/>
                <a:gd name="T82" fmla="*/ 55 w 64"/>
                <a:gd name="T83" fmla="*/ 31 h 57"/>
                <a:gd name="T84" fmla="*/ 54 w 64"/>
                <a:gd name="T85" fmla="*/ 31 h 57"/>
                <a:gd name="T86" fmla="*/ 53 w 64"/>
                <a:gd name="T87" fmla="*/ 30 h 57"/>
                <a:gd name="T88" fmla="*/ 52 w 64"/>
                <a:gd name="T89" fmla="*/ 30 h 57"/>
                <a:gd name="T90" fmla="*/ 51 w 64"/>
                <a:gd name="T91" fmla="*/ 29 h 57"/>
                <a:gd name="T92" fmla="*/ 47 w 64"/>
                <a:gd name="T93" fmla="*/ 26 h 57"/>
                <a:gd name="T94" fmla="*/ 45 w 64"/>
                <a:gd name="T95" fmla="*/ 25 h 57"/>
                <a:gd name="T96" fmla="*/ 44 w 64"/>
                <a:gd name="T97" fmla="*/ 24 h 57"/>
                <a:gd name="T98" fmla="*/ 42 w 64"/>
                <a:gd name="T99" fmla="*/ 24 h 57"/>
                <a:gd name="T100" fmla="*/ 41 w 64"/>
                <a:gd name="T101" fmla="*/ 24 h 57"/>
                <a:gd name="T102" fmla="*/ 40 w 64"/>
                <a:gd name="T103" fmla="*/ 24 h 57"/>
                <a:gd name="T104" fmla="*/ 39 w 64"/>
                <a:gd name="T105" fmla="*/ 25 h 57"/>
                <a:gd name="T106" fmla="*/ 37 w 64"/>
                <a:gd name="T107" fmla="*/ 26 h 57"/>
                <a:gd name="T108" fmla="*/ 36 w 64"/>
                <a:gd name="T109" fmla="*/ 28 h 57"/>
                <a:gd name="T110" fmla="*/ 29 w 64"/>
                <a:gd name="T111" fmla="*/ 37 h 57"/>
                <a:gd name="T112" fmla="*/ 43 w 64"/>
                <a:gd name="T113" fmla="*/ 48 h 57"/>
                <a:gd name="T114" fmla="*/ 37 w 64"/>
                <a:gd name="T115" fmla="*/ 56 h 57"/>
                <a:gd name="T116" fmla="*/ 0 w 64"/>
                <a:gd name="T117" fmla="*/ 27 h 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4"/>
                <a:gd name="T178" fmla="*/ 0 h 57"/>
                <a:gd name="T179" fmla="*/ 64 w 64"/>
                <a:gd name="T180" fmla="*/ 57 h 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4" h="57">
                  <a:moveTo>
                    <a:pt x="0" y="27"/>
                  </a:moveTo>
                  <a:lnTo>
                    <a:pt x="16" y="8"/>
                  </a:lnTo>
                  <a:lnTo>
                    <a:pt x="18" y="5"/>
                  </a:lnTo>
                  <a:lnTo>
                    <a:pt x="20" y="3"/>
                  </a:lnTo>
                  <a:lnTo>
                    <a:pt x="22" y="2"/>
                  </a:lnTo>
                  <a:lnTo>
                    <a:pt x="24" y="1"/>
                  </a:lnTo>
                  <a:lnTo>
                    <a:pt x="25" y="0"/>
                  </a:lnTo>
                  <a:lnTo>
                    <a:pt x="28" y="0"/>
                  </a:lnTo>
                  <a:lnTo>
                    <a:pt x="29" y="0"/>
                  </a:lnTo>
                  <a:lnTo>
                    <a:pt x="30" y="0"/>
                  </a:lnTo>
                  <a:lnTo>
                    <a:pt x="31" y="0"/>
                  </a:lnTo>
                  <a:lnTo>
                    <a:pt x="33" y="1"/>
                  </a:lnTo>
                  <a:lnTo>
                    <a:pt x="35" y="2"/>
                  </a:lnTo>
                  <a:lnTo>
                    <a:pt x="36" y="3"/>
                  </a:lnTo>
                  <a:lnTo>
                    <a:pt x="38" y="4"/>
                  </a:lnTo>
                  <a:lnTo>
                    <a:pt x="39" y="5"/>
                  </a:lnTo>
                  <a:lnTo>
                    <a:pt x="39" y="7"/>
                  </a:lnTo>
                  <a:lnTo>
                    <a:pt x="41" y="8"/>
                  </a:lnTo>
                  <a:lnTo>
                    <a:pt x="41" y="10"/>
                  </a:lnTo>
                  <a:lnTo>
                    <a:pt x="41" y="11"/>
                  </a:lnTo>
                  <a:lnTo>
                    <a:pt x="41" y="13"/>
                  </a:lnTo>
                  <a:lnTo>
                    <a:pt x="41" y="14"/>
                  </a:lnTo>
                  <a:lnTo>
                    <a:pt x="40" y="15"/>
                  </a:lnTo>
                  <a:lnTo>
                    <a:pt x="41" y="15"/>
                  </a:lnTo>
                  <a:lnTo>
                    <a:pt x="42" y="15"/>
                  </a:lnTo>
                  <a:lnTo>
                    <a:pt x="43" y="14"/>
                  </a:lnTo>
                  <a:lnTo>
                    <a:pt x="44" y="14"/>
                  </a:lnTo>
                  <a:lnTo>
                    <a:pt x="45" y="14"/>
                  </a:lnTo>
                  <a:lnTo>
                    <a:pt x="47" y="14"/>
                  </a:lnTo>
                  <a:lnTo>
                    <a:pt x="48" y="14"/>
                  </a:lnTo>
                  <a:lnTo>
                    <a:pt x="49" y="15"/>
                  </a:lnTo>
                  <a:lnTo>
                    <a:pt x="52" y="17"/>
                  </a:lnTo>
                  <a:lnTo>
                    <a:pt x="57" y="20"/>
                  </a:lnTo>
                  <a:lnTo>
                    <a:pt x="59" y="21"/>
                  </a:lnTo>
                  <a:lnTo>
                    <a:pt x="60" y="22"/>
                  </a:lnTo>
                  <a:lnTo>
                    <a:pt x="61" y="22"/>
                  </a:lnTo>
                  <a:lnTo>
                    <a:pt x="62" y="21"/>
                  </a:lnTo>
                  <a:lnTo>
                    <a:pt x="63" y="23"/>
                  </a:lnTo>
                  <a:lnTo>
                    <a:pt x="56" y="31"/>
                  </a:lnTo>
                  <a:lnTo>
                    <a:pt x="55" y="31"/>
                  </a:lnTo>
                  <a:lnTo>
                    <a:pt x="54" y="31"/>
                  </a:lnTo>
                  <a:lnTo>
                    <a:pt x="53" y="30"/>
                  </a:lnTo>
                  <a:lnTo>
                    <a:pt x="52" y="30"/>
                  </a:lnTo>
                  <a:lnTo>
                    <a:pt x="51" y="29"/>
                  </a:lnTo>
                  <a:lnTo>
                    <a:pt x="47" y="26"/>
                  </a:lnTo>
                  <a:lnTo>
                    <a:pt x="45" y="25"/>
                  </a:lnTo>
                  <a:lnTo>
                    <a:pt x="44" y="24"/>
                  </a:lnTo>
                  <a:lnTo>
                    <a:pt x="42" y="24"/>
                  </a:lnTo>
                  <a:lnTo>
                    <a:pt x="41" y="24"/>
                  </a:lnTo>
                  <a:lnTo>
                    <a:pt x="40" y="24"/>
                  </a:lnTo>
                  <a:lnTo>
                    <a:pt x="39" y="25"/>
                  </a:lnTo>
                  <a:lnTo>
                    <a:pt x="37" y="26"/>
                  </a:lnTo>
                  <a:lnTo>
                    <a:pt x="36" y="28"/>
                  </a:lnTo>
                  <a:lnTo>
                    <a:pt x="29" y="37"/>
                  </a:lnTo>
                  <a:lnTo>
                    <a:pt x="43" y="48"/>
                  </a:lnTo>
                  <a:lnTo>
                    <a:pt x="37" y="56"/>
                  </a:lnTo>
                  <a:lnTo>
                    <a:pt x="0" y="27"/>
                  </a:lnTo>
                </a:path>
              </a:pathLst>
            </a:custGeom>
            <a:solidFill>
              <a:srgbClr val="000000"/>
            </a:solidFill>
            <a:ln w="12700" cap="rnd">
              <a:noFill/>
              <a:round/>
              <a:headEnd/>
              <a:tailEnd/>
            </a:ln>
          </p:spPr>
          <p:txBody>
            <a:bodyPr/>
            <a:lstStyle/>
            <a:p>
              <a:endParaRPr lang="en-CA"/>
            </a:p>
          </p:txBody>
        </p:sp>
        <p:sp>
          <p:nvSpPr>
            <p:cNvPr id="144418" name="Freeform 25"/>
            <p:cNvSpPr>
              <a:spLocks/>
            </p:cNvSpPr>
            <p:nvPr/>
          </p:nvSpPr>
          <p:spPr bwMode="auto">
            <a:xfrm>
              <a:off x="5003" y="3731"/>
              <a:ext cx="21" cy="23"/>
            </a:xfrm>
            <a:custGeom>
              <a:avLst/>
              <a:gdLst>
                <a:gd name="T0" fmla="*/ 0 w 21"/>
                <a:gd name="T1" fmla="*/ 15 h 23"/>
                <a:gd name="T2" fmla="*/ 9 w 21"/>
                <a:gd name="T3" fmla="*/ 4 h 23"/>
                <a:gd name="T4" fmla="*/ 9 w 21"/>
                <a:gd name="T5" fmla="*/ 3 h 23"/>
                <a:gd name="T6" fmla="*/ 10 w 21"/>
                <a:gd name="T7" fmla="*/ 2 h 23"/>
                <a:gd name="T8" fmla="*/ 11 w 21"/>
                <a:gd name="T9" fmla="*/ 1 h 23"/>
                <a:gd name="T10" fmla="*/ 12 w 21"/>
                <a:gd name="T11" fmla="*/ 1 h 23"/>
                <a:gd name="T12" fmla="*/ 13 w 21"/>
                <a:gd name="T13" fmla="*/ 1 h 23"/>
                <a:gd name="T14" fmla="*/ 13 w 21"/>
                <a:gd name="T15" fmla="*/ 1 h 23"/>
                <a:gd name="T16" fmla="*/ 14 w 21"/>
                <a:gd name="T17" fmla="*/ 0 h 23"/>
                <a:gd name="T18" fmla="*/ 15 w 21"/>
                <a:gd name="T19" fmla="*/ 1 h 23"/>
                <a:gd name="T20" fmla="*/ 16 w 21"/>
                <a:gd name="T21" fmla="*/ 1 h 23"/>
                <a:gd name="T22" fmla="*/ 17 w 21"/>
                <a:gd name="T23" fmla="*/ 1 h 23"/>
                <a:gd name="T24" fmla="*/ 17 w 21"/>
                <a:gd name="T25" fmla="*/ 2 h 23"/>
                <a:gd name="T26" fmla="*/ 19 w 21"/>
                <a:gd name="T27" fmla="*/ 3 h 23"/>
                <a:gd name="T28" fmla="*/ 19 w 21"/>
                <a:gd name="T29" fmla="*/ 4 h 23"/>
                <a:gd name="T30" fmla="*/ 20 w 21"/>
                <a:gd name="T31" fmla="*/ 5 h 23"/>
                <a:gd name="T32" fmla="*/ 20 w 21"/>
                <a:gd name="T33" fmla="*/ 6 h 23"/>
                <a:gd name="T34" fmla="*/ 20 w 21"/>
                <a:gd name="T35" fmla="*/ 7 h 23"/>
                <a:gd name="T36" fmla="*/ 20 w 21"/>
                <a:gd name="T37" fmla="*/ 9 h 23"/>
                <a:gd name="T38" fmla="*/ 19 w 21"/>
                <a:gd name="T39" fmla="*/ 9 h 23"/>
                <a:gd name="T40" fmla="*/ 19 w 21"/>
                <a:gd name="T41" fmla="*/ 11 h 23"/>
                <a:gd name="T42" fmla="*/ 17 w 21"/>
                <a:gd name="T43" fmla="*/ 12 h 23"/>
                <a:gd name="T44" fmla="*/ 10 w 21"/>
                <a:gd name="T45" fmla="*/ 22 h 23"/>
                <a:gd name="T46" fmla="*/ 0 w 21"/>
                <a:gd name="T47" fmla="*/ 15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23"/>
                <a:gd name="T74" fmla="*/ 21 w 21"/>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23">
                  <a:moveTo>
                    <a:pt x="0" y="15"/>
                  </a:moveTo>
                  <a:lnTo>
                    <a:pt x="9" y="4"/>
                  </a:lnTo>
                  <a:lnTo>
                    <a:pt x="9" y="3"/>
                  </a:lnTo>
                  <a:lnTo>
                    <a:pt x="10" y="2"/>
                  </a:lnTo>
                  <a:lnTo>
                    <a:pt x="11" y="1"/>
                  </a:lnTo>
                  <a:lnTo>
                    <a:pt x="12" y="1"/>
                  </a:lnTo>
                  <a:lnTo>
                    <a:pt x="13" y="1"/>
                  </a:lnTo>
                  <a:lnTo>
                    <a:pt x="14" y="0"/>
                  </a:lnTo>
                  <a:lnTo>
                    <a:pt x="15" y="1"/>
                  </a:lnTo>
                  <a:lnTo>
                    <a:pt x="16" y="1"/>
                  </a:lnTo>
                  <a:lnTo>
                    <a:pt x="17" y="1"/>
                  </a:lnTo>
                  <a:lnTo>
                    <a:pt x="17" y="2"/>
                  </a:lnTo>
                  <a:lnTo>
                    <a:pt x="19" y="3"/>
                  </a:lnTo>
                  <a:lnTo>
                    <a:pt x="19" y="4"/>
                  </a:lnTo>
                  <a:lnTo>
                    <a:pt x="20" y="5"/>
                  </a:lnTo>
                  <a:lnTo>
                    <a:pt x="20" y="6"/>
                  </a:lnTo>
                  <a:lnTo>
                    <a:pt x="20" y="7"/>
                  </a:lnTo>
                  <a:lnTo>
                    <a:pt x="20" y="9"/>
                  </a:lnTo>
                  <a:lnTo>
                    <a:pt x="19" y="9"/>
                  </a:lnTo>
                  <a:lnTo>
                    <a:pt x="19" y="11"/>
                  </a:lnTo>
                  <a:lnTo>
                    <a:pt x="17" y="12"/>
                  </a:lnTo>
                  <a:lnTo>
                    <a:pt x="10" y="22"/>
                  </a:lnTo>
                  <a:lnTo>
                    <a:pt x="0" y="15"/>
                  </a:lnTo>
                </a:path>
              </a:pathLst>
            </a:custGeom>
            <a:solidFill>
              <a:srgbClr val="FFFFFF"/>
            </a:solidFill>
            <a:ln w="12700" cap="rnd">
              <a:noFill/>
              <a:round/>
              <a:headEnd/>
              <a:tailEnd/>
            </a:ln>
          </p:spPr>
          <p:txBody>
            <a:bodyPr/>
            <a:lstStyle/>
            <a:p>
              <a:endParaRPr lang="en-CA"/>
            </a:p>
          </p:txBody>
        </p:sp>
        <p:sp>
          <p:nvSpPr>
            <p:cNvPr id="144419" name="Freeform 26"/>
            <p:cNvSpPr>
              <a:spLocks/>
            </p:cNvSpPr>
            <p:nvPr/>
          </p:nvSpPr>
          <p:spPr bwMode="auto">
            <a:xfrm>
              <a:off x="5031" y="3677"/>
              <a:ext cx="59" cy="59"/>
            </a:xfrm>
            <a:custGeom>
              <a:avLst/>
              <a:gdLst>
                <a:gd name="T0" fmla="*/ 0 w 59"/>
                <a:gd name="T1" fmla="*/ 23 h 59"/>
                <a:gd name="T2" fmla="*/ 26 w 59"/>
                <a:gd name="T3" fmla="*/ 0 h 59"/>
                <a:gd name="T4" fmla="*/ 31 w 59"/>
                <a:gd name="T5" fmla="*/ 6 h 59"/>
                <a:gd name="T6" fmla="*/ 12 w 59"/>
                <a:gd name="T7" fmla="*/ 23 h 59"/>
                <a:gd name="T8" fmla="*/ 19 w 59"/>
                <a:gd name="T9" fmla="*/ 31 h 59"/>
                <a:gd name="T10" fmla="*/ 36 w 59"/>
                <a:gd name="T11" fmla="*/ 15 h 59"/>
                <a:gd name="T12" fmla="*/ 41 w 59"/>
                <a:gd name="T13" fmla="*/ 21 h 59"/>
                <a:gd name="T14" fmla="*/ 24 w 59"/>
                <a:gd name="T15" fmla="*/ 37 h 59"/>
                <a:gd name="T16" fmla="*/ 32 w 59"/>
                <a:gd name="T17" fmla="*/ 45 h 59"/>
                <a:gd name="T18" fmla="*/ 52 w 59"/>
                <a:gd name="T19" fmla="*/ 28 h 59"/>
                <a:gd name="T20" fmla="*/ 58 w 59"/>
                <a:gd name="T21" fmla="*/ 34 h 59"/>
                <a:gd name="T22" fmla="*/ 31 w 59"/>
                <a:gd name="T23" fmla="*/ 58 h 59"/>
                <a:gd name="T24" fmla="*/ 0 w 59"/>
                <a:gd name="T25" fmla="*/ 23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59"/>
                <a:gd name="T41" fmla="*/ 59 w 59"/>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59">
                  <a:moveTo>
                    <a:pt x="0" y="23"/>
                  </a:moveTo>
                  <a:lnTo>
                    <a:pt x="26" y="0"/>
                  </a:lnTo>
                  <a:lnTo>
                    <a:pt x="31" y="6"/>
                  </a:lnTo>
                  <a:lnTo>
                    <a:pt x="12" y="23"/>
                  </a:lnTo>
                  <a:lnTo>
                    <a:pt x="19" y="31"/>
                  </a:lnTo>
                  <a:lnTo>
                    <a:pt x="36" y="15"/>
                  </a:lnTo>
                  <a:lnTo>
                    <a:pt x="41" y="21"/>
                  </a:lnTo>
                  <a:lnTo>
                    <a:pt x="24" y="37"/>
                  </a:lnTo>
                  <a:lnTo>
                    <a:pt x="32" y="45"/>
                  </a:lnTo>
                  <a:lnTo>
                    <a:pt x="52" y="28"/>
                  </a:lnTo>
                  <a:lnTo>
                    <a:pt x="58" y="34"/>
                  </a:lnTo>
                  <a:lnTo>
                    <a:pt x="31" y="58"/>
                  </a:lnTo>
                  <a:lnTo>
                    <a:pt x="0" y="23"/>
                  </a:lnTo>
                </a:path>
              </a:pathLst>
            </a:custGeom>
            <a:solidFill>
              <a:srgbClr val="000000"/>
            </a:solidFill>
            <a:ln w="12700" cap="rnd">
              <a:noFill/>
              <a:round/>
              <a:headEnd/>
              <a:tailEnd/>
            </a:ln>
          </p:spPr>
          <p:txBody>
            <a:bodyPr/>
            <a:lstStyle/>
            <a:p>
              <a:endParaRPr lang="en-CA"/>
            </a:p>
          </p:txBody>
        </p:sp>
        <p:sp>
          <p:nvSpPr>
            <p:cNvPr id="144420" name="Freeform 27"/>
            <p:cNvSpPr>
              <a:spLocks/>
            </p:cNvSpPr>
            <p:nvPr/>
          </p:nvSpPr>
          <p:spPr bwMode="auto">
            <a:xfrm>
              <a:off x="5079" y="3654"/>
              <a:ext cx="48" cy="49"/>
            </a:xfrm>
            <a:custGeom>
              <a:avLst/>
              <a:gdLst>
                <a:gd name="T0" fmla="*/ 27 w 48"/>
                <a:gd name="T1" fmla="*/ 11 h 49"/>
                <a:gd name="T2" fmla="*/ 24 w 48"/>
                <a:gd name="T3" fmla="*/ 9 h 49"/>
                <a:gd name="T4" fmla="*/ 20 w 48"/>
                <a:gd name="T5" fmla="*/ 8 h 49"/>
                <a:gd name="T6" fmla="*/ 16 w 48"/>
                <a:gd name="T7" fmla="*/ 9 h 49"/>
                <a:gd name="T8" fmla="*/ 12 w 48"/>
                <a:gd name="T9" fmla="*/ 11 h 49"/>
                <a:gd name="T10" fmla="*/ 10 w 48"/>
                <a:gd name="T11" fmla="*/ 14 h 49"/>
                <a:gd name="T12" fmla="*/ 10 w 48"/>
                <a:gd name="T13" fmla="*/ 18 h 49"/>
                <a:gd name="T14" fmla="*/ 11 w 48"/>
                <a:gd name="T15" fmla="*/ 19 h 49"/>
                <a:gd name="T16" fmla="*/ 15 w 48"/>
                <a:gd name="T17" fmla="*/ 20 h 49"/>
                <a:gd name="T18" fmla="*/ 26 w 48"/>
                <a:gd name="T19" fmla="*/ 19 h 49"/>
                <a:gd name="T20" fmla="*/ 34 w 48"/>
                <a:gd name="T21" fmla="*/ 18 h 49"/>
                <a:gd name="T22" fmla="*/ 40 w 48"/>
                <a:gd name="T23" fmla="*/ 19 h 49"/>
                <a:gd name="T24" fmla="*/ 44 w 48"/>
                <a:gd name="T25" fmla="*/ 23 h 49"/>
                <a:gd name="T26" fmla="*/ 46 w 48"/>
                <a:gd name="T27" fmla="*/ 28 h 49"/>
                <a:gd name="T28" fmla="*/ 46 w 48"/>
                <a:gd name="T29" fmla="*/ 34 h 49"/>
                <a:gd name="T30" fmla="*/ 43 w 48"/>
                <a:gd name="T31" fmla="*/ 40 h 49"/>
                <a:gd name="T32" fmla="*/ 39 w 48"/>
                <a:gd name="T33" fmla="*/ 43 h 49"/>
                <a:gd name="T34" fmla="*/ 33 w 48"/>
                <a:gd name="T35" fmla="*/ 46 h 49"/>
                <a:gd name="T36" fmla="*/ 27 w 48"/>
                <a:gd name="T37" fmla="*/ 47 h 49"/>
                <a:gd name="T38" fmla="*/ 22 w 48"/>
                <a:gd name="T39" fmla="*/ 48 h 49"/>
                <a:gd name="T40" fmla="*/ 17 w 48"/>
                <a:gd name="T41" fmla="*/ 47 h 49"/>
                <a:gd name="T42" fmla="*/ 12 w 48"/>
                <a:gd name="T43" fmla="*/ 44 h 49"/>
                <a:gd name="T44" fmla="*/ 8 w 48"/>
                <a:gd name="T45" fmla="*/ 39 h 49"/>
                <a:gd name="T46" fmla="*/ 20 w 48"/>
                <a:gd name="T47" fmla="*/ 38 h 49"/>
                <a:gd name="T48" fmla="*/ 24 w 48"/>
                <a:gd name="T49" fmla="*/ 39 h 49"/>
                <a:gd name="T50" fmla="*/ 31 w 48"/>
                <a:gd name="T51" fmla="*/ 39 h 49"/>
                <a:gd name="T52" fmla="*/ 35 w 48"/>
                <a:gd name="T53" fmla="*/ 36 h 49"/>
                <a:gd name="T54" fmla="*/ 37 w 48"/>
                <a:gd name="T55" fmla="*/ 33 h 49"/>
                <a:gd name="T56" fmla="*/ 38 w 48"/>
                <a:gd name="T57" fmla="*/ 31 h 49"/>
                <a:gd name="T58" fmla="*/ 35 w 48"/>
                <a:gd name="T59" fmla="*/ 27 h 49"/>
                <a:gd name="T60" fmla="*/ 30 w 48"/>
                <a:gd name="T61" fmla="*/ 27 h 49"/>
                <a:gd name="T62" fmla="*/ 19 w 48"/>
                <a:gd name="T63" fmla="*/ 29 h 49"/>
                <a:gd name="T64" fmla="*/ 11 w 48"/>
                <a:gd name="T65" fmla="*/ 29 h 49"/>
                <a:gd name="T66" fmla="*/ 5 w 48"/>
                <a:gd name="T67" fmla="*/ 26 h 49"/>
                <a:gd name="T68" fmla="*/ 2 w 48"/>
                <a:gd name="T69" fmla="*/ 22 h 49"/>
                <a:gd name="T70" fmla="*/ 1 w 48"/>
                <a:gd name="T71" fmla="*/ 19 h 49"/>
                <a:gd name="T72" fmla="*/ 1 w 48"/>
                <a:gd name="T73" fmla="*/ 14 h 49"/>
                <a:gd name="T74" fmla="*/ 4 w 48"/>
                <a:gd name="T75" fmla="*/ 8 h 49"/>
                <a:gd name="T76" fmla="*/ 8 w 48"/>
                <a:gd name="T77" fmla="*/ 5 h 49"/>
                <a:gd name="T78" fmla="*/ 13 w 48"/>
                <a:gd name="T79" fmla="*/ 2 h 49"/>
                <a:gd name="T80" fmla="*/ 18 w 48"/>
                <a:gd name="T81" fmla="*/ 1 h 49"/>
                <a:gd name="T82" fmla="*/ 24 w 48"/>
                <a:gd name="T83" fmla="*/ 0 h 49"/>
                <a:gd name="T84" fmla="*/ 28 w 48"/>
                <a:gd name="T85" fmla="*/ 1 h 49"/>
                <a:gd name="T86" fmla="*/ 32 w 48"/>
                <a:gd name="T87" fmla="*/ 4 h 49"/>
                <a:gd name="T88" fmla="*/ 35 w 48"/>
                <a:gd name="T89" fmla="*/ 6 h 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8"/>
                <a:gd name="T136" fmla="*/ 0 h 49"/>
                <a:gd name="T137" fmla="*/ 48 w 48"/>
                <a:gd name="T138" fmla="*/ 49 h 4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8" h="49">
                  <a:moveTo>
                    <a:pt x="36" y="9"/>
                  </a:moveTo>
                  <a:lnTo>
                    <a:pt x="27" y="12"/>
                  </a:lnTo>
                  <a:lnTo>
                    <a:pt x="27" y="11"/>
                  </a:lnTo>
                  <a:lnTo>
                    <a:pt x="26" y="10"/>
                  </a:lnTo>
                  <a:lnTo>
                    <a:pt x="25" y="9"/>
                  </a:lnTo>
                  <a:lnTo>
                    <a:pt x="24" y="9"/>
                  </a:lnTo>
                  <a:lnTo>
                    <a:pt x="23" y="8"/>
                  </a:lnTo>
                  <a:lnTo>
                    <a:pt x="22" y="8"/>
                  </a:lnTo>
                  <a:lnTo>
                    <a:pt x="20" y="8"/>
                  </a:lnTo>
                  <a:lnTo>
                    <a:pt x="18" y="9"/>
                  </a:lnTo>
                  <a:lnTo>
                    <a:pt x="17" y="9"/>
                  </a:lnTo>
                  <a:lnTo>
                    <a:pt x="16" y="9"/>
                  </a:lnTo>
                  <a:lnTo>
                    <a:pt x="15" y="10"/>
                  </a:lnTo>
                  <a:lnTo>
                    <a:pt x="13" y="10"/>
                  </a:lnTo>
                  <a:lnTo>
                    <a:pt x="12" y="11"/>
                  </a:lnTo>
                  <a:lnTo>
                    <a:pt x="11" y="12"/>
                  </a:lnTo>
                  <a:lnTo>
                    <a:pt x="11" y="13"/>
                  </a:lnTo>
                  <a:lnTo>
                    <a:pt x="10" y="14"/>
                  </a:lnTo>
                  <a:lnTo>
                    <a:pt x="10" y="15"/>
                  </a:lnTo>
                  <a:lnTo>
                    <a:pt x="10" y="17"/>
                  </a:lnTo>
                  <a:lnTo>
                    <a:pt x="10" y="18"/>
                  </a:lnTo>
                  <a:lnTo>
                    <a:pt x="11" y="18"/>
                  </a:lnTo>
                  <a:lnTo>
                    <a:pt x="11" y="19"/>
                  </a:lnTo>
                  <a:lnTo>
                    <a:pt x="12" y="19"/>
                  </a:lnTo>
                  <a:lnTo>
                    <a:pt x="13" y="20"/>
                  </a:lnTo>
                  <a:lnTo>
                    <a:pt x="15" y="20"/>
                  </a:lnTo>
                  <a:lnTo>
                    <a:pt x="18" y="20"/>
                  </a:lnTo>
                  <a:lnTo>
                    <a:pt x="21" y="19"/>
                  </a:lnTo>
                  <a:lnTo>
                    <a:pt x="26" y="19"/>
                  </a:lnTo>
                  <a:lnTo>
                    <a:pt x="31" y="18"/>
                  </a:lnTo>
                  <a:lnTo>
                    <a:pt x="32" y="18"/>
                  </a:lnTo>
                  <a:lnTo>
                    <a:pt x="34" y="18"/>
                  </a:lnTo>
                  <a:lnTo>
                    <a:pt x="36" y="18"/>
                  </a:lnTo>
                  <a:lnTo>
                    <a:pt x="38" y="19"/>
                  </a:lnTo>
                  <a:lnTo>
                    <a:pt x="40" y="19"/>
                  </a:lnTo>
                  <a:lnTo>
                    <a:pt x="41" y="21"/>
                  </a:lnTo>
                  <a:lnTo>
                    <a:pt x="43" y="22"/>
                  </a:lnTo>
                  <a:lnTo>
                    <a:pt x="44" y="23"/>
                  </a:lnTo>
                  <a:lnTo>
                    <a:pt x="45" y="25"/>
                  </a:lnTo>
                  <a:lnTo>
                    <a:pt x="46" y="27"/>
                  </a:lnTo>
                  <a:lnTo>
                    <a:pt x="46" y="28"/>
                  </a:lnTo>
                  <a:lnTo>
                    <a:pt x="47" y="30"/>
                  </a:lnTo>
                  <a:lnTo>
                    <a:pt x="47" y="32"/>
                  </a:lnTo>
                  <a:lnTo>
                    <a:pt x="46" y="34"/>
                  </a:lnTo>
                  <a:lnTo>
                    <a:pt x="46" y="36"/>
                  </a:lnTo>
                  <a:lnTo>
                    <a:pt x="44" y="38"/>
                  </a:lnTo>
                  <a:lnTo>
                    <a:pt x="43" y="40"/>
                  </a:lnTo>
                  <a:lnTo>
                    <a:pt x="42" y="42"/>
                  </a:lnTo>
                  <a:lnTo>
                    <a:pt x="40" y="42"/>
                  </a:lnTo>
                  <a:lnTo>
                    <a:pt x="39" y="43"/>
                  </a:lnTo>
                  <a:lnTo>
                    <a:pt x="38" y="44"/>
                  </a:lnTo>
                  <a:lnTo>
                    <a:pt x="36" y="45"/>
                  </a:lnTo>
                  <a:lnTo>
                    <a:pt x="33" y="46"/>
                  </a:lnTo>
                  <a:lnTo>
                    <a:pt x="31" y="47"/>
                  </a:lnTo>
                  <a:lnTo>
                    <a:pt x="29" y="47"/>
                  </a:lnTo>
                  <a:lnTo>
                    <a:pt x="27" y="47"/>
                  </a:lnTo>
                  <a:lnTo>
                    <a:pt x="25" y="48"/>
                  </a:lnTo>
                  <a:lnTo>
                    <a:pt x="24" y="48"/>
                  </a:lnTo>
                  <a:lnTo>
                    <a:pt x="22" y="48"/>
                  </a:lnTo>
                  <a:lnTo>
                    <a:pt x="20" y="47"/>
                  </a:lnTo>
                  <a:lnTo>
                    <a:pt x="18" y="47"/>
                  </a:lnTo>
                  <a:lnTo>
                    <a:pt x="17" y="47"/>
                  </a:lnTo>
                  <a:lnTo>
                    <a:pt x="15" y="46"/>
                  </a:lnTo>
                  <a:lnTo>
                    <a:pt x="14" y="45"/>
                  </a:lnTo>
                  <a:lnTo>
                    <a:pt x="12" y="44"/>
                  </a:lnTo>
                  <a:lnTo>
                    <a:pt x="11" y="42"/>
                  </a:lnTo>
                  <a:lnTo>
                    <a:pt x="10" y="40"/>
                  </a:lnTo>
                  <a:lnTo>
                    <a:pt x="8" y="39"/>
                  </a:lnTo>
                  <a:lnTo>
                    <a:pt x="18" y="35"/>
                  </a:lnTo>
                  <a:lnTo>
                    <a:pt x="18" y="36"/>
                  </a:lnTo>
                  <a:lnTo>
                    <a:pt x="20" y="38"/>
                  </a:lnTo>
                  <a:lnTo>
                    <a:pt x="21" y="39"/>
                  </a:lnTo>
                  <a:lnTo>
                    <a:pt x="22" y="39"/>
                  </a:lnTo>
                  <a:lnTo>
                    <a:pt x="24" y="39"/>
                  </a:lnTo>
                  <a:lnTo>
                    <a:pt x="26" y="39"/>
                  </a:lnTo>
                  <a:lnTo>
                    <a:pt x="28" y="39"/>
                  </a:lnTo>
                  <a:lnTo>
                    <a:pt x="31" y="39"/>
                  </a:lnTo>
                  <a:lnTo>
                    <a:pt x="32" y="38"/>
                  </a:lnTo>
                  <a:lnTo>
                    <a:pt x="34" y="37"/>
                  </a:lnTo>
                  <a:lnTo>
                    <a:pt x="35" y="36"/>
                  </a:lnTo>
                  <a:lnTo>
                    <a:pt x="36" y="35"/>
                  </a:lnTo>
                  <a:lnTo>
                    <a:pt x="37" y="35"/>
                  </a:lnTo>
                  <a:lnTo>
                    <a:pt x="37" y="33"/>
                  </a:lnTo>
                  <a:lnTo>
                    <a:pt x="38" y="33"/>
                  </a:lnTo>
                  <a:lnTo>
                    <a:pt x="38" y="32"/>
                  </a:lnTo>
                  <a:lnTo>
                    <a:pt x="38" y="31"/>
                  </a:lnTo>
                  <a:lnTo>
                    <a:pt x="37" y="30"/>
                  </a:lnTo>
                  <a:lnTo>
                    <a:pt x="36" y="29"/>
                  </a:lnTo>
                  <a:lnTo>
                    <a:pt x="35" y="27"/>
                  </a:lnTo>
                  <a:lnTo>
                    <a:pt x="34" y="27"/>
                  </a:lnTo>
                  <a:lnTo>
                    <a:pt x="32" y="27"/>
                  </a:lnTo>
                  <a:lnTo>
                    <a:pt x="30" y="27"/>
                  </a:lnTo>
                  <a:lnTo>
                    <a:pt x="27" y="27"/>
                  </a:lnTo>
                  <a:lnTo>
                    <a:pt x="23" y="28"/>
                  </a:lnTo>
                  <a:lnTo>
                    <a:pt x="19" y="29"/>
                  </a:lnTo>
                  <a:lnTo>
                    <a:pt x="16" y="29"/>
                  </a:lnTo>
                  <a:lnTo>
                    <a:pt x="13" y="29"/>
                  </a:lnTo>
                  <a:lnTo>
                    <a:pt x="11" y="29"/>
                  </a:lnTo>
                  <a:lnTo>
                    <a:pt x="8" y="28"/>
                  </a:lnTo>
                  <a:lnTo>
                    <a:pt x="7" y="27"/>
                  </a:lnTo>
                  <a:lnTo>
                    <a:pt x="5" y="26"/>
                  </a:lnTo>
                  <a:lnTo>
                    <a:pt x="4" y="25"/>
                  </a:lnTo>
                  <a:lnTo>
                    <a:pt x="3" y="23"/>
                  </a:lnTo>
                  <a:lnTo>
                    <a:pt x="2" y="22"/>
                  </a:lnTo>
                  <a:lnTo>
                    <a:pt x="1" y="21"/>
                  </a:lnTo>
                  <a:lnTo>
                    <a:pt x="1" y="20"/>
                  </a:lnTo>
                  <a:lnTo>
                    <a:pt x="1" y="19"/>
                  </a:lnTo>
                  <a:lnTo>
                    <a:pt x="1" y="17"/>
                  </a:lnTo>
                  <a:lnTo>
                    <a:pt x="0" y="16"/>
                  </a:lnTo>
                  <a:lnTo>
                    <a:pt x="1" y="14"/>
                  </a:lnTo>
                  <a:lnTo>
                    <a:pt x="1" y="12"/>
                  </a:lnTo>
                  <a:lnTo>
                    <a:pt x="3" y="10"/>
                  </a:lnTo>
                  <a:lnTo>
                    <a:pt x="4" y="8"/>
                  </a:lnTo>
                  <a:lnTo>
                    <a:pt x="5" y="7"/>
                  </a:lnTo>
                  <a:lnTo>
                    <a:pt x="6" y="6"/>
                  </a:lnTo>
                  <a:lnTo>
                    <a:pt x="8" y="5"/>
                  </a:lnTo>
                  <a:lnTo>
                    <a:pt x="9" y="4"/>
                  </a:lnTo>
                  <a:lnTo>
                    <a:pt x="11" y="3"/>
                  </a:lnTo>
                  <a:lnTo>
                    <a:pt x="13" y="2"/>
                  </a:lnTo>
                  <a:lnTo>
                    <a:pt x="15" y="2"/>
                  </a:lnTo>
                  <a:lnTo>
                    <a:pt x="16" y="1"/>
                  </a:lnTo>
                  <a:lnTo>
                    <a:pt x="18" y="1"/>
                  </a:lnTo>
                  <a:lnTo>
                    <a:pt x="20" y="1"/>
                  </a:lnTo>
                  <a:lnTo>
                    <a:pt x="22" y="0"/>
                  </a:lnTo>
                  <a:lnTo>
                    <a:pt x="24" y="0"/>
                  </a:lnTo>
                  <a:lnTo>
                    <a:pt x="25" y="1"/>
                  </a:lnTo>
                  <a:lnTo>
                    <a:pt x="26" y="1"/>
                  </a:lnTo>
                  <a:lnTo>
                    <a:pt x="28" y="1"/>
                  </a:lnTo>
                  <a:lnTo>
                    <a:pt x="29" y="2"/>
                  </a:lnTo>
                  <a:lnTo>
                    <a:pt x="31" y="2"/>
                  </a:lnTo>
                  <a:lnTo>
                    <a:pt x="32" y="4"/>
                  </a:lnTo>
                  <a:lnTo>
                    <a:pt x="33" y="4"/>
                  </a:lnTo>
                  <a:lnTo>
                    <a:pt x="34" y="5"/>
                  </a:lnTo>
                  <a:lnTo>
                    <a:pt x="35" y="6"/>
                  </a:lnTo>
                  <a:lnTo>
                    <a:pt x="36" y="8"/>
                  </a:lnTo>
                  <a:lnTo>
                    <a:pt x="36" y="9"/>
                  </a:lnTo>
                </a:path>
              </a:pathLst>
            </a:custGeom>
            <a:solidFill>
              <a:srgbClr val="000000"/>
            </a:solidFill>
            <a:ln w="12700" cap="rnd">
              <a:noFill/>
              <a:round/>
              <a:headEnd/>
              <a:tailEnd/>
            </a:ln>
          </p:spPr>
          <p:txBody>
            <a:bodyPr/>
            <a:lstStyle/>
            <a:p>
              <a:endParaRPr lang="en-CA"/>
            </a:p>
          </p:txBody>
        </p:sp>
        <p:sp>
          <p:nvSpPr>
            <p:cNvPr id="144421" name="Freeform 28"/>
            <p:cNvSpPr>
              <a:spLocks/>
            </p:cNvSpPr>
            <p:nvPr/>
          </p:nvSpPr>
          <p:spPr bwMode="auto">
            <a:xfrm>
              <a:off x="5121" y="3635"/>
              <a:ext cx="38" cy="53"/>
            </a:xfrm>
            <a:custGeom>
              <a:avLst/>
              <a:gdLst>
                <a:gd name="T0" fmla="*/ 0 w 38"/>
                <a:gd name="T1" fmla="*/ 7 h 53"/>
                <a:gd name="T2" fmla="*/ 36 w 38"/>
                <a:gd name="T3" fmla="*/ 0 h 53"/>
                <a:gd name="T4" fmla="*/ 37 w 38"/>
                <a:gd name="T5" fmla="*/ 9 h 53"/>
                <a:gd name="T6" fmla="*/ 24 w 38"/>
                <a:gd name="T7" fmla="*/ 11 h 53"/>
                <a:gd name="T8" fmla="*/ 30 w 38"/>
                <a:gd name="T9" fmla="*/ 50 h 53"/>
                <a:gd name="T10" fmla="*/ 21 w 38"/>
                <a:gd name="T11" fmla="*/ 52 h 53"/>
                <a:gd name="T12" fmla="*/ 15 w 38"/>
                <a:gd name="T13" fmla="*/ 13 h 53"/>
                <a:gd name="T14" fmla="*/ 1 w 38"/>
                <a:gd name="T15" fmla="*/ 15 h 53"/>
                <a:gd name="T16" fmla="*/ 0 w 38"/>
                <a:gd name="T17" fmla="*/ 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53"/>
                <a:gd name="T29" fmla="*/ 38 w 38"/>
                <a:gd name="T30" fmla="*/ 53 h 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53">
                  <a:moveTo>
                    <a:pt x="0" y="7"/>
                  </a:moveTo>
                  <a:lnTo>
                    <a:pt x="36" y="0"/>
                  </a:lnTo>
                  <a:lnTo>
                    <a:pt x="37" y="9"/>
                  </a:lnTo>
                  <a:lnTo>
                    <a:pt x="24" y="11"/>
                  </a:lnTo>
                  <a:lnTo>
                    <a:pt x="30" y="50"/>
                  </a:lnTo>
                  <a:lnTo>
                    <a:pt x="21" y="52"/>
                  </a:lnTo>
                  <a:lnTo>
                    <a:pt x="15" y="13"/>
                  </a:lnTo>
                  <a:lnTo>
                    <a:pt x="1" y="15"/>
                  </a:lnTo>
                  <a:lnTo>
                    <a:pt x="0" y="7"/>
                  </a:lnTo>
                </a:path>
              </a:pathLst>
            </a:custGeom>
            <a:solidFill>
              <a:srgbClr val="000000"/>
            </a:solidFill>
            <a:ln w="12700" cap="rnd">
              <a:noFill/>
              <a:round/>
              <a:headEnd/>
              <a:tailEnd/>
            </a:ln>
          </p:spPr>
          <p:txBody>
            <a:bodyPr/>
            <a:lstStyle/>
            <a:p>
              <a:endParaRPr lang="en-CA"/>
            </a:p>
          </p:txBody>
        </p:sp>
        <p:sp>
          <p:nvSpPr>
            <p:cNvPr id="144422" name="Freeform 29"/>
            <p:cNvSpPr>
              <a:spLocks/>
            </p:cNvSpPr>
            <p:nvPr/>
          </p:nvSpPr>
          <p:spPr bwMode="auto">
            <a:xfrm>
              <a:off x="5194" y="3633"/>
              <a:ext cx="41" cy="50"/>
            </a:xfrm>
            <a:custGeom>
              <a:avLst/>
              <a:gdLst>
                <a:gd name="T0" fmla="*/ 31 w 41"/>
                <a:gd name="T1" fmla="*/ 16 h 50"/>
                <a:gd name="T2" fmla="*/ 30 w 41"/>
                <a:gd name="T3" fmla="*/ 13 h 50"/>
                <a:gd name="T4" fmla="*/ 28 w 41"/>
                <a:gd name="T5" fmla="*/ 10 h 50"/>
                <a:gd name="T6" fmla="*/ 24 w 41"/>
                <a:gd name="T7" fmla="*/ 8 h 50"/>
                <a:gd name="T8" fmla="*/ 20 w 41"/>
                <a:gd name="T9" fmla="*/ 8 h 50"/>
                <a:gd name="T10" fmla="*/ 17 w 41"/>
                <a:gd name="T11" fmla="*/ 9 h 50"/>
                <a:gd name="T12" fmla="*/ 15 w 41"/>
                <a:gd name="T13" fmla="*/ 12 h 50"/>
                <a:gd name="T14" fmla="*/ 15 w 41"/>
                <a:gd name="T15" fmla="*/ 14 h 50"/>
                <a:gd name="T16" fmla="*/ 16 w 41"/>
                <a:gd name="T17" fmla="*/ 16 h 50"/>
                <a:gd name="T18" fmla="*/ 26 w 41"/>
                <a:gd name="T19" fmla="*/ 22 h 50"/>
                <a:gd name="T20" fmla="*/ 32 w 41"/>
                <a:gd name="T21" fmla="*/ 26 h 50"/>
                <a:gd name="T22" fmla="*/ 36 w 41"/>
                <a:gd name="T23" fmla="*/ 30 h 50"/>
                <a:gd name="T24" fmla="*/ 37 w 41"/>
                <a:gd name="T25" fmla="*/ 35 h 50"/>
                <a:gd name="T26" fmla="*/ 35 w 41"/>
                <a:gd name="T27" fmla="*/ 41 h 50"/>
                <a:gd name="T28" fmla="*/ 32 w 41"/>
                <a:gd name="T29" fmla="*/ 46 h 50"/>
                <a:gd name="T30" fmla="*/ 25 w 41"/>
                <a:gd name="T31" fmla="*/ 49 h 50"/>
                <a:gd name="T32" fmla="*/ 20 w 41"/>
                <a:gd name="T33" fmla="*/ 49 h 50"/>
                <a:gd name="T34" fmla="*/ 14 w 41"/>
                <a:gd name="T35" fmla="*/ 48 h 50"/>
                <a:gd name="T36" fmla="*/ 9 w 41"/>
                <a:gd name="T37" fmla="*/ 46 h 50"/>
                <a:gd name="T38" fmla="*/ 5 w 41"/>
                <a:gd name="T39" fmla="*/ 43 h 50"/>
                <a:gd name="T40" fmla="*/ 2 w 41"/>
                <a:gd name="T41" fmla="*/ 39 h 50"/>
                <a:gd name="T42" fmla="*/ 0 w 41"/>
                <a:gd name="T43" fmla="*/ 34 h 50"/>
                <a:gd name="T44" fmla="*/ 0 w 41"/>
                <a:gd name="T45" fmla="*/ 28 h 50"/>
                <a:gd name="T46" fmla="*/ 10 w 41"/>
                <a:gd name="T47" fmla="*/ 34 h 50"/>
                <a:gd name="T48" fmla="*/ 12 w 41"/>
                <a:gd name="T49" fmla="*/ 38 h 50"/>
                <a:gd name="T50" fmla="*/ 17 w 41"/>
                <a:gd name="T51" fmla="*/ 40 h 50"/>
                <a:gd name="T52" fmla="*/ 22 w 41"/>
                <a:gd name="T53" fmla="*/ 41 h 50"/>
                <a:gd name="T54" fmla="*/ 25 w 41"/>
                <a:gd name="T55" fmla="*/ 40 h 50"/>
                <a:gd name="T56" fmla="*/ 27 w 41"/>
                <a:gd name="T57" fmla="*/ 38 h 50"/>
                <a:gd name="T58" fmla="*/ 27 w 41"/>
                <a:gd name="T59" fmla="*/ 34 h 50"/>
                <a:gd name="T60" fmla="*/ 23 w 41"/>
                <a:gd name="T61" fmla="*/ 31 h 50"/>
                <a:gd name="T62" fmla="*/ 14 w 41"/>
                <a:gd name="T63" fmla="*/ 26 h 50"/>
                <a:gd name="T64" fmla="*/ 8 w 41"/>
                <a:gd name="T65" fmla="*/ 22 h 50"/>
                <a:gd name="T66" fmla="*/ 5 w 41"/>
                <a:gd name="T67" fmla="*/ 16 h 50"/>
                <a:gd name="T68" fmla="*/ 5 w 41"/>
                <a:gd name="T69" fmla="*/ 11 h 50"/>
                <a:gd name="T70" fmla="*/ 7 w 41"/>
                <a:gd name="T71" fmla="*/ 7 h 50"/>
                <a:gd name="T72" fmla="*/ 10 w 41"/>
                <a:gd name="T73" fmla="*/ 3 h 50"/>
                <a:gd name="T74" fmla="*/ 16 w 41"/>
                <a:gd name="T75" fmla="*/ 1 h 50"/>
                <a:gd name="T76" fmla="*/ 20 w 41"/>
                <a:gd name="T77" fmla="*/ 0 h 50"/>
                <a:gd name="T78" fmla="*/ 26 w 41"/>
                <a:gd name="T79" fmla="*/ 1 h 50"/>
                <a:gd name="T80" fmla="*/ 31 w 41"/>
                <a:gd name="T81" fmla="*/ 3 h 50"/>
                <a:gd name="T82" fmla="*/ 35 w 41"/>
                <a:gd name="T83" fmla="*/ 5 h 50"/>
                <a:gd name="T84" fmla="*/ 38 w 41"/>
                <a:gd name="T85" fmla="*/ 8 h 50"/>
                <a:gd name="T86" fmla="*/ 40 w 41"/>
                <a:gd name="T87" fmla="*/ 13 h 50"/>
                <a:gd name="T88" fmla="*/ 40 w 41"/>
                <a:gd name="T89" fmla="*/ 17 h 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
                <a:gd name="T136" fmla="*/ 0 h 50"/>
                <a:gd name="T137" fmla="*/ 41 w 41"/>
                <a:gd name="T138" fmla="*/ 50 h 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 h="50">
                  <a:moveTo>
                    <a:pt x="39" y="20"/>
                  </a:moveTo>
                  <a:lnTo>
                    <a:pt x="31" y="17"/>
                  </a:lnTo>
                  <a:lnTo>
                    <a:pt x="31" y="16"/>
                  </a:lnTo>
                  <a:lnTo>
                    <a:pt x="31" y="15"/>
                  </a:lnTo>
                  <a:lnTo>
                    <a:pt x="31" y="14"/>
                  </a:lnTo>
                  <a:lnTo>
                    <a:pt x="30" y="13"/>
                  </a:lnTo>
                  <a:lnTo>
                    <a:pt x="30" y="12"/>
                  </a:lnTo>
                  <a:lnTo>
                    <a:pt x="29" y="11"/>
                  </a:lnTo>
                  <a:lnTo>
                    <a:pt x="28" y="10"/>
                  </a:lnTo>
                  <a:lnTo>
                    <a:pt x="26" y="10"/>
                  </a:lnTo>
                  <a:lnTo>
                    <a:pt x="25" y="9"/>
                  </a:lnTo>
                  <a:lnTo>
                    <a:pt x="24" y="8"/>
                  </a:lnTo>
                  <a:lnTo>
                    <a:pt x="23" y="8"/>
                  </a:lnTo>
                  <a:lnTo>
                    <a:pt x="22" y="8"/>
                  </a:lnTo>
                  <a:lnTo>
                    <a:pt x="20" y="8"/>
                  </a:lnTo>
                  <a:lnTo>
                    <a:pt x="19" y="8"/>
                  </a:lnTo>
                  <a:lnTo>
                    <a:pt x="18" y="8"/>
                  </a:lnTo>
                  <a:lnTo>
                    <a:pt x="17" y="9"/>
                  </a:lnTo>
                  <a:lnTo>
                    <a:pt x="16" y="10"/>
                  </a:lnTo>
                  <a:lnTo>
                    <a:pt x="16" y="11"/>
                  </a:lnTo>
                  <a:lnTo>
                    <a:pt x="15" y="12"/>
                  </a:lnTo>
                  <a:lnTo>
                    <a:pt x="15" y="13"/>
                  </a:lnTo>
                  <a:lnTo>
                    <a:pt x="15" y="14"/>
                  </a:lnTo>
                  <a:lnTo>
                    <a:pt x="16" y="16"/>
                  </a:lnTo>
                  <a:lnTo>
                    <a:pt x="19" y="18"/>
                  </a:lnTo>
                  <a:lnTo>
                    <a:pt x="22" y="19"/>
                  </a:lnTo>
                  <a:lnTo>
                    <a:pt x="26" y="22"/>
                  </a:lnTo>
                  <a:lnTo>
                    <a:pt x="30" y="24"/>
                  </a:lnTo>
                  <a:lnTo>
                    <a:pt x="31" y="25"/>
                  </a:lnTo>
                  <a:lnTo>
                    <a:pt x="32" y="26"/>
                  </a:lnTo>
                  <a:lnTo>
                    <a:pt x="34" y="27"/>
                  </a:lnTo>
                  <a:lnTo>
                    <a:pt x="35" y="29"/>
                  </a:lnTo>
                  <a:lnTo>
                    <a:pt x="36" y="30"/>
                  </a:lnTo>
                  <a:lnTo>
                    <a:pt x="36" y="32"/>
                  </a:lnTo>
                  <a:lnTo>
                    <a:pt x="37" y="34"/>
                  </a:lnTo>
                  <a:lnTo>
                    <a:pt x="37" y="35"/>
                  </a:lnTo>
                  <a:lnTo>
                    <a:pt x="36" y="38"/>
                  </a:lnTo>
                  <a:lnTo>
                    <a:pt x="36" y="39"/>
                  </a:lnTo>
                  <a:lnTo>
                    <a:pt x="35" y="41"/>
                  </a:lnTo>
                  <a:lnTo>
                    <a:pt x="35" y="42"/>
                  </a:lnTo>
                  <a:lnTo>
                    <a:pt x="33" y="44"/>
                  </a:lnTo>
                  <a:lnTo>
                    <a:pt x="32" y="46"/>
                  </a:lnTo>
                  <a:lnTo>
                    <a:pt x="30" y="47"/>
                  </a:lnTo>
                  <a:lnTo>
                    <a:pt x="28" y="48"/>
                  </a:lnTo>
                  <a:lnTo>
                    <a:pt x="25" y="49"/>
                  </a:lnTo>
                  <a:lnTo>
                    <a:pt x="24" y="49"/>
                  </a:lnTo>
                  <a:lnTo>
                    <a:pt x="22" y="49"/>
                  </a:lnTo>
                  <a:lnTo>
                    <a:pt x="20" y="49"/>
                  </a:lnTo>
                  <a:lnTo>
                    <a:pt x="18" y="49"/>
                  </a:lnTo>
                  <a:lnTo>
                    <a:pt x="17" y="48"/>
                  </a:lnTo>
                  <a:lnTo>
                    <a:pt x="14" y="48"/>
                  </a:lnTo>
                  <a:lnTo>
                    <a:pt x="13" y="47"/>
                  </a:lnTo>
                  <a:lnTo>
                    <a:pt x="10" y="47"/>
                  </a:lnTo>
                  <a:lnTo>
                    <a:pt x="9" y="46"/>
                  </a:lnTo>
                  <a:lnTo>
                    <a:pt x="7" y="46"/>
                  </a:lnTo>
                  <a:lnTo>
                    <a:pt x="6" y="44"/>
                  </a:lnTo>
                  <a:lnTo>
                    <a:pt x="5" y="43"/>
                  </a:lnTo>
                  <a:lnTo>
                    <a:pt x="4" y="42"/>
                  </a:lnTo>
                  <a:lnTo>
                    <a:pt x="3" y="41"/>
                  </a:lnTo>
                  <a:lnTo>
                    <a:pt x="2" y="39"/>
                  </a:lnTo>
                  <a:lnTo>
                    <a:pt x="1" y="38"/>
                  </a:lnTo>
                  <a:lnTo>
                    <a:pt x="1" y="36"/>
                  </a:lnTo>
                  <a:lnTo>
                    <a:pt x="0" y="34"/>
                  </a:lnTo>
                  <a:lnTo>
                    <a:pt x="0" y="32"/>
                  </a:lnTo>
                  <a:lnTo>
                    <a:pt x="0" y="30"/>
                  </a:lnTo>
                  <a:lnTo>
                    <a:pt x="0" y="28"/>
                  </a:lnTo>
                  <a:lnTo>
                    <a:pt x="10" y="31"/>
                  </a:lnTo>
                  <a:lnTo>
                    <a:pt x="10" y="32"/>
                  </a:lnTo>
                  <a:lnTo>
                    <a:pt x="10" y="34"/>
                  </a:lnTo>
                  <a:lnTo>
                    <a:pt x="10" y="35"/>
                  </a:lnTo>
                  <a:lnTo>
                    <a:pt x="11" y="36"/>
                  </a:lnTo>
                  <a:lnTo>
                    <a:pt x="12" y="38"/>
                  </a:lnTo>
                  <a:lnTo>
                    <a:pt x="13" y="39"/>
                  </a:lnTo>
                  <a:lnTo>
                    <a:pt x="15" y="39"/>
                  </a:lnTo>
                  <a:lnTo>
                    <a:pt x="17" y="40"/>
                  </a:lnTo>
                  <a:lnTo>
                    <a:pt x="19" y="41"/>
                  </a:lnTo>
                  <a:lnTo>
                    <a:pt x="21" y="41"/>
                  </a:lnTo>
                  <a:lnTo>
                    <a:pt x="22" y="41"/>
                  </a:lnTo>
                  <a:lnTo>
                    <a:pt x="23" y="41"/>
                  </a:lnTo>
                  <a:lnTo>
                    <a:pt x="24" y="41"/>
                  </a:lnTo>
                  <a:lnTo>
                    <a:pt x="25" y="40"/>
                  </a:lnTo>
                  <a:lnTo>
                    <a:pt x="26" y="39"/>
                  </a:lnTo>
                  <a:lnTo>
                    <a:pt x="27" y="38"/>
                  </a:lnTo>
                  <a:lnTo>
                    <a:pt x="27" y="37"/>
                  </a:lnTo>
                  <a:lnTo>
                    <a:pt x="28" y="36"/>
                  </a:lnTo>
                  <a:lnTo>
                    <a:pt x="27" y="34"/>
                  </a:lnTo>
                  <a:lnTo>
                    <a:pt x="26" y="33"/>
                  </a:lnTo>
                  <a:lnTo>
                    <a:pt x="26" y="32"/>
                  </a:lnTo>
                  <a:lnTo>
                    <a:pt x="23" y="31"/>
                  </a:lnTo>
                  <a:lnTo>
                    <a:pt x="22" y="29"/>
                  </a:lnTo>
                  <a:lnTo>
                    <a:pt x="18" y="28"/>
                  </a:lnTo>
                  <a:lnTo>
                    <a:pt x="14" y="26"/>
                  </a:lnTo>
                  <a:lnTo>
                    <a:pt x="12" y="25"/>
                  </a:lnTo>
                  <a:lnTo>
                    <a:pt x="10" y="23"/>
                  </a:lnTo>
                  <a:lnTo>
                    <a:pt x="8" y="22"/>
                  </a:lnTo>
                  <a:lnTo>
                    <a:pt x="7" y="20"/>
                  </a:lnTo>
                  <a:lnTo>
                    <a:pt x="6" y="18"/>
                  </a:lnTo>
                  <a:lnTo>
                    <a:pt x="5" y="16"/>
                  </a:lnTo>
                  <a:lnTo>
                    <a:pt x="5" y="14"/>
                  </a:lnTo>
                  <a:lnTo>
                    <a:pt x="5" y="13"/>
                  </a:lnTo>
                  <a:lnTo>
                    <a:pt x="5" y="11"/>
                  </a:lnTo>
                  <a:lnTo>
                    <a:pt x="6" y="10"/>
                  </a:lnTo>
                  <a:lnTo>
                    <a:pt x="7" y="8"/>
                  </a:lnTo>
                  <a:lnTo>
                    <a:pt x="7" y="7"/>
                  </a:lnTo>
                  <a:lnTo>
                    <a:pt x="8" y="6"/>
                  </a:lnTo>
                  <a:lnTo>
                    <a:pt x="8" y="5"/>
                  </a:lnTo>
                  <a:lnTo>
                    <a:pt x="10" y="3"/>
                  </a:lnTo>
                  <a:lnTo>
                    <a:pt x="11" y="2"/>
                  </a:lnTo>
                  <a:lnTo>
                    <a:pt x="14" y="1"/>
                  </a:lnTo>
                  <a:lnTo>
                    <a:pt x="16" y="1"/>
                  </a:lnTo>
                  <a:lnTo>
                    <a:pt x="17" y="0"/>
                  </a:lnTo>
                  <a:lnTo>
                    <a:pt x="19" y="0"/>
                  </a:lnTo>
                  <a:lnTo>
                    <a:pt x="20" y="0"/>
                  </a:lnTo>
                  <a:lnTo>
                    <a:pt x="22" y="0"/>
                  </a:lnTo>
                  <a:lnTo>
                    <a:pt x="24" y="1"/>
                  </a:lnTo>
                  <a:lnTo>
                    <a:pt x="26" y="1"/>
                  </a:lnTo>
                  <a:lnTo>
                    <a:pt x="28" y="1"/>
                  </a:lnTo>
                  <a:lnTo>
                    <a:pt x="29" y="2"/>
                  </a:lnTo>
                  <a:lnTo>
                    <a:pt x="31" y="3"/>
                  </a:lnTo>
                  <a:lnTo>
                    <a:pt x="33" y="4"/>
                  </a:lnTo>
                  <a:lnTo>
                    <a:pt x="34" y="4"/>
                  </a:lnTo>
                  <a:lnTo>
                    <a:pt x="35" y="5"/>
                  </a:lnTo>
                  <a:lnTo>
                    <a:pt x="36" y="6"/>
                  </a:lnTo>
                  <a:lnTo>
                    <a:pt x="37" y="7"/>
                  </a:lnTo>
                  <a:lnTo>
                    <a:pt x="38" y="8"/>
                  </a:lnTo>
                  <a:lnTo>
                    <a:pt x="39" y="10"/>
                  </a:lnTo>
                  <a:lnTo>
                    <a:pt x="39" y="11"/>
                  </a:lnTo>
                  <a:lnTo>
                    <a:pt x="40" y="13"/>
                  </a:lnTo>
                  <a:lnTo>
                    <a:pt x="40" y="14"/>
                  </a:lnTo>
                  <a:lnTo>
                    <a:pt x="40" y="15"/>
                  </a:lnTo>
                  <a:lnTo>
                    <a:pt x="40" y="17"/>
                  </a:lnTo>
                  <a:lnTo>
                    <a:pt x="40" y="18"/>
                  </a:lnTo>
                  <a:lnTo>
                    <a:pt x="39" y="20"/>
                  </a:lnTo>
                </a:path>
              </a:pathLst>
            </a:custGeom>
            <a:solidFill>
              <a:srgbClr val="000000"/>
            </a:solidFill>
            <a:ln w="12700" cap="rnd">
              <a:noFill/>
              <a:round/>
              <a:headEnd/>
              <a:tailEnd/>
            </a:ln>
          </p:spPr>
          <p:txBody>
            <a:bodyPr/>
            <a:lstStyle/>
            <a:p>
              <a:endParaRPr lang="en-CA"/>
            </a:p>
          </p:txBody>
        </p:sp>
        <p:sp>
          <p:nvSpPr>
            <p:cNvPr id="144423" name="Freeform 30"/>
            <p:cNvSpPr>
              <a:spLocks/>
            </p:cNvSpPr>
            <p:nvPr/>
          </p:nvSpPr>
          <p:spPr bwMode="auto">
            <a:xfrm>
              <a:off x="5234" y="3645"/>
              <a:ext cx="53" cy="57"/>
            </a:xfrm>
            <a:custGeom>
              <a:avLst/>
              <a:gdLst>
                <a:gd name="T0" fmla="*/ 20 w 53"/>
                <a:gd name="T1" fmla="*/ 0 h 57"/>
                <a:gd name="T2" fmla="*/ 52 w 53"/>
                <a:gd name="T3" fmla="*/ 14 h 57"/>
                <a:gd name="T4" fmla="*/ 48 w 53"/>
                <a:gd name="T5" fmla="*/ 21 h 57"/>
                <a:gd name="T6" fmla="*/ 25 w 53"/>
                <a:gd name="T7" fmla="*/ 11 h 57"/>
                <a:gd name="T8" fmla="*/ 21 w 53"/>
                <a:gd name="T9" fmla="*/ 20 h 57"/>
                <a:gd name="T10" fmla="*/ 42 w 53"/>
                <a:gd name="T11" fmla="*/ 29 h 57"/>
                <a:gd name="T12" fmla="*/ 38 w 53"/>
                <a:gd name="T13" fmla="*/ 36 h 57"/>
                <a:gd name="T14" fmla="*/ 18 w 53"/>
                <a:gd name="T15" fmla="*/ 27 h 57"/>
                <a:gd name="T16" fmla="*/ 13 w 53"/>
                <a:gd name="T17" fmla="*/ 38 h 57"/>
                <a:gd name="T18" fmla="*/ 37 w 53"/>
                <a:gd name="T19" fmla="*/ 48 h 57"/>
                <a:gd name="T20" fmla="*/ 33 w 53"/>
                <a:gd name="T21" fmla="*/ 56 h 57"/>
                <a:gd name="T22" fmla="*/ 0 w 53"/>
                <a:gd name="T23" fmla="*/ 42 h 57"/>
                <a:gd name="T24" fmla="*/ 20 w 53"/>
                <a:gd name="T25" fmla="*/ 0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57"/>
                <a:gd name="T41" fmla="*/ 53 w 53"/>
                <a:gd name="T42" fmla="*/ 57 h 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57">
                  <a:moveTo>
                    <a:pt x="20" y="0"/>
                  </a:moveTo>
                  <a:lnTo>
                    <a:pt x="52" y="14"/>
                  </a:lnTo>
                  <a:lnTo>
                    <a:pt x="48" y="21"/>
                  </a:lnTo>
                  <a:lnTo>
                    <a:pt x="25" y="11"/>
                  </a:lnTo>
                  <a:lnTo>
                    <a:pt x="21" y="20"/>
                  </a:lnTo>
                  <a:lnTo>
                    <a:pt x="42" y="29"/>
                  </a:lnTo>
                  <a:lnTo>
                    <a:pt x="38" y="36"/>
                  </a:lnTo>
                  <a:lnTo>
                    <a:pt x="18" y="27"/>
                  </a:lnTo>
                  <a:lnTo>
                    <a:pt x="13" y="38"/>
                  </a:lnTo>
                  <a:lnTo>
                    <a:pt x="37" y="48"/>
                  </a:lnTo>
                  <a:lnTo>
                    <a:pt x="33" y="56"/>
                  </a:lnTo>
                  <a:lnTo>
                    <a:pt x="0" y="42"/>
                  </a:lnTo>
                  <a:lnTo>
                    <a:pt x="20" y="0"/>
                  </a:lnTo>
                </a:path>
              </a:pathLst>
            </a:custGeom>
            <a:solidFill>
              <a:srgbClr val="000000"/>
            </a:solidFill>
            <a:ln w="12700" cap="rnd">
              <a:noFill/>
              <a:round/>
              <a:headEnd/>
              <a:tailEnd/>
            </a:ln>
          </p:spPr>
          <p:txBody>
            <a:bodyPr/>
            <a:lstStyle/>
            <a:p>
              <a:endParaRPr lang="en-CA"/>
            </a:p>
          </p:txBody>
        </p:sp>
        <p:sp>
          <p:nvSpPr>
            <p:cNvPr id="144424" name="Freeform 31"/>
            <p:cNvSpPr>
              <a:spLocks/>
            </p:cNvSpPr>
            <p:nvPr/>
          </p:nvSpPr>
          <p:spPr bwMode="auto">
            <a:xfrm>
              <a:off x="5271" y="3668"/>
              <a:ext cx="56" cy="60"/>
            </a:xfrm>
            <a:custGeom>
              <a:avLst/>
              <a:gdLst>
                <a:gd name="T0" fmla="*/ 28 w 56"/>
                <a:gd name="T1" fmla="*/ 0 h 60"/>
                <a:gd name="T2" fmla="*/ 48 w 56"/>
                <a:gd name="T3" fmla="*/ 13 h 60"/>
                <a:gd name="T4" fmla="*/ 49 w 56"/>
                <a:gd name="T5" fmla="*/ 14 h 60"/>
                <a:gd name="T6" fmla="*/ 52 w 56"/>
                <a:gd name="T7" fmla="*/ 16 h 60"/>
                <a:gd name="T8" fmla="*/ 53 w 56"/>
                <a:gd name="T9" fmla="*/ 18 h 60"/>
                <a:gd name="T10" fmla="*/ 54 w 56"/>
                <a:gd name="T11" fmla="*/ 20 h 60"/>
                <a:gd name="T12" fmla="*/ 55 w 56"/>
                <a:gd name="T13" fmla="*/ 21 h 60"/>
                <a:gd name="T14" fmla="*/ 55 w 56"/>
                <a:gd name="T15" fmla="*/ 23 h 60"/>
                <a:gd name="T16" fmla="*/ 55 w 56"/>
                <a:gd name="T17" fmla="*/ 24 h 60"/>
                <a:gd name="T18" fmla="*/ 55 w 56"/>
                <a:gd name="T19" fmla="*/ 26 h 60"/>
                <a:gd name="T20" fmla="*/ 55 w 56"/>
                <a:gd name="T21" fmla="*/ 27 h 60"/>
                <a:gd name="T22" fmla="*/ 54 w 56"/>
                <a:gd name="T23" fmla="*/ 28 h 60"/>
                <a:gd name="T24" fmla="*/ 53 w 56"/>
                <a:gd name="T25" fmla="*/ 30 h 60"/>
                <a:gd name="T26" fmla="*/ 52 w 56"/>
                <a:gd name="T27" fmla="*/ 32 h 60"/>
                <a:gd name="T28" fmla="*/ 51 w 56"/>
                <a:gd name="T29" fmla="*/ 33 h 60"/>
                <a:gd name="T30" fmla="*/ 50 w 56"/>
                <a:gd name="T31" fmla="*/ 34 h 60"/>
                <a:gd name="T32" fmla="*/ 49 w 56"/>
                <a:gd name="T33" fmla="*/ 35 h 60"/>
                <a:gd name="T34" fmla="*/ 48 w 56"/>
                <a:gd name="T35" fmla="*/ 36 h 60"/>
                <a:gd name="T36" fmla="*/ 46 w 56"/>
                <a:gd name="T37" fmla="*/ 37 h 60"/>
                <a:gd name="T38" fmla="*/ 44 w 56"/>
                <a:gd name="T39" fmla="*/ 37 h 60"/>
                <a:gd name="T40" fmla="*/ 43 w 56"/>
                <a:gd name="T41" fmla="*/ 38 h 60"/>
                <a:gd name="T42" fmla="*/ 41 w 56"/>
                <a:gd name="T43" fmla="*/ 37 h 60"/>
                <a:gd name="T44" fmla="*/ 40 w 56"/>
                <a:gd name="T45" fmla="*/ 37 h 60"/>
                <a:gd name="T46" fmla="*/ 41 w 56"/>
                <a:gd name="T47" fmla="*/ 38 h 60"/>
                <a:gd name="T48" fmla="*/ 41 w 56"/>
                <a:gd name="T49" fmla="*/ 39 h 60"/>
                <a:gd name="T50" fmla="*/ 41 w 56"/>
                <a:gd name="T51" fmla="*/ 39 h 60"/>
                <a:gd name="T52" fmla="*/ 41 w 56"/>
                <a:gd name="T53" fmla="*/ 41 h 60"/>
                <a:gd name="T54" fmla="*/ 42 w 56"/>
                <a:gd name="T55" fmla="*/ 42 h 60"/>
                <a:gd name="T56" fmla="*/ 41 w 56"/>
                <a:gd name="T57" fmla="*/ 43 h 60"/>
                <a:gd name="T58" fmla="*/ 41 w 56"/>
                <a:gd name="T59" fmla="*/ 44 h 60"/>
                <a:gd name="T60" fmla="*/ 41 w 56"/>
                <a:gd name="T61" fmla="*/ 45 h 60"/>
                <a:gd name="T62" fmla="*/ 39 w 56"/>
                <a:gd name="T63" fmla="*/ 48 h 60"/>
                <a:gd name="T64" fmla="*/ 35 w 56"/>
                <a:gd name="T65" fmla="*/ 53 h 60"/>
                <a:gd name="T66" fmla="*/ 34 w 56"/>
                <a:gd name="T67" fmla="*/ 55 h 60"/>
                <a:gd name="T68" fmla="*/ 34 w 56"/>
                <a:gd name="T69" fmla="*/ 55 h 60"/>
                <a:gd name="T70" fmla="*/ 34 w 56"/>
                <a:gd name="T71" fmla="*/ 56 h 60"/>
                <a:gd name="T72" fmla="*/ 34 w 56"/>
                <a:gd name="T73" fmla="*/ 56 h 60"/>
                <a:gd name="T74" fmla="*/ 34 w 56"/>
                <a:gd name="T75" fmla="*/ 57 h 60"/>
                <a:gd name="T76" fmla="*/ 34 w 56"/>
                <a:gd name="T77" fmla="*/ 58 h 60"/>
                <a:gd name="T78" fmla="*/ 33 w 56"/>
                <a:gd name="T79" fmla="*/ 59 h 60"/>
                <a:gd name="T80" fmla="*/ 24 w 56"/>
                <a:gd name="T81" fmla="*/ 53 h 60"/>
                <a:gd name="T82" fmla="*/ 24 w 56"/>
                <a:gd name="T83" fmla="*/ 52 h 60"/>
                <a:gd name="T84" fmla="*/ 25 w 56"/>
                <a:gd name="T85" fmla="*/ 51 h 60"/>
                <a:gd name="T86" fmla="*/ 25 w 56"/>
                <a:gd name="T87" fmla="*/ 51 h 60"/>
                <a:gd name="T88" fmla="*/ 25 w 56"/>
                <a:gd name="T89" fmla="*/ 49 h 60"/>
                <a:gd name="T90" fmla="*/ 27 w 56"/>
                <a:gd name="T91" fmla="*/ 48 h 60"/>
                <a:gd name="T92" fmla="*/ 29 w 56"/>
                <a:gd name="T93" fmla="*/ 44 h 60"/>
                <a:gd name="T94" fmla="*/ 30 w 56"/>
                <a:gd name="T95" fmla="*/ 42 h 60"/>
                <a:gd name="T96" fmla="*/ 31 w 56"/>
                <a:gd name="T97" fmla="*/ 41 h 60"/>
                <a:gd name="T98" fmla="*/ 32 w 56"/>
                <a:gd name="T99" fmla="*/ 40 h 60"/>
                <a:gd name="T100" fmla="*/ 32 w 56"/>
                <a:gd name="T101" fmla="*/ 38 h 60"/>
                <a:gd name="T102" fmla="*/ 31 w 56"/>
                <a:gd name="T103" fmla="*/ 37 h 60"/>
                <a:gd name="T104" fmla="*/ 30 w 56"/>
                <a:gd name="T105" fmla="*/ 36 h 60"/>
                <a:gd name="T106" fmla="*/ 29 w 56"/>
                <a:gd name="T107" fmla="*/ 35 h 60"/>
                <a:gd name="T108" fmla="*/ 28 w 56"/>
                <a:gd name="T109" fmla="*/ 34 h 60"/>
                <a:gd name="T110" fmla="*/ 19 w 56"/>
                <a:gd name="T111" fmla="*/ 28 h 60"/>
                <a:gd name="T112" fmla="*/ 8 w 56"/>
                <a:gd name="T113" fmla="*/ 43 h 60"/>
                <a:gd name="T114" fmla="*/ 0 w 56"/>
                <a:gd name="T115" fmla="*/ 38 h 60"/>
                <a:gd name="T116" fmla="*/ 28 w 56"/>
                <a:gd name="T117" fmla="*/ 0 h 6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
                <a:gd name="T178" fmla="*/ 0 h 60"/>
                <a:gd name="T179" fmla="*/ 56 w 56"/>
                <a:gd name="T180" fmla="*/ 60 h 6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 h="60">
                  <a:moveTo>
                    <a:pt x="28" y="0"/>
                  </a:moveTo>
                  <a:lnTo>
                    <a:pt x="48" y="13"/>
                  </a:lnTo>
                  <a:lnTo>
                    <a:pt x="49" y="14"/>
                  </a:lnTo>
                  <a:lnTo>
                    <a:pt x="52" y="16"/>
                  </a:lnTo>
                  <a:lnTo>
                    <a:pt x="53" y="18"/>
                  </a:lnTo>
                  <a:lnTo>
                    <a:pt x="54" y="20"/>
                  </a:lnTo>
                  <a:lnTo>
                    <a:pt x="55" y="21"/>
                  </a:lnTo>
                  <a:lnTo>
                    <a:pt x="55" y="23"/>
                  </a:lnTo>
                  <a:lnTo>
                    <a:pt x="55" y="24"/>
                  </a:lnTo>
                  <a:lnTo>
                    <a:pt x="55" y="26"/>
                  </a:lnTo>
                  <a:lnTo>
                    <a:pt x="55" y="27"/>
                  </a:lnTo>
                  <a:lnTo>
                    <a:pt x="54" y="28"/>
                  </a:lnTo>
                  <a:lnTo>
                    <a:pt x="53" y="30"/>
                  </a:lnTo>
                  <a:lnTo>
                    <a:pt x="52" y="32"/>
                  </a:lnTo>
                  <a:lnTo>
                    <a:pt x="51" y="33"/>
                  </a:lnTo>
                  <a:lnTo>
                    <a:pt x="50" y="34"/>
                  </a:lnTo>
                  <a:lnTo>
                    <a:pt x="49" y="35"/>
                  </a:lnTo>
                  <a:lnTo>
                    <a:pt x="48" y="36"/>
                  </a:lnTo>
                  <a:lnTo>
                    <a:pt x="46" y="37"/>
                  </a:lnTo>
                  <a:lnTo>
                    <a:pt x="44" y="37"/>
                  </a:lnTo>
                  <a:lnTo>
                    <a:pt x="43" y="38"/>
                  </a:lnTo>
                  <a:lnTo>
                    <a:pt x="41" y="37"/>
                  </a:lnTo>
                  <a:lnTo>
                    <a:pt x="40" y="37"/>
                  </a:lnTo>
                  <a:lnTo>
                    <a:pt x="41" y="38"/>
                  </a:lnTo>
                  <a:lnTo>
                    <a:pt x="41" y="39"/>
                  </a:lnTo>
                  <a:lnTo>
                    <a:pt x="41" y="41"/>
                  </a:lnTo>
                  <a:lnTo>
                    <a:pt x="42" y="42"/>
                  </a:lnTo>
                  <a:lnTo>
                    <a:pt x="41" y="43"/>
                  </a:lnTo>
                  <a:lnTo>
                    <a:pt x="41" y="44"/>
                  </a:lnTo>
                  <a:lnTo>
                    <a:pt x="41" y="45"/>
                  </a:lnTo>
                  <a:lnTo>
                    <a:pt x="39" y="48"/>
                  </a:lnTo>
                  <a:lnTo>
                    <a:pt x="35" y="53"/>
                  </a:lnTo>
                  <a:lnTo>
                    <a:pt x="34" y="55"/>
                  </a:lnTo>
                  <a:lnTo>
                    <a:pt x="34" y="56"/>
                  </a:lnTo>
                  <a:lnTo>
                    <a:pt x="34" y="57"/>
                  </a:lnTo>
                  <a:lnTo>
                    <a:pt x="34" y="58"/>
                  </a:lnTo>
                  <a:lnTo>
                    <a:pt x="33" y="59"/>
                  </a:lnTo>
                  <a:lnTo>
                    <a:pt x="24" y="53"/>
                  </a:lnTo>
                  <a:lnTo>
                    <a:pt x="24" y="52"/>
                  </a:lnTo>
                  <a:lnTo>
                    <a:pt x="25" y="51"/>
                  </a:lnTo>
                  <a:lnTo>
                    <a:pt x="25" y="49"/>
                  </a:lnTo>
                  <a:lnTo>
                    <a:pt x="27" y="48"/>
                  </a:lnTo>
                  <a:lnTo>
                    <a:pt x="29" y="44"/>
                  </a:lnTo>
                  <a:lnTo>
                    <a:pt x="30" y="42"/>
                  </a:lnTo>
                  <a:lnTo>
                    <a:pt x="31" y="41"/>
                  </a:lnTo>
                  <a:lnTo>
                    <a:pt x="32" y="40"/>
                  </a:lnTo>
                  <a:lnTo>
                    <a:pt x="32" y="38"/>
                  </a:lnTo>
                  <a:lnTo>
                    <a:pt x="31" y="37"/>
                  </a:lnTo>
                  <a:lnTo>
                    <a:pt x="30" y="36"/>
                  </a:lnTo>
                  <a:lnTo>
                    <a:pt x="29" y="35"/>
                  </a:lnTo>
                  <a:lnTo>
                    <a:pt x="28" y="34"/>
                  </a:lnTo>
                  <a:lnTo>
                    <a:pt x="19" y="28"/>
                  </a:lnTo>
                  <a:lnTo>
                    <a:pt x="8" y="43"/>
                  </a:lnTo>
                  <a:lnTo>
                    <a:pt x="0" y="38"/>
                  </a:lnTo>
                  <a:lnTo>
                    <a:pt x="28" y="0"/>
                  </a:lnTo>
                </a:path>
              </a:pathLst>
            </a:custGeom>
            <a:solidFill>
              <a:srgbClr val="000000"/>
            </a:solidFill>
            <a:ln w="12700" cap="rnd">
              <a:noFill/>
              <a:round/>
              <a:headEnd/>
              <a:tailEnd/>
            </a:ln>
          </p:spPr>
          <p:txBody>
            <a:bodyPr/>
            <a:lstStyle/>
            <a:p>
              <a:endParaRPr lang="en-CA"/>
            </a:p>
          </p:txBody>
        </p:sp>
        <p:sp>
          <p:nvSpPr>
            <p:cNvPr id="144425" name="Freeform 32"/>
            <p:cNvSpPr>
              <a:spLocks/>
            </p:cNvSpPr>
            <p:nvPr/>
          </p:nvSpPr>
          <p:spPr bwMode="auto">
            <a:xfrm>
              <a:off x="5296" y="3679"/>
              <a:ext cx="20" cy="20"/>
            </a:xfrm>
            <a:custGeom>
              <a:avLst/>
              <a:gdLst>
                <a:gd name="T0" fmla="*/ 6 w 20"/>
                <a:gd name="T1" fmla="*/ 0 h 20"/>
                <a:gd name="T2" fmla="*/ 15 w 20"/>
                <a:gd name="T3" fmla="*/ 7 h 20"/>
                <a:gd name="T4" fmla="*/ 17 w 20"/>
                <a:gd name="T5" fmla="*/ 7 h 20"/>
                <a:gd name="T6" fmla="*/ 18 w 20"/>
                <a:gd name="T7" fmla="*/ 9 h 20"/>
                <a:gd name="T8" fmla="*/ 18 w 20"/>
                <a:gd name="T9" fmla="*/ 9 h 20"/>
                <a:gd name="T10" fmla="*/ 18 w 20"/>
                <a:gd name="T11" fmla="*/ 10 h 20"/>
                <a:gd name="T12" fmla="*/ 19 w 20"/>
                <a:gd name="T13" fmla="*/ 11 h 20"/>
                <a:gd name="T14" fmla="*/ 19 w 20"/>
                <a:gd name="T15" fmla="*/ 12 h 20"/>
                <a:gd name="T16" fmla="*/ 19 w 20"/>
                <a:gd name="T17" fmla="*/ 13 h 20"/>
                <a:gd name="T18" fmla="*/ 19 w 20"/>
                <a:gd name="T19" fmla="*/ 13 h 20"/>
                <a:gd name="T20" fmla="*/ 18 w 20"/>
                <a:gd name="T21" fmla="*/ 14 h 20"/>
                <a:gd name="T22" fmla="*/ 18 w 20"/>
                <a:gd name="T23" fmla="*/ 15 h 20"/>
                <a:gd name="T24" fmla="*/ 18 w 20"/>
                <a:gd name="T25" fmla="*/ 16 h 20"/>
                <a:gd name="T26" fmla="*/ 17 w 20"/>
                <a:gd name="T27" fmla="*/ 17 h 20"/>
                <a:gd name="T28" fmla="*/ 16 w 20"/>
                <a:gd name="T29" fmla="*/ 18 h 20"/>
                <a:gd name="T30" fmla="*/ 15 w 20"/>
                <a:gd name="T31" fmla="*/ 19 h 20"/>
                <a:gd name="T32" fmla="*/ 14 w 20"/>
                <a:gd name="T33" fmla="*/ 19 h 20"/>
                <a:gd name="T34" fmla="*/ 13 w 20"/>
                <a:gd name="T35" fmla="*/ 19 h 20"/>
                <a:gd name="T36" fmla="*/ 12 w 20"/>
                <a:gd name="T37" fmla="*/ 19 h 20"/>
                <a:gd name="T38" fmla="*/ 11 w 20"/>
                <a:gd name="T39" fmla="*/ 18 h 20"/>
                <a:gd name="T40" fmla="*/ 10 w 20"/>
                <a:gd name="T41" fmla="*/ 18 h 20"/>
                <a:gd name="T42" fmla="*/ 9 w 20"/>
                <a:gd name="T43" fmla="*/ 17 h 20"/>
                <a:gd name="T44" fmla="*/ 0 w 20"/>
                <a:gd name="T45" fmla="*/ 10 h 20"/>
                <a:gd name="T46" fmla="*/ 6 w 20"/>
                <a:gd name="T47" fmla="*/ 0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20"/>
                <a:gd name="T74" fmla="*/ 20 w 20"/>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20">
                  <a:moveTo>
                    <a:pt x="6" y="0"/>
                  </a:moveTo>
                  <a:lnTo>
                    <a:pt x="15" y="7"/>
                  </a:lnTo>
                  <a:lnTo>
                    <a:pt x="17" y="7"/>
                  </a:lnTo>
                  <a:lnTo>
                    <a:pt x="18" y="9"/>
                  </a:lnTo>
                  <a:lnTo>
                    <a:pt x="18" y="10"/>
                  </a:lnTo>
                  <a:lnTo>
                    <a:pt x="19" y="11"/>
                  </a:lnTo>
                  <a:lnTo>
                    <a:pt x="19" y="12"/>
                  </a:lnTo>
                  <a:lnTo>
                    <a:pt x="19" y="13"/>
                  </a:lnTo>
                  <a:lnTo>
                    <a:pt x="18" y="14"/>
                  </a:lnTo>
                  <a:lnTo>
                    <a:pt x="18" y="15"/>
                  </a:lnTo>
                  <a:lnTo>
                    <a:pt x="18" y="16"/>
                  </a:lnTo>
                  <a:lnTo>
                    <a:pt x="17" y="17"/>
                  </a:lnTo>
                  <a:lnTo>
                    <a:pt x="16" y="18"/>
                  </a:lnTo>
                  <a:lnTo>
                    <a:pt x="15" y="19"/>
                  </a:lnTo>
                  <a:lnTo>
                    <a:pt x="14" y="19"/>
                  </a:lnTo>
                  <a:lnTo>
                    <a:pt x="13" y="19"/>
                  </a:lnTo>
                  <a:lnTo>
                    <a:pt x="12" y="19"/>
                  </a:lnTo>
                  <a:lnTo>
                    <a:pt x="11" y="18"/>
                  </a:lnTo>
                  <a:lnTo>
                    <a:pt x="10" y="18"/>
                  </a:lnTo>
                  <a:lnTo>
                    <a:pt x="9" y="17"/>
                  </a:lnTo>
                  <a:lnTo>
                    <a:pt x="0" y="10"/>
                  </a:lnTo>
                  <a:lnTo>
                    <a:pt x="6" y="0"/>
                  </a:lnTo>
                </a:path>
              </a:pathLst>
            </a:custGeom>
            <a:solidFill>
              <a:srgbClr val="FFFFFF"/>
            </a:solidFill>
            <a:ln w="12700" cap="rnd">
              <a:noFill/>
              <a:round/>
              <a:headEnd/>
              <a:tailEnd/>
            </a:ln>
          </p:spPr>
          <p:txBody>
            <a:bodyPr/>
            <a:lstStyle/>
            <a:p>
              <a:endParaRPr lang="en-CA"/>
            </a:p>
          </p:txBody>
        </p:sp>
        <p:sp>
          <p:nvSpPr>
            <p:cNvPr id="144426" name="Freeform 33"/>
            <p:cNvSpPr>
              <a:spLocks/>
            </p:cNvSpPr>
            <p:nvPr/>
          </p:nvSpPr>
          <p:spPr bwMode="auto">
            <a:xfrm>
              <a:off x="5315" y="3698"/>
              <a:ext cx="52" cy="54"/>
            </a:xfrm>
            <a:custGeom>
              <a:avLst/>
              <a:gdLst>
                <a:gd name="T0" fmla="*/ 20 w 52"/>
                <a:gd name="T1" fmla="*/ 0 h 54"/>
                <a:gd name="T2" fmla="*/ 28 w 52"/>
                <a:gd name="T3" fmla="*/ 8 h 54"/>
                <a:gd name="T4" fmla="*/ 11 w 52"/>
                <a:gd name="T5" fmla="*/ 42 h 54"/>
                <a:gd name="T6" fmla="*/ 44 w 52"/>
                <a:gd name="T7" fmla="*/ 24 h 54"/>
                <a:gd name="T8" fmla="*/ 51 w 52"/>
                <a:gd name="T9" fmla="*/ 32 h 54"/>
                <a:gd name="T10" fmla="*/ 7 w 52"/>
                <a:gd name="T11" fmla="*/ 53 h 54"/>
                <a:gd name="T12" fmla="*/ 0 w 52"/>
                <a:gd name="T13" fmla="*/ 46 h 54"/>
                <a:gd name="T14" fmla="*/ 20 w 5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54"/>
                <a:gd name="T26" fmla="*/ 52 w 5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54">
                  <a:moveTo>
                    <a:pt x="20" y="0"/>
                  </a:moveTo>
                  <a:lnTo>
                    <a:pt x="28" y="8"/>
                  </a:lnTo>
                  <a:lnTo>
                    <a:pt x="11" y="42"/>
                  </a:lnTo>
                  <a:lnTo>
                    <a:pt x="44" y="24"/>
                  </a:lnTo>
                  <a:lnTo>
                    <a:pt x="51" y="32"/>
                  </a:lnTo>
                  <a:lnTo>
                    <a:pt x="7" y="53"/>
                  </a:lnTo>
                  <a:lnTo>
                    <a:pt x="0" y="46"/>
                  </a:lnTo>
                  <a:lnTo>
                    <a:pt x="20" y="0"/>
                  </a:lnTo>
                </a:path>
              </a:pathLst>
            </a:custGeom>
            <a:solidFill>
              <a:srgbClr val="000000"/>
            </a:solidFill>
            <a:ln w="12700" cap="rnd">
              <a:noFill/>
              <a:round/>
              <a:headEnd/>
              <a:tailEnd/>
            </a:ln>
          </p:spPr>
          <p:txBody>
            <a:bodyPr/>
            <a:lstStyle/>
            <a:p>
              <a:endParaRPr lang="en-CA"/>
            </a:p>
          </p:txBody>
        </p:sp>
        <p:sp>
          <p:nvSpPr>
            <p:cNvPr id="144427" name="Freeform 34"/>
            <p:cNvSpPr>
              <a:spLocks/>
            </p:cNvSpPr>
            <p:nvPr/>
          </p:nvSpPr>
          <p:spPr bwMode="auto">
            <a:xfrm>
              <a:off x="5331" y="3738"/>
              <a:ext cx="45" cy="33"/>
            </a:xfrm>
            <a:custGeom>
              <a:avLst/>
              <a:gdLst>
                <a:gd name="T0" fmla="*/ 39 w 45"/>
                <a:gd name="T1" fmla="*/ 0 h 33"/>
                <a:gd name="T2" fmla="*/ 44 w 45"/>
                <a:gd name="T3" fmla="*/ 7 h 33"/>
                <a:gd name="T4" fmla="*/ 6 w 45"/>
                <a:gd name="T5" fmla="*/ 32 h 33"/>
                <a:gd name="T6" fmla="*/ 0 w 45"/>
                <a:gd name="T7" fmla="*/ 25 h 33"/>
                <a:gd name="T8" fmla="*/ 39 w 45"/>
                <a:gd name="T9" fmla="*/ 0 h 33"/>
                <a:gd name="T10" fmla="*/ 0 60000 65536"/>
                <a:gd name="T11" fmla="*/ 0 60000 65536"/>
                <a:gd name="T12" fmla="*/ 0 60000 65536"/>
                <a:gd name="T13" fmla="*/ 0 60000 65536"/>
                <a:gd name="T14" fmla="*/ 0 60000 65536"/>
                <a:gd name="T15" fmla="*/ 0 w 45"/>
                <a:gd name="T16" fmla="*/ 0 h 33"/>
                <a:gd name="T17" fmla="*/ 45 w 45"/>
                <a:gd name="T18" fmla="*/ 33 h 33"/>
              </a:gdLst>
              <a:ahLst/>
              <a:cxnLst>
                <a:cxn ang="T10">
                  <a:pos x="T0" y="T1"/>
                </a:cxn>
                <a:cxn ang="T11">
                  <a:pos x="T2" y="T3"/>
                </a:cxn>
                <a:cxn ang="T12">
                  <a:pos x="T4" y="T5"/>
                </a:cxn>
                <a:cxn ang="T13">
                  <a:pos x="T6" y="T7"/>
                </a:cxn>
                <a:cxn ang="T14">
                  <a:pos x="T8" y="T9"/>
                </a:cxn>
              </a:cxnLst>
              <a:rect l="T15" t="T16" r="T17" b="T18"/>
              <a:pathLst>
                <a:path w="45" h="33">
                  <a:moveTo>
                    <a:pt x="39" y="0"/>
                  </a:moveTo>
                  <a:lnTo>
                    <a:pt x="44" y="7"/>
                  </a:lnTo>
                  <a:lnTo>
                    <a:pt x="6" y="32"/>
                  </a:lnTo>
                  <a:lnTo>
                    <a:pt x="0" y="25"/>
                  </a:lnTo>
                  <a:lnTo>
                    <a:pt x="39" y="0"/>
                  </a:lnTo>
                </a:path>
              </a:pathLst>
            </a:custGeom>
            <a:solidFill>
              <a:srgbClr val="000000"/>
            </a:solidFill>
            <a:ln w="12700" cap="rnd">
              <a:noFill/>
              <a:round/>
              <a:headEnd/>
              <a:tailEnd/>
            </a:ln>
          </p:spPr>
          <p:txBody>
            <a:bodyPr/>
            <a:lstStyle/>
            <a:p>
              <a:endParaRPr lang="en-CA"/>
            </a:p>
          </p:txBody>
        </p:sp>
        <p:sp>
          <p:nvSpPr>
            <p:cNvPr id="144428" name="Freeform 35"/>
            <p:cNvSpPr>
              <a:spLocks/>
            </p:cNvSpPr>
            <p:nvPr/>
          </p:nvSpPr>
          <p:spPr bwMode="auto">
            <a:xfrm>
              <a:off x="5348" y="3761"/>
              <a:ext cx="51" cy="46"/>
            </a:xfrm>
            <a:custGeom>
              <a:avLst/>
              <a:gdLst>
                <a:gd name="T0" fmla="*/ 37 w 51"/>
                <a:gd name="T1" fmla="*/ 29 h 46"/>
                <a:gd name="T2" fmla="*/ 40 w 51"/>
                <a:gd name="T3" fmla="*/ 26 h 46"/>
                <a:gd name="T4" fmla="*/ 40 w 51"/>
                <a:gd name="T5" fmla="*/ 25 h 46"/>
                <a:gd name="T6" fmla="*/ 41 w 51"/>
                <a:gd name="T7" fmla="*/ 23 h 46"/>
                <a:gd name="T8" fmla="*/ 41 w 51"/>
                <a:gd name="T9" fmla="*/ 20 h 46"/>
                <a:gd name="T10" fmla="*/ 40 w 51"/>
                <a:gd name="T11" fmla="*/ 19 h 46"/>
                <a:gd name="T12" fmla="*/ 39 w 51"/>
                <a:gd name="T13" fmla="*/ 16 h 46"/>
                <a:gd name="T14" fmla="*/ 37 w 51"/>
                <a:gd name="T15" fmla="*/ 13 h 46"/>
                <a:gd name="T16" fmla="*/ 34 w 51"/>
                <a:gd name="T17" fmla="*/ 11 h 46"/>
                <a:gd name="T18" fmla="*/ 31 w 51"/>
                <a:gd name="T19" fmla="*/ 10 h 46"/>
                <a:gd name="T20" fmla="*/ 27 w 51"/>
                <a:gd name="T21" fmla="*/ 10 h 46"/>
                <a:gd name="T22" fmla="*/ 22 w 51"/>
                <a:gd name="T23" fmla="*/ 11 h 46"/>
                <a:gd name="T24" fmla="*/ 18 w 51"/>
                <a:gd name="T25" fmla="*/ 13 h 46"/>
                <a:gd name="T26" fmla="*/ 14 w 51"/>
                <a:gd name="T27" fmla="*/ 16 h 46"/>
                <a:gd name="T28" fmla="*/ 11 w 51"/>
                <a:gd name="T29" fmla="*/ 19 h 46"/>
                <a:gd name="T30" fmla="*/ 10 w 51"/>
                <a:gd name="T31" fmla="*/ 23 h 46"/>
                <a:gd name="T32" fmla="*/ 9 w 51"/>
                <a:gd name="T33" fmla="*/ 26 h 46"/>
                <a:gd name="T34" fmla="*/ 10 w 51"/>
                <a:gd name="T35" fmla="*/ 28 h 46"/>
                <a:gd name="T36" fmla="*/ 11 w 51"/>
                <a:gd name="T37" fmla="*/ 31 h 46"/>
                <a:gd name="T38" fmla="*/ 12 w 51"/>
                <a:gd name="T39" fmla="*/ 32 h 46"/>
                <a:gd name="T40" fmla="*/ 14 w 51"/>
                <a:gd name="T41" fmla="*/ 34 h 46"/>
                <a:gd name="T42" fmla="*/ 16 w 51"/>
                <a:gd name="T43" fmla="*/ 35 h 46"/>
                <a:gd name="T44" fmla="*/ 18 w 51"/>
                <a:gd name="T45" fmla="*/ 36 h 46"/>
                <a:gd name="T46" fmla="*/ 20 w 51"/>
                <a:gd name="T47" fmla="*/ 36 h 46"/>
                <a:gd name="T48" fmla="*/ 23 w 51"/>
                <a:gd name="T49" fmla="*/ 35 h 46"/>
                <a:gd name="T50" fmla="*/ 25 w 51"/>
                <a:gd name="T51" fmla="*/ 45 h 46"/>
                <a:gd name="T52" fmla="*/ 21 w 51"/>
                <a:gd name="T53" fmla="*/ 45 h 46"/>
                <a:gd name="T54" fmla="*/ 17 w 51"/>
                <a:gd name="T55" fmla="*/ 45 h 46"/>
                <a:gd name="T56" fmla="*/ 13 w 51"/>
                <a:gd name="T57" fmla="*/ 44 h 46"/>
                <a:gd name="T58" fmla="*/ 9 w 51"/>
                <a:gd name="T59" fmla="*/ 42 h 46"/>
                <a:gd name="T60" fmla="*/ 6 w 51"/>
                <a:gd name="T61" fmla="*/ 39 h 46"/>
                <a:gd name="T62" fmla="*/ 4 w 51"/>
                <a:gd name="T63" fmla="*/ 35 h 46"/>
                <a:gd name="T64" fmla="*/ 1 w 51"/>
                <a:gd name="T65" fmla="*/ 31 h 46"/>
                <a:gd name="T66" fmla="*/ 1 w 51"/>
                <a:gd name="T67" fmla="*/ 26 h 46"/>
                <a:gd name="T68" fmla="*/ 0 w 51"/>
                <a:gd name="T69" fmla="*/ 23 h 46"/>
                <a:gd name="T70" fmla="*/ 1 w 51"/>
                <a:gd name="T71" fmla="*/ 20 h 46"/>
                <a:gd name="T72" fmla="*/ 1 w 51"/>
                <a:gd name="T73" fmla="*/ 17 h 46"/>
                <a:gd name="T74" fmla="*/ 3 w 51"/>
                <a:gd name="T75" fmla="*/ 14 h 46"/>
                <a:gd name="T76" fmla="*/ 6 w 51"/>
                <a:gd name="T77" fmla="*/ 11 h 46"/>
                <a:gd name="T78" fmla="*/ 9 w 51"/>
                <a:gd name="T79" fmla="*/ 8 h 46"/>
                <a:gd name="T80" fmla="*/ 13 w 51"/>
                <a:gd name="T81" fmla="*/ 5 h 46"/>
                <a:gd name="T82" fmla="*/ 18 w 51"/>
                <a:gd name="T83" fmla="*/ 2 h 46"/>
                <a:gd name="T84" fmla="*/ 23 w 51"/>
                <a:gd name="T85" fmla="*/ 1 h 46"/>
                <a:gd name="T86" fmla="*/ 28 w 51"/>
                <a:gd name="T87" fmla="*/ 0 h 46"/>
                <a:gd name="T88" fmla="*/ 33 w 51"/>
                <a:gd name="T89" fmla="*/ 1 h 46"/>
                <a:gd name="T90" fmla="*/ 37 w 51"/>
                <a:gd name="T91" fmla="*/ 2 h 46"/>
                <a:gd name="T92" fmla="*/ 39 w 51"/>
                <a:gd name="T93" fmla="*/ 3 h 46"/>
                <a:gd name="T94" fmla="*/ 41 w 51"/>
                <a:gd name="T95" fmla="*/ 5 h 46"/>
                <a:gd name="T96" fmla="*/ 44 w 51"/>
                <a:gd name="T97" fmla="*/ 7 h 46"/>
                <a:gd name="T98" fmla="*/ 46 w 51"/>
                <a:gd name="T99" fmla="*/ 10 h 46"/>
                <a:gd name="T100" fmla="*/ 48 w 51"/>
                <a:gd name="T101" fmla="*/ 14 h 46"/>
                <a:gd name="T102" fmla="*/ 50 w 51"/>
                <a:gd name="T103" fmla="*/ 19 h 46"/>
                <a:gd name="T104" fmla="*/ 50 w 51"/>
                <a:gd name="T105" fmla="*/ 23 h 46"/>
                <a:gd name="T106" fmla="*/ 50 w 51"/>
                <a:gd name="T107" fmla="*/ 28 h 46"/>
                <a:gd name="T108" fmla="*/ 47 w 51"/>
                <a:gd name="T109" fmla="*/ 32 h 46"/>
                <a:gd name="T110" fmla="*/ 44 w 51"/>
                <a:gd name="T111" fmla="*/ 35 h 46"/>
                <a:gd name="T112" fmla="*/ 40 w 51"/>
                <a:gd name="T113" fmla="*/ 37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
                <a:gd name="T172" fmla="*/ 0 h 46"/>
                <a:gd name="T173" fmla="*/ 51 w 51"/>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 h="46">
                  <a:moveTo>
                    <a:pt x="40" y="37"/>
                  </a:moveTo>
                  <a:lnTo>
                    <a:pt x="37" y="29"/>
                  </a:lnTo>
                  <a:lnTo>
                    <a:pt x="38" y="28"/>
                  </a:lnTo>
                  <a:lnTo>
                    <a:pt x="40" y="26"/>
                  </a:lnTo>
                  <a:lnTo>
                    <a:pt x="40" y="25"/>
                  </a:lnTo>
                  <a:lnTo>
                    <a:pt x="41" y="23"/>
                  </a:lnTo>
                  <a:lnTo>
                    <a:pt x="41" y="22"/>
                  </a:lnTo>
                  <a:lnTo>
                    <a:pt x="41" y="20"/>
                  </a:lnTo>
                  <a:lnTo>
                    <a:pt x="40" y="19"/>
                  </a:lnTo>
                  <a:lnTo>
                    <a:pt x="40" y="17"/>
                  </a:lnTo>
                  <a:lnTo>
                    <a:pt x="39" y="16"/>
                  </a:lnTo>
                  <a:lnTo>
                    <a:pt x="38" y="14"/>
                  </a:lnTo>
                  <a:lnTo>
                    <a:pt x="37" y="13"/>
                  </a:lnTo>
                  <a:lnTo>
                    <a:pt x="36" y="12"/>
                  </a:lnTo>
                  <a:lnTo>
                    <a:pt x="34" y="11"/>
                  </a:lnTo>
                  <a:lnTo>
                    <a:pt x="33" y="10"/>
                  </a:lnTo>
                  <a:lnTo>
                    <a:pt x="31" y="10"/>
                  </a:lnTo>
                  <a:lnTo>
                    <a:pt x="29" y="10"/>
                  </a:lnTo>
                  <a:lnTo>
                    <a:pt x="27" y="10"/>
                  </a:lnTo>
                  <a:lnTo>
                    <a:pt x="24" y="11"/>
                  </a:lnTo>
                  <a:lnTo>
                    <a:pt x="22" y="11"/>
                  </a:lnTo>
                  <a:lnTo>
                    <a:pt x="20" y="13"/>
                  </a:lnTo>
                  <a:lnTo>
                    <a:pt x="18" y="13"/>
                  </a:lnTo>
                  <a:lnTo>
                    <a:pt x="16" y="14"/>
                  </a:lnTo>
                  <a:lnTo>
                    <a:pt x="14" y="16"/>
                  </a:lnTo>
                  <a:lnTo>
                    <a:pt x="12" y="18"/>
                  </a:lnTo>
                  <a:lnTo>
                    <a:pt x="11" y="19"/>
                  </a:lnTo>
                  <a:lnTo>
                    <a:pt x="10" y="21"/>
                  </a:lnTo>
                  <a:lnTo>
                    <a:pt x="10" y="23"/>
                  </a:lnTo>
                  <a:lnTo>
                    <a:pt x="9" y="25"/>
                  </a:lnTo>
                  <a:lnTo>
                    <a:pt x="9" y="26"/>
                  </a:lnTo>
                  <a:lnTo>
                    <a:pt x="10" y="27"/>
                  </a:lnTo>
                  <a:lnTo>
                    <a:pt x="10" y="28"/>
                  </a:lnTo>
                  <a:lnTo>
                    <a:pt x="10" y="29"/>
                  </a:lnTo>
                  <a:lnTo>
                    <a:pt x="11" y="31"/>
                  </a:lnTo>
                  <a:lnTo>
                    <a:pt x="12" y="32"/>
                  </a:lnTo>
                  <a:lnTo>
                    <a:pt x="13" y="34"/>
                  </a:lnTo>
                  <a:lnTo>
                    <a:pt x="14" y="34"/>
                  </a:lnTo>
                  <a:lnTo>
                    <a:pt x="15" y="35"/>
                  </a:lnTo>
                  <a:lnTo>
                    <a:pt x="16" y="35"/>
                  </a:lnTo>
                  <a:lnTo>
                    <a:pt x="17" y="35"/>
                  </a:lnTo>
                  <a:lnTo>
                    <a:pt x="18" y="36"/>
                  </a:lnTo>
                  <a:lnTo>
                    <a:pt x="19" y="36"/>
                  </a:lnTo>
                  <a:lnTo>
                    <a:pt x="20" y="36"/>
                  </a:lnTo>
                  <a:lnTo>
                    <a:pt x="21" y="35"/>
                  </a:lnTo>
                  <a:lnTo>
                    <a:pt x="23" y="35"/>
                  </a:lnTo>
                  <a:lnTo>
                    <a:pt x="27" y="44"/>
                  </a:lnTo>
                  <a:lnTo>
                    <a:pt x="25" y="45"/>
                  </a:lnTo>
                  <a:lnTo>
                    <a:pt x="23" y="45"/>
                  </a:lnTo>
                  <a:lnTo>
                    <a:pt x="21" y="45"/>
                  </a:lnTo>
                  <a:lnTo>
                    <a:pt x="19" y="45"/>
                  </a:lnTo>
                  <a:lnTo>
                    <a:pt x="17" y="45"/>
                  </a:lnTo>
                  <a:lnTo>
                    <a:pt x="15" y="45"/>
                  </a:lnTo>
                  <a:lnTo>
                    <a:pt x="13" y="44"/>
                  </a:lnTo>
                  <a:lnTo>
                    <a:pt x="11" y="43"/>
                  </a:lnTo>
                  <a:lnTo>
                    <a:pt x="9" y="42"/>
                  </a:lnTo>
                  <a:lnTo>
                    <a:pt x="7" y="40"/>
                  </a:lnTo>
                  <a:lnTo>
                    <a:pt x="6" y="39"/>
                  </a:lnTo>
                  <a:lnTo>
                    <a:pt x="5" y="37"/>
                  </a:lnTo>
                  <a:lnTo>
                    <a:pt x="4" y="35"/>
                  </a:lnTo>
                  <a:lnTo>
                    <a:pt x="3" y="33"/>
                  </a:lnTo>
                  <a:lnTo>
                    <a:pt x="1" y="31"/>
                  </a:lnTo>
                  <a:lnTo>
                    <a:pt x="1" y="29"/>
                  </a:lnTo>
                  <a:lnTo>
                    <a:pt x="1" y="26"/>
                  </a:lnTo>
                  <a:lnTo>
                    <a:pt x="0" y="25"/>
                  </a:lnTo>
                  <a:lnTo>
                    <a:pt x="0" y="23"/>
                  </a:lnTo>
                  <a:lnTo>
                    <a:pt x="0" y="21"/>
                  </a:lnTo>
                  <a:lnTo>
                    <a:pt x="1" y="20"/>
                  </a:lnTo>
                  <a:lnTo>
                    <a:pt x="1" y="18"/>
                  </a:lnTo>
                  <a:lnTo>
                    <a:pt x="1" y="17"/>
                  </a:lnTo>
                  <a:lnTo>
                    <a:pt x="2" y="15"/>
                  </a:lnTo>
                  <a:lnTo>
                    <a:pt x="3" y="14"/>
                  </a:lnTo>
                  <a:lnTo>
                    <a:pt x="4" y="13"/>
                  </a:lnTo>
                  <a:lnTo>
                    <a:pt x="6" y="11"/>
                  </a:lnTo>
                  <a:lnTo>
                    <a:pt x="7" y="9"/>
                  </a:lnTo>
                  <a:lnTo>
                    <a:pt x="9" y="8"/>
                  </a:lnTo>
                  <a:lnTo>
                    <a:pt x="11" y="6"/>
                  </a:lnTo>
                  <a:lnTo>
                    <a:pt x="13" y="5"/>
                  </a:lnTo>
                  <a:lnTo>
                    <a:pt x="16" y="4"/>
                  </a:lnTo>
                  <a:lnTo>
                    <a:pt x="18" y="2"/>
                  </a:lnTo>
                  <a:lnTo>
                    <a:pt x="21" y="2"/>
                  </a:lnTo>
                  <a:lnTo>
                    <a:pt x="23" y="1"/>
                  </a:lnTo>
                  <a:lnTo>
                    <a:pt x="26" y="1"/>
                  </a:lnTo>
                  <a:lnTo>
                    <a:pt x="28" y="0"/>
                  </a:lnTo>
                  <a:lnTo>
                    <a:pt x="30" y="0"/>
                  </a:lnTo>
                  <a:lnTo>
                    <a:pt x="33" y="1"/>
                  </a:lnTo>
                  <a:lnTo>
                    <a:pt x="35" y="1"/>
                  </a:lnTo>
                  <a:lnTo>
                    <a:pt x="37" y="2"/>
                  </a:lnTo>
                  <a:lnTo>
                    <a:pt x="38" y="2"/>
                  </a:lnTo>
                  <a:lnTo>
                    <a:pt x="39" y="3"/>
                  </a:lnTo>
                  <a:lnTo>
                    <a:pt x="40" y="4"/>
                  </a:lnTo>
                  <a:lnTo>
                    <a:pt x="41" y="5"/>
                  </a:lnTo>
                  <a:lnTo>
                    <a:pt x="43" y="6"/>
                  </a:lnTo>
                  <a:lnTo>
                    <a:pt x="44" y="7"/>
                  </a:lnTo>
                  <a:lnTo>
                    <a:pt x="44" y="8"/>
                  </a:lnTo>
                  <a:lnTo>
                    <a:pt x="46" y="10"/>
                  </a:lnTo>
                  <a:lnTo>
                    <a:pt x="47" y="13"/>
                  </a:lnTo>
                  <a:lnTo>
                    <a:pt x="48" y="14"/>
                  </a:lnTo>
                  <a:lnTo>
                    <a:pt x="49" y="16"/>
                  </a:lnTo>
                  <a:lnTo>
                    <a:pt x="50" y="19"/>
                  </a:lnTo>
                  <a:lnTo>
                    <a:pt x="50" y="20"/>
                  </a:lnTo>
                  <a:lnTo>
                    <a:pt x="50" y="23"/>
                  </a:lnTo>
                  <a:lnTo>
                    <a:pt x="50" y="25"/>
                  </a:lnTo>
                  <a:lnTo>
                    <a:pt x="50" y="28"/>
                  </a:lnTo>
                  <a:lnTo>
                    <a:pt x="48" y="29"/>
                  </a:lnTo>
                  <a:lnTo>
                    <a:pt x="47" y="32"/>
                  </a:lnTo>
                  <a:lnTo>
                    <a:pt x="46" y="34"/>
                  </a:lnTo>
                  <a:lnTo>
                    <a:pt x="44" y="35"/>
                  </a:lnTo>
                  <a:lnTo>
                    <a:pt x="42" y="37"/>
                  </a:lnTo>
                  <a:lnTo>
                    <a:pt x="40" y="37"/>
                  </a:lnTo>
                </a:path>
              </a:pathLst>
            </a:custGeom>
            <a:solidFill>
              <a:srgbClr val="000000"/>
            </a:solidFill>
            <a:ln w="12700" cap="rnd">
              <a:noFill/>
              <a:round/>
              <a:headEnd/>
              <a:tailEnd/>
            </a:ln>
          </p:spPr>
          <p:txBody>
            <a:bodyPr/>
            <a:lstStyle/>
            <a:p>
              <a:endParaRPr lang="en-CA"/>
            </a:p>
          </p:txBody>
        </p:sp>
        <p:sp>
          <p:nvSpPr>
            <p:cNvPr id="144429" name="Freeform 36"/>
            <p:cNvSpPr>
              <a:spLocks/>
            </p:cNvSpPr>
            <p:nvPr/>
          </p:nvSpPr>
          <p:spPr bwMode="auto">
            <a:xfrm>
              <a:off x="5364" y="3807"/>
              <a:ext cx="58" cy="55"/>
            </a:xfrm>
            <a:custGeom>
              <a:avLst/>
              <a:gdLst>
                <a:gd name="T0" fmla="*/ 44 w 58"/>
                <a:gd name="T1" fmla="*/ 0 h 55"/>
                <a:gd name="T2" fmla="*/ 57 w 58"/>
                <a:gd name="T3" fmla="*/ 37 h 55"/>
                <a:gd name="T4" fmla="*/ 49 w 58"/>
                <a:gd name="T5" fmla="*/ 39 h 55"/>
                <a:gd name="T6" fmla="*/ 40 w 58"/>
                <a:gd name="T7" fmla="*/ 13 h 55"/>
                <a:gd name="T8" fmla="*/ 30 w 58"/>
                <a:gd name="T9" fmla="*/ 17 h 55"/>
                <a:gd name="T10" fmla="*/ 39 w 58"/>
                <a:gd name="T11" fmla="*/ 40 h 55"/>
                <a:gd name="T12" fmla="*/ 32 w 58"/>
                <a:gd name="T13" fmla="*/ 43 h 55"/>
                <a:gd name="T14" fmla="*/ 23 w 58"/>
                <a:gd name="T15" fmla="*/ 19 h 55"/>
                <a:gd name="T16" fmla="*/ 12 w 58"/>
                <a:gd name="T17" fmla="*/ 23 h 55"/>
                <a:gd name="T18" fmla="*/ 22 w 58"/>
                <a:gd name="T19" fmla="*/ 51 h 55"/>
                <a:gd name="T20" fmla="*/ 14 w 58"/>
                <a:gd name="T21" fmla="*/ 54 h 55"/>
                <a:gd name="T22" fmla="*/ 0 w 58"/>
                <a:gd name="T23" fmla="*/ 17 h 55"/>
                <a:gd name="T24" fmla="*/ 44 w 58"/>
                <a:gd name="T25" fmla="*/ 0 h 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
                <a:gd name="T40" fmla="*/ 0 h 55"/>
                <a:gd name="T41" fmla="*/ 58 w 58"/>
                <a:gd name="T42" fmla="*/ 55 h 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 h="55">
                  <a:moveTo>
                    <a:pt x="44" y="0"/>
                  </a:moveTo>
                  <a:lnTo>
                    <a:pt x="57" y="37"/>
                  </a:lnTo>
                  <a:lnTo>
                    <a:pt x="49" y="39"/>
                  </a:lnTo>
                  <a:lnTo>
                    <a:pt x="40" y="13"/>
                  </a:lnTo>
                  <a:lnTo>
                    <a:pt x="30" y="17"/>
                  </a:lnTo>
                  <a:lnTo>
                    <a:pt x="39" y="40"/>
                  </a:lnTo>
                  <a:lnTo>
                    <a:pt x="32" y="43"/>
                  </a:lnTo>
                  <a:lnTo>
                    <a:pt x="23" y="19"/>
                  </a:lnTo>
                  <a:lnTo>
                    <a:pt x="12" y="23"/>
                  </a:lnTo>
                  <a:lnTo>
                    <a:pt x="22" y="51"/>
                  </a:lnTo>
                  <a:lnTo>
                    <a:pt x="14" y="54"/>
                  </a:lnTo>
                  <a:lnTo>
                    <a:pt x="0" y="17"/>
                  </a:lnTo>
                  <a:lnTo>
                    <a:pt x="44" y="0"/>
                  </a:lnTo>
                </a:path>
              </a:pathLst>
            </a:custGeom>
            <a:solidFill>
              <a:srgbClr val="000000"/>
            </a:solidFill>
            <a:ln w="12700" cap="rnd">
              <a:noFill/>
              <a:round/>
              <a:headEnd/>
              <a:tailEnd/>
            </a:ln>
          </p:spPr>
          <p:txBody>
            <a:bodyPr/>
            <a:lstStyle/>
            <a:p>
              <a:endParaRPr lang="en-CA"/>
            </a:p>
          </p:txBody>
        </p:sp>
        <p:sp>
          <p:nvSpPr>
            <p:cNvPr id="144430" name="Freeform 37"/>
            <p:cNvSpPr>
              <a:spLocks/>
            </p:cNvSpPr>
            <p:nvPr/>
          </p:nvSpPr>
          <p:spPr bwMode="auto">
            <a:xfrm>
              <a:off x="4960" y="4045"/>
              <a:ext cx="55" cy="59"/>
            </a:xfrm>
            <a:custGeom>
              <a:avLst/>
              <a:gdLst>
                <a:gd name="T0" fmla="*/ 43 w 55"/>
                <a:gd name="T1" fmla="*/ 0 h 59"/>
                <a:gd name="T2" fmla="*/ 52 w 55"/>
                <a:gd name="T3" fmla="*/ 25 h 59"/>
                <a:gd name="T4" fmla="*/ 53 w 55"/>
                <a:gd name="T5" fmla="*/ 28 h 59"/>
                <a:gd name="T6" fmla="*/ 54 w 55"/>
                <a:gd name="T7" fmla="*/ 31 h 59"/>
                <a:gd name="T8" fmla="*/ 54 w 55"/>
                <a:gd name="T9" fmla="*/ 33 h 59"/>
                <a:gd name="T10" fmla="*/ 54 w 55"/>
                <a:gd name="T11" fmla="*/ 35 h 59"/>
                <a:gd name="T12" fmla="*/ 53 w 55"/>
                <a:gd name="T13" fmla="*/ 37 h 59"/>
                <a:gd name="T14" fmla="*/ 53 w 55"/>
                <a:gd name="T15" fmla="*/ 39 h 59"/>
                <a:gd name="T16" fmla="*/ 51 w 55"/>
                <a:gd name="T17" fmla="*/ 41 h 59"/>
                <a:gd name="T18" fmla="*/ 51 w 55"/>
                <a:gd name="T19" fmla="*/ 41 h 59"/>
                <a:gd name="T20" fmla="*/ 50 w 55"/>
                <a:gd name="T21" fmla="*/ 42 h 59"/>
                <a:gd name="T22" fmla="*/ 49 w 55"/>
                <a:gd name="T23" fmla="*/ 43 h 59"/>
                <a:gd name="T24" fmla="*/ 47 w 55"/>
                <a:gd name="T25" fmla="*/ 44 h 59"/>
                <a:gd name="T26" fmla="*/ 46 w 55"/>
                <a:gd name="T27" fmla="*/ 45 h 59"/>
                <a:gd name="T28" fmla="*/ 44 w 55"/>
                <a:gd name="T29" fmla="*/ 46 h 59"/>
                <a:gd name="T30" fmla="*/ 43 w 55"/>
                <a:gd name="T31" fmla="*/ 46 h 59"/>
                <a:gd name="T32" fmla="*/ 41 w 55"/>
                <a:gd name="T33" fmla="*/ 46 h 59"/>
                <a:gd name="T34" fmla="*/ 39 w 55"/>
                <a:gd name="T35" fmla="*/ 46 h 59"/>
                <a:gd name="T36" fmla="*/ 38 w 55"/>
                <a:gd name="T37" fmla="*/ 46 h 59"/>
                <a:gd name="T38" fmla="*/ 36 w 55"/>
                <a:gd name="T39" fmla="*/ 45 h 59"/>
                <a:gd name="T40" fmla="*/ 35 w 55"/>
                <a:gd name="T41" fmla="*/ 44 h 59"/>
                <a:gd name="T42" fmla="*/ 34 w 55"/>
                <a:gd name="T43" fmla="*/ 42 h 59"/>
                <a:gd name="T44" fmla="*/ 32 w 55"/>
                <a:gd name="T45" fmla="*/ 41 h 59"/>
                <a:gd name="T46" fmla="*/ 32 w 55"/>
                <a:gd name="T47" fmla="*/ 42 h 59"/>
                <a:gd name="T48" fmla="*/ 32 w 55"/>
                <a:gd name="T49" fmla="*/ 44 h 59"/>
                <a:gd name="T50" fmla="*/ 32 w 55"/>
                <a:gd name="T51" fmla="*/ 45 h 59"/>
                <a:gd name="T52" fmla="*/ 32 w 55"/>
                <a:gd name="T53" fmla="*/ 46 h 59"/>
                <a:gd name="T54" fmla="*/ 31 w 55"/>
                <a:gd name="T55" fmla="*/ 47 h 59"/>
                <a:gd name="T56" fmla="*/ 31 w 55"/>
                <a:gd name="T57" fmla="*/ 48 h 59"/>
                <a:gd name="T58" fmla="*/ 29 w 55"/>
                <a:gd name="T59" fmla="*/ 49 h 59"/>
                <a:gd name="T60" fmla="*/ 29 w 55"/>
                <a:gd name="T61" fmla="*/ 49 h 59"/>
                <a:gd name="T62" fmla="*/ 25 w 55"/>
                <a:gd name="T63" fmla="*/ 51 h 59"/>
                <a:gd name="T64" fmla="*/ 20 w 55"/>
                <a:gd name="T65" fmla="*/ 53 h 59"/>
                <a:gd name="T66" fmla="*/ 18 w 55"/>
                <a:gd name="T67" fmla="*/ 54 h 59"/>
                <a:gd name="T68" fmla="*/ 17 w 55"/>
                <a:gd name="T69" fmla="*/ 55 h 59"/>
                <a:gd name="T70" fmla="*/ 17 w 55"/>
                <a:gd name="T71" fmla="*/ 55 h 59"/>
                <a:gd name="T72" fmla="*/ 17 w 55"/>
                <a:gd name="T73" fmla="*/ 56 h 59"/>
                <a:gd name="T74" fmla="*/ 16 w 55"/>
                <a:gd name="T75" fmla="*/ 56 h 59"/>
                <a:gd name="T76" fmla="*/ 16 w 55"/>
                <a:gd name="T77" fmla="*/ 58 h 59"/>
                <a:gd name="T78" fmla="*/ 15 w 55"/>
                <a:gd name="T79" fmla="*/ 58 h 59"/>
                <a:gd name="T80" fmla="*/ 11 w 55"/>
                <a:gd name="T81" fmla="*/ 46 h 59"/>
                <a:gd name="T82" fmla="*/ 11 w 55"/>
                <a:gd name="T83" fmla="*/ 46 h 59"/>
                <a:gd name="T84" fmla="*/ 12 w 55"/>
                <a:gd name="T85" fmla="*/ 45 h 59"/>
                <a:gd name="T86" fmla="*/ 13 w 55"/>
                <a:gd name="T87" fmla="*/ 44 h 59"/>
                <a:gd name="T88" fmla="*/ 14 w 55"/>
                <a:gd name="T89" fmla="*/ 44 h 59"/>
                <a:gd name="T90" fmla="*/ 15 w 55"/>
                <a:gd name="T91" fmla="*/ 43 h 59"/>
                <a:gd name="T92" fmla="*/ 20 w 55"/>
                <a:gd name="T93" fmla="*/ 41 h 59"/>
                <a:gd name="T94" fmla="*/ 22 w 55"/>
                <a:gd name="T95" fmla="*/ 41 h 59"/>
                <a:gd name="T96" fmla="*/ 23 w 55"/>
                <a:gd name="T97" fmla="*/ 40 h 59"/>
                <a:gd name="T98" fmla="*/ 25 w 55"/>
                <a:gd name="T99" fmla="*/ 39 h 59"/>
                <a:gd name="T100" fmla="*/ 25 w 55"/>
                <a:gd name="T101" fmla="*/ 38 h 59"/>
                <a:gd name="T102" fmla="*/ 25 w 55"/>
                <a:gd name="T103" fmla="*/ 37 h 59"/>
                <a:gd name="T104" fmla="*/ 25 w 55"/>
                <a:gd name="T105" fmla="*/ 35 h 59"/>
                <a:gd name="T106" fmla="*/ 25 w 55"/>
                <a:gd name="T107" fmla="*/ 33 h 59"/>
                <a:gd name="T108" fmla="*/ 25 w 55"/>
                <a:gd name="T109" fmla="*/ 31 h 59"/>
                <a:gd name="T110" fmla="*/ 20 w 55"/>
                <a:gd name="T111" fmla="*/ 20 h 59"/>
                <a:gd name="T112" fmla="*/ 3 w 55"/>
                <a:gd name="T113" fmla="*/ 27 h 59"/>
                <a:gd name="T114" fmla="*/ 0 w 55"/>
                <a:gd name="T115" fmla="*/ 17 h 59"/>
                <a:gd name="T116" fmla="*/ 43 w 55"/>
                <a:gd name="T117" fmla="*/ 0 h 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59"/>
                <a:gd name="T179" fmla="*/ 55 w 55"/>
                <a:gd name="T180" fmla="*/ 59 h 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59">
                  <a:moveTo>
                    <a:pt x="43" y="0"/>
                  </a:moveTo>
                  <a:lnTo>
                    <a:pt x="52" y="25"/>
                  </a:lnTo>
                  <a:lnTo>
                    <a:pt x="53" y="28"/>
                  </a:lnTo>
                  <a:lnTo>
                    <a:pt x="54" y="31"/>
                  </a:lnTo>
                  <a:lnTo>
                    <a:pt x="54" y="33"/>
                  </a:lnTo>
                  <a:lnTo>
                    <a:pt x="54" y="35"/>
                  </a:lnTo>
                  <a:lnTo>
                    <a:pt x="53" y="37"/>
                  </a:lnTo>
                  <a:lnTo>
                    <a:pt x="53" y="39"/>
                  </a:lnTo>
                  <a:lnTo>
                    <a:pt x="51" y="41"/>
                  </a:lnTo>
                  <a:lnTo>
                    <a:pt x="50" y="42"/>
                  </a:lnTo>
                  <a:lnTo>
                    <a:pt x="49" y="43"/>
                  </a:lnTo>
                  <a:lnTo>
                    <a:pt x="47" y="44"/>
                  </a:lnTo>
                  <a:lnTo>
                    <a:pt x="46" y="45"/>
                  </a:lnTo>
                  <a:lnTo>
                    <a:pt x="44" y="46"/>
                  </a:lnTo>
                  <a:lnTo>
                    <a:pt x="43" y="46"/>
                  </a:lnTo>
                  <a:lnTo>
                    <a:pt x="41" y="46"/>
                  </a:lnTo>
                  <a:lnTo>
                    <a:pt x="39" y="46"/>
                  </a:lnTo>
                  <a:lnTo>
                    <a:pt x="38" y="46"/>
                  </a:lnTo>
                  <a:lnTo>
                    <a:pt x="36" y="45"/>
                  </a:lnTo>
                  <a:lnTo>
                    <a:pt x="35" y="44"/>
                  </a:lnTo>
                  <a:lnTo>
                    <a:pt x="34" y="42"/>
                  </a:lnTo>
                  <a:lnTo>
                    <a:pt x="32" y="41"/>
                  </a:lnTo>
                  <a:lnTo>
                    <a:pt x="32" y="42"/>
                  </a:lnTo>
                  <a:lnTo>
                    <a:pt x="32" y="44"/>
                  </a:lnTo>
                  <a:lnTo>
                    <a:pt x="32" y="45"/>
                  </a:lnTo>
                  <a:lnTo>
                    <a:pt x="32" y="46"/>
                  </a:lnTo>
                  <a:lnTo>
                    <a:pt x="31" y="47"/>
                  </a:lnTo>
                  <a:lnTo>
                    <a:pt x="31" y="48"/>
                  </a:lnTo>
                  <a:lnTo>
                    <a:pt x="29" y="49"/>
                  </a:lnTo>
                  <a:lnTo>
                    <a:pt x="25" y="51"/>
                  </a:lnTo>
                  <a:lnTo>
                    <a:pt x="20" y="53"/>
                  </a:lnTo>
                  <a:lnTo>
                    <a:pt x="18" y="54"/>
                  </a:lnTo>
                  <a:lnTo>
                    <a:pt x="17" y="55"/>
                  </a:lnTo>
                  <a:lnTo>
                    <a:pt x="17" y="56"/>
                  </a:lnTo>
                  <a:lnTo>
                    <a:pt x="16" y="56"/>
                  </a:lnTo>
                  <a:lnTo>
                    <a:pt x="16" y="58"/>
                  </a:lnTo>
                  <a:lnTo>
                    <a:pt x="15" y="58"/>
                  </a:lnTo>
                  <a:lnTo>
                    <a:pt x="11" y="46"/>
                  </a:lnTo>
                  <a:lnTo>
                    <a:pt x="12" y="45"/>
                  </a:lnTo>
                  <a:lnTo>
                    <a:pt x="13" y="44"/>
                  </a:lnTo>
                  <a:lnTo>
                    <a:pt x="14" y="44"/>
                  </a:lnTo>
                  <a:lnTo>
                    <a:pt x="15" y="43"/>
                  </a:lnTo>
                  <a:lnTo>
                    <a:pt x="20" y="41"/>
                  </a:lnTo>
                  <a:lnTo>
                    <a:pt x="22" y="41"/>
                  </a:lnTo>
                  <a:lnTo>
                    <a:pt x="23" y="40"/>
                  </a:lnTo>
                  <a:lnTo>
                    <a:pt x="25" y="39"/>
                  </a:lnTo>
                  <a:lnTo>
                    <a:pt x="25" y="38"/>
                  </a:lnTo>
                  <a:lnTo>
                    <a:pt x="25" y="37"/>
                  </a:lnTo>
                  <a:lnTo>
                    <a:pt x="25" y="35"/>
                  </a:lnTo>
                  <a:lnTo>
                    <a:pt x="25" y="33"/>
                  </a:lnTo>
                  <a:lnTo>
                    <a:pt x="25" y="31"/>
                  </a:lnTo>
                  <a:lnTo>
                    <a:pt x="20" y="20"/>
                  </a:lnTo>
                  <a:lnTo>
                    <a:pt x="3" y="27"/>
                  </a:lnTo>
                  <a:lnTo>
                    <a:pt x="0" y="17"/>
                  </a:lnTo>
                  <a:lnTo>
                    <a:pt x="43" y="0"/>
                  </a:lnTo>
                </a:path>
              </a:pathLst>
            </a:custGeom>
            <a:solidFill>
              <a:srgbClr val="000000"/>
            </a:solidFill>
            <a:ln w="12700" cap="rnd">
              <a:noFill/>
              <a:round/>
              <a:headEnd/>
              <a:tailEnd/>
            </a:ln>
          </p:spPr>
          <p:txBody>
            <a:bodyPr/>
            <a:lstStyle/>
            <a:p>
              <a:endParaRPr lang="en-CA"/>
            </a:p>
          </p:txBody>
        </p:sp>
        <p:sp>
          <p:nvSpPr>
            <p:cNvPr id="144431" name="Freeform 38"/>
            <p:cNvSpPr>
              <a:spLocks/>
            </p:cNvSpPr>
            <p:nvPr/>
          </p:nvSpPr>
          <p:spPr bwMode="auto">
            <a:xfrm>
              <a:off x="4990" y="4059"/>
              <a:ext cx="18" cy="23"/>
            </a:xfrm>
            <a:custGeom>
              <a:avLst/>
              <a:gdLst>
                <a:gd name="T0" fmla="*/ 11 w 18"/>
                <a:gd name="T1" fmla="*/ 0 h 23"/>
                <a:gd name="T2" fmla="*/ 16 w 18"/>
                <a:gd name="T3" fmla="*/ 12 h 23"/>
                <a:gd name="T4" fmla="*/ 16 w 18"/>
                <a:gd name="T5" fmla="*/ 14 h 23"/>
                <a:gd name="T6" fmla="*/ 17 w 18"/>
                <a:gd name="T7" fmla="*/ 15 h 23"/>
                <a:gd name="T8" fmla="*/ 17 w 18"/>
                <a:gd name="T9" fmla="*/ 16 h 23"/>
                <a:gd name="T10" fmla="*/ 17 w 18"/>
                <a:gd name="T11" fmla="*/ 17 h 23"/>
                <a:gd name="T12" fmla="*/ 16 w 18"/>
                <a:gd name="T13" fmla="*/ 18 h 23"/>
                <a:gd name="T14" fmla="*/ 16 w 18"/>
                <a:gd name="T15" fmla="*/ 18 h 23"/>
                <a:gd name="T16" fmla="*/ 16 w 18"/>
                <a:gd name="T17" fmla="*/ 20 h 23"/>
                <a:gd name="T18" fmla="*/ 15 w 18"/>
                <a:gd name="T19" fmla="*/ 20 h 23"/>
                <a:gd name="T20" fmla="*/ 14 w 18"/>
                <a:gd name="T21" fmla="*/ 21 h 23"/>
                <a:gd name="T22" fmla="*/ 14 w 18"/>
                <a:gd name="T23" fmla="*/ 21 h 23"/>
                <a:gd name="T24" fmla="*/ 13 w 18"/>
                <a:gd name="T25" fmla="*/ 21 h 23"/>
                <a:gd name="T26" fmla="*/ 11 w 18"/>
                <a:gd name="T27" fmla="*/ 22 h 23"/>
                <a:gd name="T28" fmla="*/ 10 w 18"/>
                <a:gd name="T29" fmla="*/ 22 h 23"/>
                <a:gd name="T30" fmla="*/ 9 w 18"/>
                <a:gd name="T31" fmla="*/ 22 h 23"/>
                <a:gd name="T32" fmla="*/ 8 w 18"/>
                <a:gd name="T33" fmla="*/ 21 h 23"/>
                <a:gd name="T34" fmla="*/ 7 w 18"/>
                <a:gd name="T35" fmla="*/ 21 h 23"/>
                <a:gd name="T36" fmla="*/ 6 w 18"/>
                <a:gd name="T37" fmla="*/ 20 h 23"/>
                <a:gd name="T38" fmla="*/ 5 w 18"/>
                <a:gd name="T39" fmla="*/ 19 h 23"/>
                <a:gd name="T40" fmla="*/ 5 w 18"/>
                <a:gd name="T41" fmla="*/ 18 h 23"/>
                <a:gd name="T42" fmla="*/ 4 w 18"/>
                <a:gd name="T43" fmla="*/ 16 h 23"/>
                <a:gd name="T44" fmla="*/ 0 w 18"/>
                <a:gd name="T45" fmla="*/ 4 h 23"/>
                <a:gd name="T46" fmla="*/ 11 w 18"/>
                <a:gd name="T47" fmla="*/ 0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23"/>
                <a:gd name="T74" fmla="*/ 18 w 18"/>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23">
                  <a:moveTo>
                    <a:pt x="11" y="0"/>
                  </a:moveTo>
                  <a:lnTo>
                    <a:pt x="16" y="12"/>
                  </a:lnTo>
                  <a:lnTo>
                    <a:pt x="16" y="14"/>
                  </a:lnTo>
                  <a:lnTo>
                    <a:pt x="17" y="15"/>
                  </a:lnTo>
                  <a:lnTo>
                    <a:pt x="17" y="16"/>
                  </a:lnTo>
                  <a:lnTo>
                    <a:pt x="17" y="17"/>
                  </a:lnTo>
                  <a:lnTo>
                    <a:pt x="16" y="18"/>
                  </a:lnTo>
                  <a:lnTo>
                    <a:pt x="16" y="20"/>
                  </a:lnTo>
                  <a:lnTo>
                    <a:pt x="15" y="20"/>
                  </a:lnTo>
                  <a:lnTo>
                    <a:pt x="14" y="21"/>
                  </a:lnTo>
                  <a:lnTo>
                    <a:pt x="13" y="21"/>
                  </a:lnTo>
                  <a:lnTo>
                    <a:pt x="11" y="22"/>
                  </a:lnTo>
                  <a:lnTo>
                    <a:pt x="10" y="22"/>
                  </a:lnTo>
                  <a:lnTo>
                    <a:pt x="9" y="22"/>
                  </a:lnTo>
                  <a:lnTo>
                    <a:pt x="8" y="21"/>
                  </a:lnTo>
                  <a:lnTo>
                    <a:pt x="7" y="21"/>
                  </a:lnTo>
                  <a:lnTo>
                    <a:pt x="6" y="20"/>
                  </a:lnTo>
                  <a:lnTo>
                    <a:pt x="5" y="19"/>
                  </a:lnTo>
                  <a:lnTo>
                    <a:pt x="5" y="18"/>
                  </a:lnTo>
                  <a:lnTo>
                    <a:pt x="4" y="16"/>
                  </a:lnTo>
                  <a:lnTo>
                    <a:pt x="0" y="4"/>
                  </a:lnTo>
                  <a:lnTo>
                    <a:pt x="11" y="0"/>
                  </a:lnTo>
                </a:path>
              </a:pathLst>
            </a:custGeom>
            <a:solidFill>
              <a:srgbClr val="FFFFFF"/>
            </a:solidFill>
            <a:ln w="12700" cap="rnd">
              <a:noFill/>
              <a:round/>
              <a:headEnd/>
              <a:tailEnd/>
            </a:ln>
          </p:spPr>
          <p:txBody>
            <a:bodyPr/>
            <a:lstStyle/>
            <a:p>
              <a:endParaRPr lang="en-CA"/>
            </a:p>
          </p:txBody>
        </p:sp>
        <p:sp>
          <p:nvSpPr>
            <p:cNvPr id="144432" name="Freeform 39"/>
            <p:cNvSpPr>
              <a:spLocks/>
            </p:cNvSpPr>
            <p:nvPr/>
          </p:nvSpPr>
          <p:spPr bwMode="auto">
            <a:xfrm>
              <a:off x="4976" y="4094"/>
              <a:ext cx="48" cy="30"/>
            </a:xfrm>
            <a:custGeom>
              <a:avLst/>
              <a:gdLst>
                <a:gd name="T0" fmla="*/ 42 w 48"/>
                <a:gd name="T1" fmla="*/ 0 h 30"/>
                <a:gd name="T2" fmla="*/ 47 w 48"/>
                <a:gd name="T3" fmla="*/ 9 h 30"/>
                <a:gd name="T4" fmla="*/ 5 w 48"/>
                <a:gd name="T5" fmla="*/ 29 h 30"/>
                <a:gd name="T6" fmla="*/ 0 w 48"/>
                <a:gd name="T7" fmla="*/ 20 h 30"/>
                <a:gd name="T8" fmla="*/ 42 w 48"/>
                <a:gd name="T9" fmla="*/ 0 h 30"/>
                <a:gd name="T10" fmla="*/ 0 60000 65536"/>
                <a:gd name="T11" fmla="*/ 0 60000 65536"/>
                <a:gd name="T12" fmla="*/ 0 60000 65536"/>
                <a:gd name="T13" fmla="*/ 0 60000 65536"/>
                <a:gd name="T14" fmla="*/ 0 60000 65536"/>
                <a:gd name="T15" fmla="*/ 0 w 48"/>
                <a:gd name="T16" fmla="*/ 0 h 30"/>
                <a:gd name="T17" fmla="*/ 48 w 48"/>
                <a:gd name="T18" fmla="*/ 30 h 30"/>
              </a:gdLst>
              <a:ahLst/>
              <a:cxnLst>
                <a:cxn ang="T10">
                  <a:pos x="T0" y="T1"/>
                </a:cxn>
                <a:cxn ang="T11">
                  <a:pos x="T2" y="T3"/>
                </a:cxn>
                <a:cxn ang="T12">
                  <a:pos x="T4" y="T5"/>
                </a:cxn>
                <a:cxn ang="T13">
                  <a:pos x="T6" y="T7"/>
                </a:cxn>
                <a:cxn ang="T14">
                  <a:pos x="T8" y="T9"/>
                </a:cxn>
              </a:cxnLst>
              <a:rect l="T15" t="T16" r="T17" b="T18"/>
              <a:pathLst>
                <a:path w="48" h="30">
                  <a:moveTo>
                    <a:pt x="42" y="0"/>
                  </a:moveTo>
                  <a:lnTo>
                    <a:pt x="47" y="9"/>
                  </a:lnTo>
                  <a:lnTo>
                    <a:pt x="5" y="29"/>
                  </a:lnTo>
                  <a:lnTo>
                    <a:pt x="0" y="20"/>
                  </a:lnTo>
                  <a:lnTo>
                    <a:pt x="42" y="0"/>
                  </a:lnTo>
                </a:path>
              </a:pathLst>
            </a:custGeom>
            <a:solidFill>
              <a:srgbClr val="000000"/>
            </a:solidFill>
            <a:ln w="12700" cap="rnd">
              <a:noFill/>
              <a:round/>
              <a:headEnd/>
              <a:tailEnd/>
            </a:ln>
          </p:spPr>
          <p:txBody>
            <a:bodyPr/>
            <a:lstStyle/>
            <a:p>
              <a:endParaRPr lang="en-CA"/>
            </a:p>
          </p:txBody>
        </p:sp>
        <p:sp>
          <p:nvSpPr>
            <p:cNvPr id="144433" name="Freeform 40"/>
            <p:cNvSpPr>
              <a:spLocks/>
            </p:cNvSpPr>
            <p:nvPr/>
          </p:nvSpPr>
          <p:spPr bwMode="auto">
            <a:xfrm>
              <a:off x="4997" y="4106"/>
              <a:ext cx="52" cy="46"/>
            </a:xfrm>
            <a:custGeom>
              <a:avLst/>
              <a:gdLst>
                <a:gd name="T0" fmla="*/ 31 w 52"/>
                <a:gd name="T1" fmla="*/ 0 h 46"/>
                <a:gd name="T2" fmla="*/ 51 w 52"/>
                <a:gd name="T3" fmla="*/ 30 h 46"/>
                <a:gd name="T4" fmla="*/ 44 w 52"/>
                <a:gd name="T5" fmla="*/ 35 h 46"/>
                <a:gd name="T6" fmla="*/ 37 w 52"/>
                <a:gd name="T7" fmla="*/ 24 h 46"/>
                <a:gd name="T8" fmla="*/ 5 w 52"/>
                <a:gd name="T9" fmla="*/ 45 h 46"/>
                <a:gd name="T10" fmla="*/ 0 w 52"/>
                <a:gd name="T11" fmla="*/ 38 h 46"/>
                <a:gd name="T12" fmla="*/ 32 w 52"/>
                <a:gd name="T13" fmla="*/ 16 h 46"/>
                <a:gd name="T14" fmla="*/ 24 w 52"/>
                <a:gd name="T15" fmla="*/ 5 h 46"/>
                <a:gd name="T16" fmla="*/ 31 w 52"/>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46"/>
                <a:gd name="T29" fmla="*/ 52 w 52"/>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46">
                  <a:moveTo>
                    <a:pt x="31" y="0"/>
                  </a:moveTo>
                  <a:lnTo>
                    <a:pt x="51" y="30"/>
                  </a:lnTo>
                  <a:lnTo>
                    <a:pt x="44" y="35"/>
                  </a:lnTo>
                  <a:lnTo>
                    <a:pt x="37" y="24"/>
                  </a:lnTo>
                  <a:lnTo>
                    <a:pt x="5" y="45"/>
                  </a:lnTo>
                  <a:lnTo>
                    <a:pt x="0" y="38"/>
                  </a:lnTo>
                  <a:lnTo>
                    <a:pt x="32" y="16"/>
                  </a:lnTo>
                  <a:lnTo>
                    <a:pt x="24" y="5"/>
                  </a:lnTo>
                  <a:lnTo>
                    <a:pt x="31" y="0"/>
                  </a:lnTo>
                </a:path>
              </a:pathLst>
            </a:custGeom>
            <a:solidFill>
              <a:srgbClr val="000000"/>
            </a:solidFill>
            <a:ln w="12700" cap="rnd">
              <a:noFill/>
              <a:round/>
              <a:headEnd/>
              <a:tailEnd/>
            </a:ln>
          </p:spPr>
          <p:txBody>
            <a:bodyPr/>
            <a:lstStyle/>
            <a:p>
              <a:endParaRPr lang="en-CA"/>
            </a:p>
          </p:txBody>
        </p:sp>
        <p:sp>
          <p:nvSpPr>
            <p:cNvPr id="144434" name="Freeform 41"/>
            <p:cNvSpPr>
              <a:spLocks/>
            </p:cNvSpPr>
            <p:nvPr/>
          </p:nvSpPr>
          <p:spPr bwMode="auto">
            <a:xfrm>
              <a:off x="5019" y="4146"/>
              <a:ext cx="44" cy="39"/>
            </a:xfrm>
            <a:custGeom>
              <a:avLst/>
              <a:gdLst>
                <a:gd name="T0" fmla="*/ 36 w 44"/>
                <a:gd name="T1" fmla="*/ 0 h 39"/>
                <a:gd name="T2" fmla="*/ 43 w 44"/>
                <a:gd name="T3" fmla="*/ 8 h 39"/>
                <a:gd name="T4" fmla="*/ 8 w 44"/>
                <a:gd name="T5" fmla="*/ 38 h 39"/>
                <a:gd name="T6" fmla="*/ 0 w 44"/>
                <a:gd name="T7" fmla="*/ 30 h 39"/>
                <a:gd name="T8" fmla="*/ 36 w 44"/>
                <a:gd name="T9" fmla="*/ 0 h 39"/>
                <a:gd name="T10" fmla="*/ 0 60000 65536"/>
                <a:gd name="T11" fmla="*/ 0 60000 65536"/>
                <a:gd name="T12" fmla="*/ 0 60000 65536"/>
                <a:gd name="T13" fmla="*/ 0 60000 65536"/>
                <a:gd name="T14" fmla="*/ 0 60000 65536"/>
                <a:gd name="T15" fmla="*/ 0 w 44"/>
                <a:gd name="T16" fmla="*/ 0 h 39"/>
                <a:gd name="T17" fmla="*/ 44 w 44"/>
                <a:gd name="T18" fmla="*/ 39 h 39"/>
              </a:gdLst>
              <a:ahLst/>
              <a:cxnLst>
                <a:cxn ang="T10">
                  <a:pos x="T0" y="T1"/>
                </a:cxn>
                <a:cxn ang="T11">
                  <a:pos x="T2" y="T3"/>
                </a:cxn>
                <a:cxn ang="T12">
                  <a:pos x="T4" y="T5"/>
                </a:cxn>
                <a:cxn ang="T13">
                  <a:pos x="T6" y="T7"/>
                </a:cxn>
                <a:cxn ang="T14">
                  <a:pos x="T8" y="T9"/>
                </a:cxn>
              </a:cxnLst>
              <a:rect l="T15" t="T16" r="T17" b="T18"/>
              <a:pathLst>
                <a:path w="44" h="39">
                  <a:moveTo>
                    <a:pt x="36" y="0"/>
                  </a:moveTo>
                  <a:lnTo>
                    <a:pt x="43" y="8"/>
                  </a:lnTo>
                  <a:lnTo>
                    <a:pt x="8" y="38"/>
                  </a:lnTo>
                  <a:lnTo>
                    <a:pt x="0" y="30"/>
                  </a:lnTo>
                  <a:lnTo>
                    <a:pt x="36" y="0"/>
                  </a:lnTo>
                </a:path>
              </a:pathLst>
            </a:custGeom>
            <a:solidFill>
              <a:srgbClr val="000000"/>
            </a:solidFill>
            <a:ln w="12700" cap="rnd">
              <a:noFill/>
              <a:round/>
              <a:headEnd/>
              <a:tailEnd/>
            </a:ln>
          </p:spPr>
          <p:txBody>
            <a:bodyPr/>
            <a:lstStyle/>
            <a:p>
              <a:endParaRPr lang="en-CA"/>
            </a:p>
          </p:txBody>
        </p:sp>
        <p:sp>
          <p:nvSpPr>
            <p:cNvPr id="144435" name="Freeform 42"/>
            <p:cNvSpPr>
              <a:spLocks/>
            </p:cNvSpPr>
            <p:nvPr/>
          </p:nvSpPr>
          <p:spPr bwMode="auto">
            <a:xfrm>
              <a:off x="5046" y="4163"/>
              <a:ext cx="50" cy="53"/>
            </a:xfrm>
            <a:custGeom>
              <a:avLst/>
              <a:gdLst>
                <a:gd name="T0" fmla="*/ 38 w 50"/>
                <a:gd name="T1" fmla="*/ 23 h 53"/>
                <a:gd name="T2" fmla="*/ 39 w 50"/>
                <a:gd name="T3" fmla="*/ 20 h 53"/>
                <a:gd name="T4" fmla="*/ 38 w 50"/>
                <a:gd name="T5" fmla="*/ 16 h 53"/>
                <a:gd name="T6" fmla="*/ 35 w 50"/>
                <a:gd name="T7" fmla="*/ 12 h 53"/>
                <a:gd name="T8" fmla="*/ 32 w 50"/>
                <a:gd name="T9" fmla="*/ 10 h 53"/>
                <a:gd name="T10" fmla="*/ 27 w 50"/>
                <a:gd name="T11" fmla="*/ 9 h 53"/>
                <a:gd name="T12" fmla="*/ 25 w 50"/>
                <a:gd name="T13" fmla="*/ 11 h 53"/>
                <a:gd name="T14" fmla="*/ 24 w 50"/>
                <a:gd name="T15" fmla="*/ 13 h 53"/>
                <a:gd name="T16" fmla="*/ 24 w 50"/>
                <a:gd name="T17" fmla="*/ 16 h 53"/>
                <a:gd name="T18" fmla="*/ 31 w 50"/>
                <a:gd name="T19" fmla="*/ 26 h 53"/>
                <a:gd name="T20" fmla="*/ 36 w 50"/>
                <a:gd name="T21" fmla="*/ 34 h 53"/>
                <a:gd name="T22" fmla="*/ 37 w 50"/>
                <a:gd name="T23" fmla="*/ 39 h 53"/>
                <a:gd name="T24" fmla="*/ 36 w 50"/>
                <a:gd name="T25" fmla="*/ 45 h 53"/>
                <a:gd name="T26" fmla="*/ 32 w 50"/>
                <a:gd name="T27" fmla="*/ 49 h 53"/>
                <a:gd name="T28" fmla="*/ 27 w 50"/>
                <a:gd name="T29" fmla="*/ 52 h 53"/>
                <a:gd name="T30" fmla="*/ 19 w 50"/>
                <a:gd name="T31" fmla="*/ 51 h 53"/>
                <a:gd name="T32" fmla="*/ 14 w 50"/>
                <a:gd name="T33" fmla="*/ 48 h 53"/>
                <a:gd name="T34" fmla="*/ 8 w 50"/>
                <a:gd name="T35" fmla="*/ 44 h 53"/>
                <a:gd name="T36" fmla="*/ 4 w 50"/>
                <a:gd name="T37" fmla="*/ 39 h 53"/>
                <a:gd name="T38" fmla="*/ 1 w 50"/>
                <a:gd name="T39" fmla="*/ 34 h 53"/>
                <a:gd name="T40" fmla="*/ 0 w 50"/>
                <a:gd name="T41" fmla="*/ 30 h 53"/>
                <a:gd name="T42" fmla="*/ 1 w 50"/>
                <a:gd name="T43" fmla="*/ 23 h 53"/>
                <a:gd name="T44" fmla="*/ 4 w 50"/>
                <a:gd name="T45" fmla="*/ 19 h 53"/>
                <a:gd name="T46" fmla="*/ 10 w 50"/>
                <a:gd name="T47" fmla="*/ 28 h 53"/>
                <a:gd name="T48" fmla="*/ 10 w 50"/>
                <a:gd name="T49" fmla="*/ 33 h 53"/>
                <a:gd name="T50" fmla="*/ 14 w 50"/>
                <a:gd name="T51" fmla="*/ 39 h 53"/>
                <a:gd name="T52" fmla="*/ 19 w 50"/>
                <a:gd name="T53" fmla="*/ 42 h 53"/>
                <a:gd name="T54" fmla="*/ 22 w 50"/>
                <a:gd name="T55" fmla="*/ 43 h 53"/>
                <a:gd name="T56" fmla="*/ 25 w 50"/>
                <a:gd name="T57" fmla="*/ 42 h 53"/>
                <a:gd name="T58" fmla="*/ 27 w 50"/>
                <a:gd name="T59" fmla="*/ 39 h 53"/>
                <a:gd name="T60" fmla="*/ 25 w 50"/>
                <a:gd name="T61" fmla="*/ 33 h 53"/>
                <a:gd name="T62" fmla="*/ 18 w 50"/>
                <a:gd name="T63" fmla="*/ 24 h 53"/>
                <a:gd name="T64" fmla="*/ 14 w 50"/>
                <a:gd name="T65" fmla="*/ 16 h 53"/>
                <a:gd name="T66" fmla="*/ 14 w 50"/>
                <a:gd name="T67" fmla="*/ 10 h 53"/>
                <a:gd name="T68" fmla="*/ 16 w 50"/>
                <a:gd name="T69" fmla="*/ 5 h 53"/>
                <a:gd name="T70" fmla="*/ 19 w 50"/>
                <a:gd name="T71" fmla="*/ 2 h 53"/>
                <a:gd name="T72" fmla="*/ 23 w 50"/>
                <a:gd name="T73" fmla="*/ 0 h 53"/>
                <a:gd name="T74" fmla="*/ 31 w 50"/>
                <a:gd name="T75" fmla="*/ 1 h 53"/>
                <a:gd name="T76" fmla="*/ 35 w 50"/>
                <a:gd name="T77" fmla="*/ 2 h 53"/>
                <a:gd name="T78" fmla="*/ 40 w 50"/>
                <a:gd name="T79" fmla="*/ 7 h 53"/>
                <a:gd name="T80" fmla="*/ 44 w 50"/>
                <a:gd name="T81" fmla="*/ 11 h 53"/>
                <a:gd name="T82" fmla="*/ 47 w 50"/>
                <a:gd name="T83" fmla="*/ 15 h 53"/>
                <a:gd name="T84" fmla="*/ 48 w 50"/>
                <a:gd name="T85" fmla="*/ 20 h 53"/>
                <a:gd name="T86" fmla="*/ 48 w 50"/>
                <a:gd name="T87" fmla="*/ 25 h 53"/>
                <a:gd name="T88" fmla="*/ 47 w 50"/>
                <a:gd name="T89" fmla="*/ 29 h 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
                <a:gd name="T136" fmla="*/ 0 h 53"/>
                <a:gd name="T137" fmla="*/ 50 w 50"/>
                <a:gd name="T138" fmla="*/ 53 h 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 h="53">
                  <a:moveTo>
                    <a:pt x="45" y="31"/>
                  </a:moveTo>
                  <a:lnTo>
                    <a:pt x="38" y="25"/>
                  </a:lnTo>
                  <a:lnTo>
                    <a:pt x="38" y="23"/>
                  </a:lnTo>
                  <a:lnTo>
                    <a:pt x="39" y="22"/>
                  </a:lnTo>
                  <a:lnTo>
                    <a:pt x="39" y="21"/>
                  </a:lnTo>
                  <a:lnTo>
                    <a:pt x="39" y="20"/>
                  </a:lnTo>
                  <a:lnTo>
                    <a:pt x="39" y="19"/>
                  </a:lnTo>
                  <a:lnTo>
                    <a:pt x="39" y="17"/>
                  </a:lnTo>
                  <a:lnTo>
                    <a:pt x="38" y="16"/>
                  </a:lnTo>
                  <a:lnTo>
                    <a:pt x="37" y="15"/>
                  </a:lnTo>
                  <a:lnTo>
                    <a:pt x="36" y="13"/>
                  </a:lnTo>
                  <a:lnTo>
                    <a:pt x="35" y="12"/>
                  </a:lnTo>
                  <a:lnTo>
                    <a:pt x="34" y="12"/>
                  </a:lnTo>
                  <a:lnTo>
                    <a:pt x="33" y="11"/>
                  </a:lnTo>
                  <a:lnTo>
                    <a:pt x="32" y="10"/>
                  </a:lnTo>
                  <a:lnTo>
                    <a:pt x="30" y="9"/>
                  </a:lnTo>
                  <a:lnTo>
                    <a:pt x="29" y="9"/>
                  </a:lnTo>
                  <a:lnTo>
                    <a:pt x="27" y="9"/>
                  </a:lnTo>
                  <a:lnTo>
                    <a:pt x="26" y="10"/>
                  </a:lnTo>
                  <a:lnTo>
                    <a:pt x="25" y="11"/>
                  </a:lnTo>
                  <a:lnTo>
                    <a:pt x="24" y="11"/>
                  </a:lnTo>
                  <a:lnTo>
                    <a:pt x="24" y="12"/>
                  </a:lnTo>
                  <a:lnTo>
                    <a:pt x="24" y="13"/>
                  </a:lnTo>
                  <a:lnTo>
                    <a:pt x="23" y="13"/>
                  </a:lnTo>
                  <a:lnTo>
                    <a:pt x="24" y="15"/>
                  </a:lnTo>
                  <a:lnTo>
                    <a:pt x="24" y="16"/>
                  </a:lnTo>
                  <a:lnTo>
                    <a:pt x="26" y="19"/>
                  </a:lnTo>
                  <a:lnTo>
                    <a:pt x="28" y="22"/>
                  </a:lnTo>
                  <a:lnTo>
                    <a:pt x="31" y="26"/>
                  </a:lnTo>
                  <a:lnTo>
                    <a:pt x="34" y="30"/>
                  </a:lnTo>
                  <a:lnTo>
                    <a:pt x="35" y="32"/>
                  </a:lnTo>
                  <a:lnTo>
                    <a:pt x="36" y="34"/>
                  </a:lnTo>
                  <a:lnTo>
                    <a:pt x="36" y="36"/>
                  </a:lnTo>
                  <a:lnTo>
                    <a:pt x="37" y="37"/>
                  </a:lnTo>
                  <a:lnTo>
                    <a:pt x="37" y="39"/>
                  </a:lnTo>
                  <a:lnTo>
                    <a:pt x="37" y="41"/>
                  </a:lnTo>
                  <a:lnTo>
                    <a:pt x="36" y="43"/>
                  </a:lnTo>
                  <a:lnTo>
                    <a:pt x="36" y="45"/>
                  </a:lnTo>
                  <a:lnTo>
                    <a:pt x="34" y="47"/>
                  </a:lnTo>
                  <a:lnTo>
                    <a:pt x="33" y="48"/>
                  </a:lnTo>
                  <a:lnTo>
                    <a:pt x="32" y="49"/>
                  </a:lnTo>
                  <a:lnTo>
                    <a:pt x="31" y="50"/>
                  </a:lnTo>
                  <a:lnTo>
                    <a:pt x="29" y="51"/>
                  </a:lnTo>
                  <a:lnTo>
                    <a:pt x="27" y="52"/>
                  </a:lnTo>
                  <a:lnTo>
                    <a:pt x="24" y="52"/>
                  </a:lnTo>
                  <a:lnTo>
                    <a:pt x="21" y="52"/>
                  </a:lnTo>
                  <a:lnTo>
                    <a:pt x="19" y="51"/>
                  </a:lnTo>
                  <a:lnTo>
                    <a:pt x="17" y="50"/>
                  </a:lnTo>
                  <a:lnTo>
                    <a:pt x="15" y="50"/>
                  </a:lnTo>
                  <a:lnTo>
                    <a:pt x="14" y="48"/>
                  </a:lnTo>
                  <a:lnTo>
                    <a:pt x="13" y="47"/>
                  </a:lnTo>
                  <a:lnTo>
                    <a:pt x="10" y="46"/>
                  </a:lnTo>
                  <a:lnTo>
                    <a:pt x="8" y="44"/>
                  </a:lnTo>
                  <a:lnTo>
                    <a:pt x="7" y="42"/>
                  </a:lnTo>
                  <a:lnTo>
                    <a:pt x="5" y="41"/>
                  </a:lnTo>
                  <a:lnTo>
                    <a:pt x="4" y="39"/>
                  </a:lnTo>
                  <a:lnTo>
                    <a:pt x="3" y="38"/>
                  </a:lnTo>
                  <a:lnTo>
                    <a:pt x="2" y="36"/>
                  </a:lnTo>
                  <a:lnTo>
                    <a:pt x="1" y="34"/>
                  </a:lnTo>
                  <a:lnTo>
                    <a:pt x="1" y="33"/>
                  </a:lnTo>
                  <a:lnTo>
                    <a:pt x="0" y="31"/>
                  </a:lnTo>
                  <a:lnTo>
                    <a:pt x="0" y="30"/>
                  </a:lnTo>
                  <a:lnTo>
                    <a:pt x="0" y="28"/>
                  </a:lnTo>
                  <a:lnTo>
                    <a:pt x="0" y="26"/>
                  </a:lnTo>
                  <a:lnTo>
                    <a:pt x="1" y="23"/>
                  </a:lnTo>
                  <a:lnTo>
                    <a:pt x="1" y="22"/>
                  </a:lnTo>
                  <a:lnTo>
                    <a:pt x="3" y="20"/>
                  </a:lnTo>
                  <a:lnTo>
                    <a:pt x="4" y="19"/>
                  </a:lnTo>
                  <a:lnTo>
                    <a:pt x="11" y="25"/>
                  </a:lnTo>
                  <a:lnTo>
                    <a:pt x="11" y="27"/>
                  </a:lnTo>
                  <a:lnTo>
                    <a:pt x="10" y="28"/>
                  </a:lnTo>
                  <a:lnTo>
                    <a:pt x="10" y="30"/>
                  </a:lnTo>
                  <a:lnTo>
                    <a:pt x="10" y="31"/>
                  </a:lnTo>
                  <a:lnTo>
                    <a:pt x="10" y="33"/>
                  </a:lnTo>
                  <a:lnTo>
                    <a:pt x="11" y="35"/>
                  </a:lnTo>
                  <a:lnTo>
                    <a:pt x="13" y="37"/>
                  </a:lnTo>
                  <a:lnTo>
                    <a:pt x="14" y="39"/>
                  </a:lnTo>
                  <a:lnTo>
                    <a:pt x="16" y="40"/>
                  </a:lnTo>
                  <a:lnTo>
                    <a:pt x="18" y="42"/>
                  </a:lnTo>
                  <a:lnTo>
                    <a:pt x="19" y="42"/>
                  </a:lnTo>
                  <a:lnTo>
                    <a:pt x="20" y="42"/>
                  </a:lnTo>
                  <a:lnTo>
                    <a:pt x="21" y="43"/>
                  </a:lnTo>
                  <a:lnTo>
                    <a:pt x="22" y="43"/>
                  </a:lnTo>
                  <a:lnTo>
                    <a:pt x="23" y="42"/>
                  </a:lnTo>
                  <a:lnTo>
                    <a:pt x="24" y="42"/>
                  </a:lnTo>
                  <a:lnTo>
                    <a:pt x="25" y="42"/>
                  </a:lnTo>
                  <a:lnTo>
                    <a:pt x="26" y="41"/>
                  </a:lnTo>
                  <a:lnTo>
                    <a:pt x="26" y="40"/>
                  </a:lnTo>
                  <a:lnTo>
                    <a:pt x="27" y="39"/>
                  </a:lnTo>
                  <a:lnTo>
                    <a:pt x="27" y="37"/>
                  </a:lnTo>
                  <a:lnTo>
                    <a:pt x="26" y="36"/>
                  </a:lnTo>
                  <a:lnTo>
                    <a:pt x="25" y="33"/>
                  </a:lnTo>
                  <a:lnTo>
                    <a:pt x="23" y="31"/>
                  </a:lnTo>
                  <a:lnTo>
                    <a:pt x="21" y="28"/>
                  </a:lnTo>
                  <a:lnTo>
                    <a:pt x="18" y="24"/>
                  </a:lnTo>
                  <a:lnTo>
                    <a:pt x="17" y="21"/>
                  </a:lnTo>
                  <a:lnTo>
                    <a:pt x="15" y="19"/>
                  </a:lnTo>
                  <a:lnTo>
                    <a:pt x="14" y="16"/>
                  </a:lnTo>
                  <a:lnTo>
                    <a:pt x="14" y="13"/>
                  </a:lnTo>
                  <a:lnTo>
                    <a:pt x="13" y="12"/>
                  </a:lnTo>
                  <a:lnTo>
                    <a:pt x="14" y="10"/>
                  </a:lnTo>
                  <a:lnTo>
                    <a:pt x="14" y="8"/>
                  </a:lnTo>
                  <a:lnTo>
                    <a:pt x="15" y="6"/>
                  </a:lnTo>
                  <a:lnTo>
                    <a:pt x="16" y="5"/>
                  </a:lnTo>
                  <a:lnTo>
                    <a:pt x="17" y="4"/>
                  </a:lnTo>
                  <a:lnTo>
                    <a:pt x="18" y="3"/>
                  </a:lnTo>
                  <a:lnTo>
                    <a:pt x="19" y="2"/>
                  </a:lnTo>
                  <a:lnTo>
                    <a:pt x="20" y="1"/>
                  </a:lnTo>
                  <a:lnTo>
                    <a:pt x="21" y="1"/>
                  </a:lnTo>
                  <a:lnTo>
                    <a:pt x="23" y="0"/>
                  </a:lnTo>
                  <a:lnTo>
                    <a:pt x="26" y="0"/>
                  </a:lnTo>
                  <a:lnTo>
                    <a:pt x="28" y="0"/>
                  </a:lnTo>
                  <a:lnTo>
                    <a:pt x="31" y="1"/>
                  </a:lnTo>
                  <a:lnTo>
                    <a:pt x="32" y="1"/>
                  </a:lnTo>
                  <a:lnTo>
                    <a:pt x="34" y="2"/>
                  </a:lnTo>
                  <a:lnTo>
                    <a:pt x="35" y="2"/>
                  </a:lnTo>
                  <a:lnTo>
                    <a:pt x="36" y="4"/>
                  </a:lnTo>
                  <a:lnTo>
                    <a:pt x="38" y="5"/>
                  </a:lnTo>
                  <a:lnTo>
                    <a:pt x="40" y="7"/>
                  </a:lnTo>
                  <a:lnTo>
                    <a:pt x="42" y="8"/>
                  </a:lnTo>
                  <a:lnTo>
                    <a:pt x="43" y="9"/>
                  </a:lnTo>
                  <a:lnTo>
                    <a:pt x="44" y="11"/>
                  </a:lnTo>
                  <a:lnTo>
                    <a:pt x="45" y="12"/>
                  </a:lnTo>
                  <a:lnTo>
                    <a:pt x="46" y="14"/>
                  </a:lnTo>
                  <a:lnTo>
                    <a:pt x="47" y="15"/>
                  </a:lnTo>
                  <a:lnTo>
                    <a:pt x="48" y="17"/>
                  </a:lnTo>
                  <a:lnTo>
                    <a:pt x="48" y="19"/>
                  </a:lnTo>
                  <a:lnTo>
                    <a:pt x="48" y="20"/>
                  </a:lnTo>
                  <a:lnTo>
                    <a:pt x="49" y="22"/>
                  </a:lnTo>
                  <a:lnTo>
                    <a:pt x="49" y="23"/>
                  </a:lnTo>
                  <a:lnTo>
                    <a:pt x="48" y="25"/>
                  </a:lnTo>
                  <a:lnTo>
                    <a:pt x="48" y="26"/>
                  </a:lnTo>
                  <a:lnTo>
                    <a:pt x="48" y="28"/>
                  </a:lnTo>
                  <a:lnTo>
                    <a:pt x="47" y="29"/>
                  </a:lnTo>
                  <a:lnTo>
                    <a:pt x="46" y="30"/>
                  </a:lnTo>
                  <a:lnTo>
                    <a:pt x="45" y="31"/>
                  </a:lnTo>
                </a:path>
              </a:pathLst>
            </a:custGeom>
            <a:solidFill>
              <a:srgbClr val="000000"/>
            </a:solidFill>
            <a:ln w="12700" cap="rnd">
              <a:noFill/>
              <a:round/>
              <a:headEnd/>
              <a:tailEnd/>
            </a:ln>
          </p:spPr>
          <p:txBody>
            <a:bodyPr/>
            <a:lstStyle/>
            <a:p>
              <a:endParaRPr lang="en-CA"/>
            </a:p>
          </p:txBody>
        </p:sp>
        <p:sp>
          <p:nvSpPr>
            <p:cNvPr id="144436" name="Freeform 43"/>
            <p:cNvSpPr>
              <a:spLocks/>
            </p:cNvSpPr>
            <p:nvPr/>
          </p:nvSpPr>
          <p:spPr bwMode="auto">
            <a:xfrm>
              <a:off x="5086" y="4184"/>
              <a:ext cx="60" cy="63"/>
            </a:xfrm>
            <a:custGeom>
              <a:avLst/>
              <a:gdLst>
                <a:gd name="T0" fmla="*/ 22 w 60"/>
                <a:gd name="T1" fmla="*/ 0 h 63"/>
                <a:gd name="T2" fmla="*/ 31 w 60"/>
                <a:gd name="T3" fmla="*/ 5 h 63"/>
                <a:gd name="T4" fmla="*/ 23 w 60"/>
                <a:gd name="T5" fmla="*/ 21 h 63"/>
                <a:gd name="T6" fmla="*/ 41 w 60"/>
                <a:gd name="T7" fmla="*/ 30 h 63"/>
                <a:gd name="T8" fmla="*/ 50 w 60"/>
                <a:gd name="T9" fmla="*/ 15 h 63"/>
                <a:gd name="T10" fmla="*/ 59 w 60"/>
                <a:gd name="T11" fmla="*/ 20 h 63"/>
                <a:gd name="T12" fmla="*/ 37 w 60"/>
                <a:gd name="T13" fmla="*/ 62 h 63"/>
                <a:gd name="T14" fmla="*/ 28 w 60"/>
                <a:gd name="T15" fmla="*/ 57 h 63"/>
                <a:gd name="T16" fmla="*/ 37 w 60"/>
                <a:gd name="T17" fmla="*/ 38 h 63"/>
                <a:gd name="T18" fmla="*/ 19 w 60"/>
                <a:gd name="T19" fmla="*/ 29 h 63"/>
                <a:gd name="T20" fmla="*/ 9 w 60"/>
                <a:gd name="T21" fmla="*/ 47 h 63"/>
                <a:gd name="T22" fmla="*/ 0 w 60"/>
                <a:gd name="T23" fmla="*/ 42 h 63"/>
                <a:gd name="T24" fmla="*/ 22 w 60"/>
                <a:gd name="T25" fmla="*/ 0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63"/>
                <a:gd name="T41" fmla="*/ 60 w 60"/>
                <a:gd name="T42" fmla="*/ 63 h 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63">
                  <a:moveTo>
                    <a:pt x="22" y="0"/>
                  </a:moveTo>
                  <a:lnTo>
                    <a:pt x="31" y="5"/>
                  </a:lnTo>
                  <a:lnTo>
                    <a:pt x="23" y="21"/>
                  </a:lnTo>
                  <a:lnTo>
                    <a:pt x="41" y="30"/>
                  </a:lnTo>
                  <a:lnTo>
                    <a:pt x="50" y="15"/>
                  </a:lnTo>
                  <a:lnTo>
                    <a:pt x="59" y="20"/>
                  </a:lnTo>
                  <a:lnTo>
                    <a:pt x="37" y="62"/>
                  </a:lnTo>
                  <a:lnTo>
                    <a:pt x="28" y="57"/>
                  </a:lnTo>
                  <a:lnTo>
                    <a:pt x="37" y="38"/>
                  </a:lnTo>
                  <a:lnTo>
                    <a:pt x="19" y="29"/>
                  </a:lnTo>
                  <a:lnTo>
                    <a:pt x="9" y="47"/>
                  </a:lnTo>
                  <a:lnTo>
                    <a:pt x="0" y="42"/>
                  </a:lnTo>
                  <a:lnTo>
                    <a:pt x="22" y="0"/>
                  </a:lnTo>
                </a:path>
              </a:pathLst>
            </a:custGeom>
            <a:solidFill>
              <a:srgbClr val="000000"/>
            </a:solidFill>
            <a:ln w="12700" cap="rnd">
              <a:noFill/>
              <a:round/>
              <a:headEnd/>
              <a:tailEnd/>
            </a:ln>
          </p:spPr>
          <p:txBody>
            <a:bodyPr/>
            <a:lstStyle/>
            <a:p>
              <a:endParaRPr lang="en-CA"/>
            </a:p>
          </p:txBody>
        </p:sp>
        <p:sp>
          <p:nvSpPr>
            <p:cNvPr id="144437" name="Freeform 44"/>
            <p:cNvSpPr>
              <a:spLocks/>
            </p:cNvSpPr>
            <p:nvPr/>
          </p:nvSpPr>
          <p:spPr bwMode="auto">
            <a:xfrm>
              <a:off x="4944" y="3998"/>
              <a:ext cx="53" cy="52"/>
            </a:xfrm>
            <a:custGeom>
              <a:avLst/>
              <a:gdLst>
                <a:gd name="T0" fmla="*/ 45 w 53"/>
                <a:gd name="T1" fmla="*/ 0 h 52"/>
                <a:gd name="T2" fmla="*/ 51 w 53"/>
                <a:gd name="T3" fmla="*/ 25 h 52"/>
                <a:gd name="T4" fmla="*/ 51 w 53"/>
                <a:gd name="T5" fmla="*/ 28 h 52"/>
                <a:gd name="T6" fmla="*/ 52 w 53"/>
                <a:gd name="T7" fmla="*/ 31 h 52"/>
                <a:gd name="T8" fmla="*/ 52 w 53"/>
                <a:gd name="T9" fmla="*/ 34 h 52"/>
                <a:gd name="T10" fmla="*/ 51 w 53"/>
                <a:gd name="T11" fmla="*/ 36 h 52"/>
                <a:gd name="T12" fmla="*/ 51 w 53"/>
                <a:gd name="T13" fmla="*/ 38 h 52"/>
                <a:gd name="T14" fmla="*/ 49 w 53"/>
                <a:gd name="T15" fmla="*/ 40 h 52"/>
                <a:gd name="T16" fmla="*/ 48 w 53"/>
                <a:gd name="T17" fmla="*/ 41 h 52"/>
                <a:gd name="T18" fmla="*/ 46 w 53"/>
                <a:gd name="T19" fmla="*/ 42 h 52"/>
                <a:gd name="T20" fmla="*/ 45 w 53"/>
                <a:gd name="T21" fmla="*/ 43 h 52"/>
                <a:gd name="T22" fmla="*/ 43 w 53"/>
                <a:gd name="T23" fmla="*/ 44 h 52"/>
                <a:gd name="T24" fmla="*/ 41 w 53"/>
                <a:gd name="T25" fmla="*/ 44 h 52"/>
                <a:gd name="T26" fmla="*/ 39 w 53"/>
                <a:gd name="T27" fmla="*/ 44 h 52"/>
                <a:gd name="T28" fmla="*/ 38 w 53"/>
                <a:gd name="T29" fmla="*/ 44 h 52"/>
                <a:gd name="T30" fmla="*/ 36 w 53"/>
                <a:gd name="T31" fmla="*/ 43 h 52"/>
                <a:gd name="T32" fmla="*/ 35 w 53"/>
                <a:gd name="T33" fmla="*/ 42 h 52"/>
                <a:gd name="T34" fmla="*/ 34 w 53"/>
                <a:gd name="T35" fmla="*/ 42 h 52"/>
                <a:gd name="T36" fmla="*/ 33 w 53"/>
                <a:gd name="T37" fmla="*/ 40 h 52"/>
                <a:gd name="T38" fmla="*/ 33 w 53"/>
                <a:gd name="T39" fmla="*/ 40 h 52"/>
                <a:gd name="T40" fmla="*/ 32 w 53"/>
                <a:gd name="T41" fmla="*/ 41 h 52"/>
                <a:gd name="T42" fmla="*/ 32 w 53"/>
                <a:gd name="T43" fmla="*/ 42 h 52"/>
                <a:gd name="T44" fmla="*/ 32 w 53"/>
                <a:gd name="T45" fmla="*/ 44 h 52"/>
                <a:gd name="T46" fmla="*/ 31 w 53"/>
                <a:gd name="T47" fmla="*/ 45 h 52"/>
                <a:gd name="T48" fmla="*/ 30 w 53"/>
                <a:gd name="T49" fmla="*/ 47 h 52"/>
                <a:gd name="T50" fmla="*/ 29 w 53"/>
                <a:gd name="T51" fmla="*/ 48 h 52"/>
                <a:gd name="T52" fmla="*/ 27 w 53"/>
                <a:gd name="T53" fmla="*/ 49 h 52"/>
                <a:gd name="T54" fmla="*/ 26 w 53"/>
                <a:gd name="T55" fmla="*/ 50 h 52"/>
                <a:gd name="T56" fmla="*/ 24 w 53"/>
                <a:gd name="T57" fmla="*/ 50 h 52"/>
                <a:gd name="T58" fmla="*/ 23 w 53"/>
                <a:gd name="T59" fmla="*/ 50 h 52"/>
                <a:gd name="T60" fmla="*/ 21 w 53"/>
                <a:gd name="T61" fmla="*/ 51 h 52"/>
                <a:gd name="T62" fmla="*/ 19 w 53"/>
                <a:gd name="T63" fmla="*/ 50 h 52"/>
                <a:gd name="T64" fmla="*/ 18 w 53"/>
                <a:gd name="T65" fmla="*/ 50 h 52"/>
                <a:gd name="T66" fmla="*/ 17 w 53"/>
                <a:gd name="T67" fmla="*/ 50 h 52"/>
                <a:gd name="T68" fmla="*/ 15 w 53"/>
                <a:gd name="T69" fmla="*/ 49 h 52"/>
                <a:gd name="T70" fmla="*/ 13 w 53"/>
                <a:gd name="T71" fmla="*/ 48 h 52"/>
                <a:gd name="T72" fmla="*/ 12 w 53"/>
                <a:gd name="T73" fmla="*/ 47 h 52"/>
                <a:gd name="T74" fmla="*/ 10 w 53"/>
                <a:gd name="T75" fmla="*/ 45 h 52"/>
                <a:gd name="T76" fmla="*/ 9 w 53"/>
                <a:gd name="T77" fmla="*/ 44 h 52"/>
                <a:gd name="T78" fmla="*/ 7 w 53"/>
                <a:gd name="T79" fmla="*/ 41 h 52"/>
                <a:gd name="T80" fmla="*/ 7 w 53"/>
                <a:gd name="T81" fmla="*/ 39 h 52"/>
                <a:gd name="T82" fmla="*/ 6 w 53"/>
                <a:gd name="T83" fmla="*/ 34 h 52"/>
                <a:gd name="T84" fmla="*/ 0 w 53"/>
                <a:gd name="T85" fmla="*/ 11 h 52"/>
                <a:gd name="T86" fmla="*/ 45 w 53"/>
                <a:gd name="T87" fmla="*/ 0 h 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
                <a:gd name="T133" fmla="*/ 0 h 52"/>
                <a:gd name="T134" fmla="*/ 53 w 53"/>
                <a:gd name="T135" fmla="*/ 52 h 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 h="52">
                  <a:moveTo>
                    <a:pt x="45" y="0"/>
                  </a:moveTo>
                  <a:lnTo>
                    <a:pt x="51" y="25"/>
                  </a:lnTo>
                  <a:lnTo>
                    <a:pt x="51" y="28"/>
                  </a:lnTo>
                  <a:lnTo>
                    <a:pt x="52" y="31"/>
                  </a:lnTo>
                  <a:lnTo>
                    <a:pt x="52" y="34"/>
                  </a:lnTo>
                  <a:lnTo>
                    <a:pt x="51" y="36"/>
                  </a:lnTo>
                  <a:lnTo>
                    <a:pt x="51" y="38"/>
                  </a:lnTo>
                  <a:lnTo>
                    <a:pt x="49" y="40"/>
                  </a:lnTo>
                  <a:lnTo>
                    <a:pt x="48" y="41"/>
                  </a:lnTo>
                  <a:lnTo>
                    <a:pt x="46" y="42"/>
                  </a:lnTo>
                  <a:lnTo>
                    <a:pt x="45" y="43"/>
                  </a:lnTo>
                  <a:lnTo>
                    <a:pt x="43" y="44"/>
                  </a:lnTo>
                  <a:lnTo>
                    <a:pt x="41" y="44"/>
                  </a:lnTo>
                  <a:lnTo>
                    <a:pt x="39" y="44"/>
                  </a:lnTo>
                  <a:lnTo>
                    <a:pt x="38" y="44"/>
                  </a:lnTo>
                  <a:lnTo>
                    <a:pt x="36" y="43"/>
                  </a:lnTo>
                  <a:lnTo>
                    <a:pt x="35" y="42"/>
                  </a:lnTo>
                  <a:lnTo>
                    <a:pt x="34" y="42"/>
                  </a:lnTo>
                  <a:lnTo>
                    <a:pt x="33" y="40"/>
                  </a:lnTo>
                  <a:lnTo>
                    <a:pt x="32" y="41"/>
                  </a:lnTo>
                  <a:lnTo>
                    <a:pt x="32" y="42"/>
                  </a:lnTo>
                  <a:lnTo>
                    <a:pt x="32" y="44"/>
                  </a:lnTo>
                  <a:lnTo>
                    <a:pt x="31" y="45"/>
                  </a:lnTo>
                  <a:lnTo>
                    <a:pt x="30" y="47"/>
                  </a:lnTo>
                  <a:lnTo>
                    <a:pt x="29" y="48"/>
                  </a:lnTo>
                  <a:lnTo>
                    <a:pt x="27" y="49"/>
                  </a:lnTo>
                  <a:lnTo>
                    <a:pt x="26" y="50"/>
                  </a:lnTo>
                  <a:lnTo>
                    <a:pt x="24" y="50"/>
                  </a:lnTo>
                  <a:lnTo>
                    <a:pt x="23" y="50"/>
                  </a:lnTo>
                  <a:lnTo>
                    <a:pt x="21" y="51"/>
                  </a:lnTo>
                  <a:lnTo>
                    <a:pt x="19" y="50"/>
                  </a:lnTo>
                  <a:lnTo>
                    <a:pt x="18" y="50"/>
                  </a:lnTo>
                  <a:lnTo>
                    <a:pt x="17" y="50"/>
                  </a:lnTo>
                  <a:lnTo>
                    <a:pt x="15" y="49"/>
                  </a:lnTo>
                  <a:lnTo>
                    <a:pt x="13" y="48"/>
                  </a:lnTo>
                  <a:lnTo>
                    <a:pt x="12" y="47"/>
                  </a:lnTo>
                  <a:lnTo>
                    <a:pt x="10" y="45"/>
                  </a:lnTo>
                  <a:lnTo>
                    <a:pt x="9" y="44"/>
                  </a:lnTo>
                  <a:lnTo>
                    <a:pt x="7" y="41"/>
                  </a:lnTo>
                  <a:lnTo>
                    <a:pt x="7" y="39"/>
                  </a:lnTo>
                  <a:lnTo>
                    <a:pt x="6" y="34"/>
                  </a:lnTo>
                  <a:lnTo>
                    <a:pt x="0" y="11"/>
                  </a:lnTo>
                  <a:lnTo>
                    <a:pt x="45" y="0"/>
                  </a:lnTo>
                </a:path>
              </a:pathLst>
            </a:custGeom>
            <a:solidFill>
              <a:srgbClr val="000000"/>
            </a:solidFill>
            <a:ln w="12700" cap="rnd">
              <a:noFill/>
              <a:round/>
              <a:headEnd/>
              <a:tailEnd/>
            </a:ln>
          </p:spPr>
          <p:txBody>
            <a:bodyPr/>
            <a:lstStyle/>
            <a:p>
              <a:endParaRPr lang="en-CA"/>
            </a:p>
          </p:txBody>
        </p:sp>
        <p:sp>
          <p:nvSpPr>
            <p:cNvPr id="144438" name="Freeform 45"/>
            <p:cNvSpPr>
              <a:spLocks/>
            </p:cNvSpPr>
            <p:nvPr/>
          </p:nvSpPr>
          <p:spPr bwMode="auto">
            <a:xfrm>
              <a:off x="4974" y="4010"/>
              <a:ext cx="15" cy="22"/>
            </a:xfrm>
            <a:custGeom>
              <a:avLst/>
              <a:gdLst>
                <a:gd name="T0" fmla="*/ 10 w 15"/>
                <a:gd name="T1" fmla="*/ 0 h 22"/>
                <a:gd name="T2" fmla="*/ 14 w 15"/>
                <a:gd name="T3" fmla="*/ 12 h 22"/>
                <a:gd name="T4" fmla="*/ 14 w 15"/>
                <a:gd name="T5" fmla="*/ 14 h 22"/>
                <a:gd name="T6" fmla="*/ 14 w 15"/>
                <a:gd name="T7" fmla="*/ 16 h 22"/>
                <a:gd name="T8" fmla="*/ 14 w 15"/>
                <a:gd name="T9" fmla="*/ 17 h 22"/>
                <a:gd name="T10" fmla="*/ 14 w 15"/>
                <a:gd name="T11" fmla="*/ 18 h 22"/>
                <a:gd name="T12" fmla="*/ 14 w 15"/>
                <a:gd name="T13" fmla="*/ 19 h 22"/>
                <a:gd name="T14" fmla="*/ 13 w 15"/>
                <a:gd name="T15" fmla="*/ 19 h 22"/>
                <a:gd name="T16" fmla="*/ 12 w 15"/>
                <a:gd name="T17" fmla="*/ 20 h 22"/>
                <a:gd name="T18" fmla="*/ 12 w 15"/>
                <a:gd name="T19" fmla="*/ 20 h 22"/>
                <a:gd name="T20" fmla="*/ 11 w 15"/>
                <a:gd name="T21" fmla="*/ 21 h 22"/>
                <a:gd name="T22" fmla="*/ 10 w 15"/>
                <a:gd name="T23" fmla="*/ 21 h 22"/>
                <a:gd name="T24" fmla="*/ 9 w 15"/>
                <a:gd name="T25" fmla="*/ 21 h 22"/>
                <a:gd name="T26" fmla="*/ 8 w 15"/>
                <a:gd name="T27" fmla="*/ 21 h 22"/>
                <a:gd name="T28" fmla="*/ 8 w 15"/>
                <a:gd name="T29" fmla="*/ 21 h 22"/>
                <a:gd name="T30" fmla="*/ 7 w 15"/>
                <a:gd name="T31" fmla="*/ 21 h 22"/>
                <a:gd name="T32" fmla="*/ 7 w 15"/>
                <a:gd name="T33" fmla="*/ 20 h 22"/>
                <a:gd name="T34" fmla="*/ 6 w 15"/>
                <a:gd name="T35" fmla="*/ 20 h 22"/>
                <a:gd name="T36" fmla="*/ 5 w 15"/>
                <a:gd name="T37" fmla="*/ 19 h 22"/>
                <a:gd name="T38" fmla="*/ 5 w 15"/>
                <a:gd name="T39" fmla="*/ 19 h 22"/>
                <a:gd name="T40" fmla="*/ 4 w 15"/>
                <a:gd name="T41" fmla="*/ 16 h 22"/>
                <a:gd name="T42" fmla="*/ 3 w 15"/>
                <a:gd name="T43" fmla="*/ 14 h 22"/>
                <a:gd name="T44" fmla="*/ 0 w 15"/>
                <a:gd name="T45" fmla="*/ 2 h 22"/>
                <a:gd name="T46" fmla="*/ 10 w 15"/>
                <a:gd name="T47" fmla="*/ 0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10" y="0"/>
                  </a:moveTo>
                  <a:lnTo>
                    <a:pt x="14" y="12"/>
                  </a:lnTo>
                  <a:lnTo>
                    <a:pt x="14" y="14"/>
                  </a:lnTo>
                  <a:lnTo>
                    <a:pt x="14" y="16"/>
                  </a:lnTo>
                  <a:lnTo>
                    <a:pt x="14" y="17"/>
                  </a:lnTo>
                  <a:lnTo>
                    <a:pt x="14" y="18"/>
                  </a:lnTo>
                  <a:lnTo>
                    <a:pt x="14" y="19"/>
                  </a:lnTo>
                  <a:lnTo>
                    <a:pt x="13" y="19"/>
                  </a:lnTo>
                  <a:lnTo>
                    <a:pt x="12" y="20"/>
                  </a:lnTo>
                  <a:lnTo>
                    <a:pt x="11" y="21"/>
                  </a:lnTo>
                  <a:lnTo>
                    <a:pt x="10" y="21"/>
                  </a:lnTo>
                  <a:lnTo>
                    <a:pt x="9" y="21"/>
                  </a:lnTo>
                  <a:lnTo>
                    <a:pt x="8" y="21"/>
                  </a:lnTo>
                  <a:lnTo>
                    <a:pt x="7" y="21"/>
                  </a:lnTo>
                  <a:lnTo>
                    <a:pt x="7" y="20"/>
                  </a:lnTo>
                  <a:lnTo>
                    <a:pt x="6" y="20"/>
                  </a:lnTo>
                  <a:lnTo>
                    <a:pt x="5" y="19"/>
                  </a:lnTo>
                  <a:lnTo>
                    <a:pt x="4" y="16"/>
                  </a:lnTo>
                  <a:lnTo>
                    <a:pt x="3" y="14"/>
                  </a:lnTo>
                  <a:lnTo>
                    <a:pt x="0" y="2"/>
                  </a:lnTo>
                  <a:lnTo>
                    <a:pt x="10" y="0"/>
                  </a:lnTo>
                </a:path>
              </a:pathLst>
            </a:custGeom>
            <a:solidFill>
              <a:srgbClr val="FFFFFF"/>
            </a:solidFill>
            <a:ln w="12700" cap="rnd">
              <a:noFill/>
              <a:round/>
              <a:headEnd/>
              <a:tailEnd/>
            </a:ln>
          </p:spPr>
          <p:txBody>
            <a:bodyPr/>
            <a:lstStyle/>
            <a:p>
              <a:endParaRPr lang="en-CA"/>
            </a:p>
          </p:txBody>
        </p:sp>
        <p:sp>
          <p:nvSpPr>
            <p:cNvPr id="144439" name="Freeform 46"/>
            <p:cNvSpPr>
              <a:spLocks/>
            </p:cNvSpPr>
            <p:nvPr/>
          </p:nvSpPr>
          <p:spPr bwMode="auto">
            <a:xfrm>
              <a:off x="4953" y="4015"/>
              <a:ext cx="17" cy="23"/>
            </a:xfrm>
            <a:custGeom>
              <a:avLst/>
              <a:gdLst>
                <a:gd name="T0" fmla="*/ 12 w 17"/>
                <a:gd name="T1" fmla="*/ 0 h 23"/>
                <a:gd name="T2" fmla="*/ 16 w 17"/>
                <a:gd name="T3" fmla="*/ 12 h 23"/>
                <a:gd name="T4" fmla="*/ 16 w 17"/>
                <a:gd name="T5" fmla="*/ 16 h 23"/>
                <a:gd name="T6" fmla="*/ 16 w 17"/>
                <a:gd name="T7" fmla="*/ 17 h 23"/>
                <a:gd name="T8" fmla="*/ 16 w 17"/>
                <a:gd name="T9" fmla="*/ 18 h 23"/>
                <a:gd name="T10" fmla="*/ 15 w 17"/>
                <a:gd name="T11" fmla="*/ 20 h 23"/>
                <a:gd name="T12" fmla="*/ 14 w 17"/>
                <a:gd name="T13" fmla="*/ 21 h 23"/>
                <a:gd name="T14" fmla="*/ 13 w 17"/>
                <a:gd name="T15" fmla="*/ 21 h 23"/>
                <a:gd name="T16" fmla="*/ 11 w 17"/>
                <a:gd name="T17" fmla="*/ 22 h 23"/>
                <a:gd name="T18" fmla="*/ 10 w 17"/>
                <a:gd name="T19" fmla="*/ 22 h 23"/>
                <a:gd name="T20" fmla="*/ 9 w 17"/>
                <a:gd name="T21" fmla="*/ 22 h 23"/>
                <a:gd name="T22" fmla="*/ 8 w 17"/>
                <a:gd name="T23" fmla="*/ 21 h 23"/>
                <a:gd name="T24" fmla="*/ 6 w 17"/>
                <a:gd name="T25" fmla="*/ 21 h 23"/>
                <a:gd name="T26" fmla="*/ 6 w 17"/>
                <a:gd name="T27" fmla="*/ 20 h 23"/>
                <a:gd name="T28" fmla="*/ 5 w 17"/>
                <a:gd name="T29" fmla="*/ 19 h 23"/>
                <a:gd name="T30" fmla="*/ 4 w 17"/>
                <a:gd name="T31" fmla="*/ 18 h 23"/>
                <a:gd name="T32" fmla="*/ 4 w 17"/>
                <a:gd name="T33" fmla="*/ 17 h 23"/>
                <a:gd name="T34" fmla="*/ 3 w 17"/>
                <a:gd name="T35" fmla="*/ 15 h 23"/>
                <a:gd name="T36" fmla="*/ 0 w 17"/>
                <a:gd name="T37" fmla="*/ 2 h 23"/>
                <a:gd name="T38" fmla="*/ 12 w 17"/>
                <a:gd name="T39" fmla="*/ 0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3"/>
                <a:gd name="T62" fmla="*/ 17 w 17"/>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3">
                  <a:moveTo>
                    <a:pt x="12" y="0"/>
                  </a:moveTo>
                  <a:lnTo>
                    <a:pt x="16" y="12"/>
                  </a:lnTo>
                  <a:lnTo>
                    <a:pt x="16" y="16"/>
                  </a:lnTo>
                  <a:lnTo>
                    <a:pt x="16" y="17"/>
                  </a:lnTo>
                  <a:lnTo>
                    <a:pt x="16" y="18"/>
                  </a:lnTo>
                  <a:lnTo>
                    <a:pt x="15" y="20"/>
                  </a:lnTo>
                  <a:lnTo>
                    <a:pt x="14" y="21"/>
                  </a:lnTo>
                  <a:lnTo>
                    <a:pt x="13" y="21"/>
                  </a:lnTo>
                  <a:lnTo>
                    <a:pt x="11" y="22"/>
                  </a:lnTo>
                  <a:lnTo>
                    <a:pt x="10" y="22"/>
                  </a:lnTo>
                  <a:lnTo>
                    <a:pt x="9" y="22"/>
                  </a:lnTo>
                  <a:lnTo>
                    <a:pt x="8" y="21"/>
                  </a:lnTo>
                  <a:lnTo>
                    <a:pt x="6" y="21"/>
                  </a:lnTo>
                  <a:lnTo>
                    <a:pt x="6" y="20"/>
                  </a:lnTo>
                  <a:lnTo>
                    <a:pt x="5" y="19"/>
                  </a:lnTo>
                  <a:lnTo>
                    <a:pt x="4" y="18"/>
                  </a:lnTo>
                  <a:lnTo>
                    <a:pt x="4" y="17"/>
                  </a:lnTo>
                  <a:lnTo>
                    <a:pt x="3" y="15"/>
                  </a:lnTo>
                  <a:lnTo>
                    <a:pt x="0" y="2"/>
                  </a:lnTo>
                  <a:lnTo>
                    <a:pt x="12" y="0"/>
                  </a:lnTo>
                </a:path>
              </a:pathLst>
            </a:custGeom>
            <a:solidFill>
              <a:srgbClr val="FFFFFF"/>
            </a:solidFill>
            <a:ln w="12700" cap="rnd">
              <a:noFill/>
              <a:round/>
              <a:headEnd/>
              <a:tailEnd/>
            </a:ln>
          </p:spPr>
          <p:txBody>
            <a:bodyPr/>
            <a:lstStyle/>
            <a:p>
              <a:endParaRPr lang="en-CA"/>
            </a:p>
          </p:txBody>
        </p:sp>
        <p:sp>
          <p:nvSpPr>
            <p:cNvPr id="144440" name="Freeform 47"/>
            <p:cNvSpPr>
              <a:spLocks/>
            </p:cNvSpPr>
            <p:nvPr/>
          </p:nvSpPr>
          <p:spPr bwMode="auto">
            <a:xfrm>
              <a:off x="5164" y="4207"/>
              <a:ext cx="48" cy="48"/>
            </a:xfrm>
            <a:custGeom>
              <a:avLst/>
              <a:gdLst>
                <a:gd name="T0" fmla="*/ 36 w 48"/>
                <a:gd name="T1" fmla="*/ 16 h 48"/>
                <a:gd name="T2" fmla="*/ 35 w 48"/>
                <a:gd name="T3" fmla="*/ 12 h 48"/>
                <a:gd name="T4" fmla="*/ 33 w 48"/>
                <a:gd name="T5" fmla="*/ 10 h 48"/>
                <a:gd name="T6" fmla="*/ 31 w 48"/>
                <a:gd name="T7" fmla="*/ 9 h 48"/>
                <a:gd name="T8" fmla="*/ 30 w 48"/>
                <a:gd name="T9" fmla="*/ 9 h 48"/>
                <a:gd name="T10" fmla="*/ 27 w 48"/>
                <a:gd name="T11" fmla="*/ 8 h 48"/>
                <a:gd name="T12" fmla="*/ 23 w 48"/>
                <a:gd name="T13" fmla="*/ 8 h 48"/>
                <a:gd name="T14" fmla="*/ 20 w 48"/>
                <a:gd name="T15" fmla="*/ 9 h 48"/>
                <a:gd name="T16" fmla="*/ 17 w 48"/>
                <a:gd name="T17" fmla="*/ 10 h 48"/>
                <a:gd name="T18" fmla="*/ 14 w 48"/>
                <a:gd name="T19" fmla="*/ 13 h 48"/>
                <a:gd name="T20" fmla="*/ 12 w 48"/>
                <a:gd name="T21" fmla="*/ 17 h 48"/>
                <a:gd name="T22" fmla="*/ 11 w 48"/>
                <a:gd name="T23" fmla="*/ 21 h 48"/>
                <a:gd name="T24" fmla="*/ 11 w 48"/>
                <a:gd name="T25" fmla="*/ 25 h 48"/>
                <a:gd name="T26" fmla="*/ 12 w 48"/>
                <a:gd name="T27" fmla="*/ 30 h 48"/>
                <a:gd name="T28" fmla="*/ 14 w 48"/>
                <a:gd name="T29" fmla="*/ 34 h 48"/>
                <a:gd name="T30" fmla="*/ 17 w 48"/>
                <a:gd name="T31" fmla="*/ 37 h 48"/>
                <a:gd name="T32" fmla="*/ 20 w 48"/>
                <a:gd name="T33" fmla="*/ 38 h 48"/>
                <a:gd name="T34" fmla="*/ 23 w 48"/>
                <a:gd name="T35" fmla="*/ 39 h 48"/>
                <a:gd name="T36" fmla="*/ 26 w 48"/>
                <a:gd name="T37" fmla="*/ 39 h 48"/>
                <a:gd name="T38" fmla="*/ 28 w 48"/>
                <a:gd name="T39" fmla="*/ 38 h 48"/>
                <a:gd name="T40" fmla="*/ 31 w 48"/>
                <a:gd name="T41" fmla="*/ 38 h 48"/>
                <a:gd name="T42" fmla="*/ 33 w 48"/>
                <a:gd name="T43" fmla="*/ 37 h 48"/>
                <a:gd name="T44" fmla="*/ 34 w 48"/>
                <a:gd name="T45" fmla="*/ 35 h 48"/>
                <a:gd name="T46" fmla="*/ 35 w 48"/>
                <a:gd name="T47" fmla="*/ 33 h 48"/>
                <a:gd name="T48" fmla="*/ 36 w 48"/>
                <a:gd name="T49" fmla="*/ 31 h 48"/>
                <a:gd name="T50" fmla="*/ 47 w 48"/>
                <a:gd name="T51" fmla="*/ 32 h 48"/>
                <a:gd name="T52" fmla="*/ 46 w 48"/>
                <a:gd name="T53" fmla="*/ 36 h 48"/>
                <a:gd name="T54" fmla="*/ 43 w 48"/>
                <a:gd name="T55" fmla="*/ 39 h 48"/>
                <a:gd name="T56" fmla="*/ 40 w 48"/>
                <a:gd name="T57" fmla="*/ 42 h 48"/>
                <a:gd name="T58" fmla="*/ 36 w 48"/>
                <a:gd name="T59" fmla="*/ 45 h 48"/>
                <a:gd name="T60" fmla="*/ 32 w 48"/>
                <a:gd name="T61" fmla="*/ 46 h 48"/>
                <a:gd name="T62" fmla="*/ 27 w 48"/>
                <a:gd name="T63" fmla="*/ 47 h 48"/>
                <a:gd name="T64" fmla="*/ 21 w 48"/>
                <a:gd name="T65" fmla="*/ 47 h 48"/>
                <a:gd name="T66" fmla="*/ 17 w 48"/>
                <a:gd name="T67" fmla="*/ 46 h 48"/>
                <a:gd name="T68" fmla="*/ 12 w 48"/>
                <a:gd name="T69" fmla="*/ 45 h 48"/>
                <a:gd name="T70" fmla="*/ 9 w 48"/>
                <a:gd name="T71" fmla="*/ 43 h 48"/>
                <a:gd name="T72" fmla="*/ 7 w 48"/>
                <a:gd name="T73" fmla="*/ 41 h 48"/>
                <a:gd name="T74" fmla="*/ 5 w 48"/>
                <a:gd name="T75" fmla="*/ 39 h 48"/>
                <a:gd name="T76" fmla="*/ 2 w 48"/>
                <a:gd name="T77" fmla="*/ 35 h 48"/>
                <a:gd name="T78" fmla="*/ 0 w 48"/>
                <a:gd name="T79" fmla="*/ 31 h 48"/>
                <a:gd name="T80" fmla="*/ 0 w 48"/>
                <a:gd name="T81" fmla="*/ 26 h 48"/>
                <a:gd name="T82" fmla="*/ 0 w 48"/>
                <a:gd name="T83" fmla="*/ 21 h 48"/>
                <a:gd name="T84" fmla="*/ 0 w 48"/>
                <a:gd name="T85" fmla="*/ 16 h 48"/>
                <a:gd name="T86" fmla="*/ 2 w 48"/>
                <a:gd name="T87" fmla="*/ 12 h 48"/>
                <a:gd name="T88" fmla="*/ 5 w 48"/>
                <a:gd name="T89" fmla="*/ 8 h 48"/>
                <a:gd name="T90" fmla="*/ 8 w 48"/>
                <a:gd name="T91" fmla="*/ 5 h 48"/>
                <a:gd name="T92" fmla="*/ 10 w 48"/>
                <a:gd name="T93" fmla="*/ 3 h 48"/>
                <a:gd name="T94" fmla="*/ 14 w 48"/>
                <a:gd name="T95" fmla="*/ 2 h 48"/>
                <a:gd name="T96" fmla="*/ 17 w 48"/>
                <a:gd name="T97" fmla="*/ 0 h 48"/>
                <a:gd name="T98" fmla="*/ 21 w 48"/>
                <a:gd name="T99" fmla="*/ 0 h 48"/>
                <a:gd name="T100" fmla="*/ 26 w 48"/>
                <a:gd name="T101" fmla="*/ 0 h 48"/>
                <a:gd name="T102" fmla="*/ 31 w 48"/>
                <a:gd name="T103" fmla="*/ 0 h 48"/>
                <a:gd name="T104" fmla="*/ 36 w 48"/>
                <a:gd name="T105" fmla="*/ 2 h 48"/>
                <a:gd name="T106" fmla="*/ 41 w 48"/>
                <a:gd name="T107" fmla="*/ 4 h 48"/>
                <a:gd name="T108" fmla="*/ 45 w 48"/>
                <a:gd name="T109" fmla="*/ 8 h 48"/>
                <a:gd name="T110" fmla="*/ 46 w 48"/>
                <a:gd name="T111" fmla="*/ 12 h 48"/>
                <a:gd name="T112" fmla="*/ 47 w 48"/>
                <a:gd name="T113" fmla="*/ 16 h 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
                <a:gd name="T172" fmla="*/ 0 h 48"/>
                <a:gd name="T173" fmla="*/ 48 w 48"/>
                <a:gd name="T174" fmla="*/ 48 h 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 h="48">
                  <a:moveTo>
                    <a:pt x="47" y="16"/>
                  </a:moveTo>
                  <a:lnTo>
                    <a:pt x="36" y="16"/>
                  </a:lnTo>
                  <a:lnTo>
                    <a:pt x="35" y="14"/>
                  </a:lnTo>
                  <a:lnTo>
                    <a:pt x="35" y="12"/>
                  </a:lnTo>
                  <a:lnTo>
                    <a:pt x="34" y="12"/>
                  </a:lnTo>
                  <a:lnTo>
                    <a:pt x="33" y="10"/>
                  </a:lnTo>
                  <a:lnTo>
                    <a:pt x="31" y="9"/>
                  </a:lnTo>
                  <a:lnTo>
                    <a:pt x="30" y="9"/>
                  </a:lnTo>
                  <a:lnTo>
                    <a:pt x="28" y="9"/>
                  </a:lnTo>
                  <a:lnTo>
                    <a:pt x="27" y="8"/>
                  </a:lnTo>
                  <a:lnTo>
                    <a:pt x="25" y="8"/>
                  </a:lnTo>
                  <a:lnTo>
                    <a:pt x="23" y="8"/>
                  </a:lnTo>
                  <a:lnTo>
                    <a:pt x="21" y="8"/>
                  </a:lnTo>
                  <a:lnTo>
                    <a:pt x="20" y="9"/>
                  </a:lnTo>
                  <a:lnTo>
                    <a:pt x="18" y="9"/>
                  </a:lnTo>
                  <a:lnTo>
                    <a:pt x="17" y="10"/>
                  </a:lnTo>
                  <a:lnTo>
                    <a:pt x="15" y="12"/>
                  </a:lnTo>
                  <a:lnTo>
                    <a:pt x="14" y="13"/>
                  </a:lnTo>
                  <a:lnTo>
                    <a:pt x="13" y="14"/>
                  </a:lnTo>
                  <a:lnTo>
                    <a:pt x="12" y="17"/>
                  </a:lnTo>
                  <a:lnTo>
                    <a:pt x="12" y="19"/>
                  </a:lnTo>
                  <a:lnTo>
                    <a:pt x="11" y="21"/>
                  </a:lnTo>
                  <a:lnTo>
                    <a:pt x="11" y="23"/>
                  </a:lnTo>
                  <a:lnTo>
                    <a:pt x="11" y="25"/>
                  </a:lnTo>
                  <a:lnTo>
                    <a:pt x="12" y="28"/>
                  </a:lnTo>
                  <a:lnTo>
                    <a:pt x="12" y="30"/>
                  </a:lnTo>
                  <a:lnTo>
                    <a:pt x="13" y="32"/>
                  </a:lnTo>
                  <a:lnTo>
                    <a:pt x="14" y="34"/>
                  </a:lnTo>
                  <a:lnTo>
                    <a:pt x="15" y="35"/>
                  </a:lnTo>
                  <a:lnTo>
                    <a:pt x="17" y="37"/>
                  </a:lnTo>
                  <a:lnTo>
                    <a:pt x="18" y="38"/>
                  </a:lnTo>
                  <a:lnTo>
                    <a:pt x="20" y="38"/>
                  </a:lnTo>
                  <a:lnTo>
                    <a:pt x="21" y="38"/>
                  </a:lnTo>
                  <a:lnTo>
                    <a:pt x="23" y="39"/>
                  </a:lnTo>
                  <a:lnTo>
                    <a:pt x="24" y="39"/>
                  </a:lnTo>
                  <a:lnTo>
                    <a:pt x="26" y="39"/>
                  </a:lnTo>
                  <a:lnTo>
                    <a:pt x="27" y="39"/>
                  </a:lnTo>
                  <a:lnTo>
                    <a:pt x="28" y="38"/>
                  </a:lnTo>
                  <a:lnTo>
                    <a:pt x="30" y="38"/>
                  </a:lnTo>
                  <a:lnTo>
                    <a:pt x="31" y="38"/>
                  </a:lnTo>
                  <a:lnTo>
                    <a:pt x="32" y="37"/>
                  </a:lnTo>
                  <a:lnTo>
                    <a:pt x="33" y="37"/>
                  </a:lnTo>
                  <a:lnTo>
                    <a:pt x="33" y="35"/>
                  </a:lnTo>
                  <a:lnTo>
                    <a:pt x="34" y="35"/>
                  </a:lnTo>
                  <a:lnTo>
                    <a:pt x="35" y="34"/>
                  </a:lnTo>
                  <a:lnTo>
                    <a:pt x="35" y="33"/>
                  </a:lnTo>
                  <a:lnTo>
                    <a:pt x="36" y="32"/>
                  </a:lnTo>
                  <a:lnTo>
                    <a:pt x="36" y="31"/>
                  </a:lnTo>
                  <a:lnTo>
                    <a:pt x="47" y="31"/>
                  </a:lnTo>
                  <a:lnTo>
                    <a:pt x="47" y="32"/>
                  </a:lnTo>
                  <a:lnTo>
                    <a:pt x="46" y="34"/>
                  </a:lnTo>
                  <a:lnTo>
                    <a:pt x="46" y="36"/>
                  </a:lnTo>
                  <a:lnTo>
                    <a:pt x="45" y="38"/>
                  </a:lnTo>
                  <a:lnTo>
                    <a:pt x="43" y="39"/>
                  </a:lnTo>
                  <a:lnTo>
                    <a:pt x="42" y="41"/>
                  </a:lnTo>
                  <a:lnTo>
                    <a:pt x="40" y="42"/>
                  </a:lnTo>
                  <a:lnTo>
                    <a:pt x="38" y="43"/>
                  </a:lnTo>
                  <a:lnTo>
                    <a:pt x="36" y="45"/>
                  </a:lnTo>
                  <a:lnTo>
                    <a:pt x="34" y="45"/>
                  </a:lnTo>
                  <a:lnTo>
                    <a:pt x="32" y="46"/>
                  </a:lnTo>
                  <a:lnTo>
                    <a:pt x="30" y="46"/>
                  </a:lnTo>
                  <a:lnTo>
                    <a:pt x="27" y="47"/>
                  </a:lnTo>
                  <a:lnTo>
                    <a:pt x="24" y="47"/>
                  </a:lnTo>
                  <a:lnTo>
                    <a:pt x="21" y="47"/>
                  </a:lnTo>
                  <a:lnTo>
                    <a:pt x="19" y="46"/>
                  </a:lnTo>
                  <a:lnTo>
                    <a:pt x="17" y="46"/>
                  </a:lnTo>
                  <a:lnTo>
                    <a:pt x="14" y="45"/>
                  </a:lnTo>
                  <a:lnTo>
                    <a:pt x="12" y="45"/>
                  </a:lnTo>
                  <a:lnTo>
                    <a:pt x="11" y="44"/>
                  </a:lnTo>
                  <a:lnTo>
                    <a:pt x="9" y="43"/>
                  </a:lnTo>
                  <a:lnTo>
                    <a:pt x="8" y="42"/>
                  </a:lnTo>
                  <a:lnTo>
                    <a:pt x="7" y="41"/>
                  </a:lnTo>
                  <a:lnTo>
                    <a:pt x="5" y="40"/>
                  </a:lnTo>
                  <a:lnTo>
                    <a:pt x="5" y="39"/>
                  </a:lnTo>
                  <a:lnTo>
                    <a:pt x="4" y="38"/>
                  </a:lnTo>
                  <a:lnTo>
                    <a:pt x="2" y="35"/>
                  </a:lnTo>
                  <a:lnTo>
                    <a:pt x="2" y="34"/>
                  </a:lnTo>
                  <a:lnTo>
                    <a:pt x="0" y="31"/>
                  </a:lnTo>
                  <a:lnTo>
                    <a:pt x="0" y="29"/>
                  </a:lnTo>
                  <a:lnTo>
                    <a:pt x="0" y="26"/>
                  </a:lnTo>
                  <a:lnTo>
                    <a:pt x="0" y="24"/>
                  </a:lnTo>
                  <a:lnTo>
                    <a:pt x="0" y="21"/>
                  </a:lnTo>
                  <a:lnTo>
                    <a:pt x="0" y="18"/>
                  </a:lnTo>
                  <a:lnTo>
                    <a:pt x="0" y="16"/>
                  </a:lnTo>
                  <a:lnTo>
                    <a:pt x="2" y="14"/>
                  </a:lnTo>
                  <a:lnTo>
                    <a:pt x="2" y="12"/>
                  </a:lnTo>
                  <a:lnTo>
                    <a:pt x="4" y="9"/>
                  </a:lnTo>
                  <a:lnTo>
                    <a:pt x="5" y="8"/>
                  </a:lnTo>
                  <a:lnTo>
                    <a:pt x="7" y="6"/>
                  </a:lnTo>
                  <a:lnTo>
                    <a:pt x="8" y="5"/>
                  </a:lnTo>
                  <a:lnTo>
                    <a:pt x="9" y="4"/>
                  </a:lnTo>
                  <a:lnTo>
                    <a:pt x="10" y="3"/>
                  </a:lnTo>
                  <a:lnTo>
                    <a:pt x="12" y="2"/>
                  </a:lnTo>
                  <a:lnTo>
                    <a:pt x="14" y="2"/>
                  </a:lnTo>
                  <a:lnTo>
                    <a:pt x="15" y="1"/>
                  </a:lnTo>
                  <a:lnTo>
                    <a:pt x="17" y="0"/>
                  </a:lnTo>
                  <a:lnTo>
                    <a:pt x="18" y="0"/>
                  </a:lnTo>
                  <a:lnTo>
                    <a:pt x="21" y="0"/>
                  </a:lnTo>
                  <a:lnTo>
                    <a:pt x="24" y="0"/>
                  </a:lnTo>
                  <a:lnTo>
                    <a:pt x="26" y="0"/>
                  </a:lnTo>
                  <a:lnTo>
                    <a:pt x="29" y="0"/>
                  </a:lnTo>
                  <a:lnTo>
                    <a:pt x="31" y="0"/>
                  </a:lnTo>
                  <a:lnTo>
                    <a:pt x="34" y="1"/>
                  </a:lnTo>
                  <a:lnTo>
                    <a:pt x="36" y="2"/>
                  </a:lnTo>
                  <a:lnTo>
                    <a:pt x="38" y="3"/>
                  </a:lnTo>
                  <a:lnTo>
                    <a:pt x="41" y="4"/>
                  </a:lnTo>
                  <a:lnTo>
                    <a:pt x="43" y="6"/>
                  </a:lnTo>
                  <a:lnTo>
                    <a:pt x="45" y="8"/>
                  </a:lnTo>
                  <a:lnTo>
                    <a:pt x="45" y="10"/>
                  </a:lnTo>
                  <a:lnTo>
                    <a:pt x="46" y="12"/>
                  </a:lnTo>
                  <a:lnTo>
                    <a:pt x="47" y="14"/>
                  </a:lnTo>
                  <a:lnTo>
                    <a:pt x="47" y="16"/>
                  </a:lnTo>
                </a:path>
              </a:pathLst>
            </a:custGeom>
            <a:solidFill>
              <a:srgbClr val="000000"/>
            </a:solidFill>
            <a:ln w="12700" cap="rnd">
              <a:noFill/>
              <a:round/>
              <a:headEnd/>
              <a:tailEnd/>
            </a:ln>
          </p:spPr>
          <p:txBody>
            <a:bodyPr/>
            <a:lstStyle/>
            <a:p>
              <a:endParaRPr lang="en-CA"/>
            </a:p>
          </p:txBody>
        </p:sp>
        <p:sp>
          <p:nvSpPr>
            <p:cNvPr id="144441" name="Freeform 48"/>
            <p:cNvSpPr>
              <a:spLocks/>
            </p:cNvSpPr>
            <p:nvPr/>
          </p:nvSpPr>
          <p:spPr bwMode="auto">
            <a:xfrm>
              <a:off x="5216" y="4195"/>
              <a:ext cx="52" cy="51"/>
            </a:xfrm>
            <a:custGeom>
              <a:avLst/>
              <a:gdLst>
                <a:gd name="T0" fmla="*/ 19 w 52"/>
                <a:gd name="T1" fmla="*/ 1 h 51"/>
                <a:gd name="T2" fmla="*/ 23 w 52"/>
                <a:gd name="T3" fmla="*/ 0 h 51"/>
                <a:gd name="T4" fmla="*/ 28 w 52"/>
                <a:gd name="T5" fmla="*/ 0 h 51"/>
                <a:gd name="T6" fmla="*/ 31 w 52"/>
                <a:gd name="T7" fmla="*/ 0 h 51"/>
                <a:gd name="T8" fmla="*/ 35 w 52"/>
                <a:gd name="T9" fmla="*/ 1 h 51"/>
                <a:gd name="T10" fmla="*/ 38 w 52"/>
                <a:gd name="T11" fmla="*/ 3 h 51"/>
                <a:gd name="T12" fmla="*/ 42 w 52"/>
                <a:gd name="T13" fmla="*/ 5 h 51"/>
                <a:gd name="T14" fmla="*/ 45 w 52"/>
                <a:gd name="T15" fmla="*/ 9 h 51"/>
                <a:gd name="T16" fmla="*/ 48 w 52"/>
                <a:gd name="T17" fmla="*/ 13 h 51"/>
                <a:gd name="T18" fmla="*/ 50 w 52"/>
                <a:gd name="T19" fmla="*/ 19 h 51"/>
                <a:gd name="T20" fmla="*/ 51 w 52"/>
                <a:gd name="T21" fmla="*/ 24 h 51"/>
                <a:gd name="T22" fmla="*/ 51 w 52"/>
                <a:gd name="T23" fmla="*/ 29 h 51"/>
                <a:gd name="T24" fmla="*/ 50 w 52"/>
                <a:gd name="T25" fmla="*/ 34 h 51"/>
                <a:gd name="T26" fmla="*/ 48 w 52"/>
                <a:gd name="T27" fmla="*/ 37 h 51"/>
                <a:gd name="T28" fmla="*/ 46 w 52"/>
                <a:gd name="T29" fmla="*/ 40 h 51"/>
                <a:gd name="T30" fmla="*/ 44 w 52"/>
                <a:gd name="T31" fmla="*/ 43 h 51"/>
                <a:gd name="T32" fmla="*/ 40 w 52"/>
                <a:gd name="T33" fmla="*/ 45 h 51"/>
                <a:gd name="T34" fmla="*/ 37 w 52"/>
                <a:gd name="T35" fmla="*/ 47 h 51"/>
                <a:gd name="T36" fmla="*/ 32 w 52"/>
                <a:gd name="T37" fmla="*/ 49 h 51"/>
                <a:gd name="T38" fmla="*/ 28 w 52"/>
                <a:gd name="T39" fmla="*/ 50 h 51"/>
                <a:gd name="T40" fmla="*/ 23 w 52"/>
                <a:gd name="T41" fmla="*/ 50 h 51"/>
                <a:gd name="T42" fmla="*/ 20 w 52"/>
                <a:gd name="T43" fmla="*/ 50 h 51"/>
                <a:gd name="T44" fmla="*/ 16 w 52"/>
                <a:gd name="T45" fmla="*/ 49 h 51"/>
                <a:gd name="T46" fmla="*/ 13 w 52"/>
                <a:gd name="T47" fmla="*/ 47 h 51"/>
                <a:gd name="T48" fmla="*/ 9 w 52"/>
                <a:gd name="T49" fmla="*/ 45 h 51"/>
                <a:gd name="T50" fmla="*/ 6 w 52"/>
                <a:gd name="T51" fmla="*/ 41 h 51"/>
                <a:gd name="T52" fmla="*/ 3 w 52"/>
                <a:gd name="T53" fmla="*/ 37 h 51"/>
                <a:gd name="T54" fmla="*/ 1 w 52"/>
                <a:gd name="T55" fmla="*/ 31 h 51"/>
                <a:gd name="T56" fmla="*/ 0 w 52"/>
                <a:gd name="T57" fmla="*/ 26 h 51"/>
                <a:gd name="T58" fmla="*/ 0 w 52"/>
                <a:gd name="T59" fmla="*/ 21 h 51"/>
                <a:gd name="T60" fmla="*/ 1 w 52"/>
                <a:gd name="T61" fmla="*/ 16 h 51"/>
                <a:gd name="T62" fmla="*/ 3 w 52"/>
                <a:gd name="T63" fmla="*/ 13 h 51"/>
                <a:gd name="T64" fmla="*/ 5 w 52"/>
                <a:gd name="T65" fmla="*/ 10 h 51"/>
                <a:gd name="T66" fmla="*/ 7 w 52"/>
                <a:gd name="T67" fmla="*/ 7 h 51"/>
                <a:gd name="T68" fmla="*/ 11 w 52"/>
                <a:gd name="T69" fmla="*/ 5 h 51"/>
                <a:gd name="T70" fmla="*/ 14 w 52"/>
                <a:gd name="T71" fmla="*/ 3 h 5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51"/>
                <a:gd name="T110" fmla="*/ 52 w 52"/>
                <a:gd name="T111" fmla="*/ 51 h 5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51">
                  <a:moveTo>
                    <a:pt x="17" y="2"/>
                  </a:moveTo>
                  <a:lnTo>
                    <a:pt x="19" y="1"/>
                  </a:lnTo>
                  <a:lnTo>
                    <a:pt x="21" y="0"/>
                  </a:lnTo>
                  <a:lnTo>
                    <a:pt x="23" y="0"/>
                  </a:lnTo>
                  <a:lnTo>
                    <a:pt x="26" y="0"/>
                  </a:lnTo>
                  <a:lnTo>
                    <a:pt x="28" y="0"/>
                  </a:lnTo>
                  <a:lnTo>
                    <a:pt x="29" y="0"/>
                  </a:lnTo>
                  <a:lnTo>
                    <a:pt x="31" y="0"/>
                  </a:lnTo>
                  <a:lnTo>
                    <a:pt x="33" y="0"/>
                  </a:lnTo>
                  <a:lnTo>
                    <a:pt x="35" y="1"/>
                  </a:lnTo>
                  <a:lnTo>
                    <a:pt x="36" y="2"/>
                  </a:lnTo>
                  <a:lnTo>
                    <a:pt x="38" y="3"/>
                  </a:lnTo>
                  <a:lnTo>
                    <a:pt x="39" y="3"/>
                  </a:lnTo>
                  <a:lnTo>
                    <a:pt x="42" y="5"/>
                  </a:lnTo>
                  <a:lnTo>
                    <a:pt x="44" y="7"/>
                  </a:lnTo>
                  <a:lnTo>
                    <a:pt x="45" y="9"/>
                  </a:lnTo>
                  <a:lnTo>
                    <a:pt x="47" y="11"/>
                  </a:lnTo>
                  <a:lnTo>
                    <a:pt x="48" y="13"/>
                  </a:lnTo>
                  <a:lnTo>
                    <a:pt x="49" y="16"/>
                  </a:lnTo>
                  <a:lnTo>
                    <a:pt x="50" y="19"/>
                  </a:lnTo>
                  <a:lnTo>
                    <a:pt x="50" y="21"/>
                  </a:lnTo>
                  <a:lnTo>
                    <a:pt x="51" y="24"/>
                  </a:lnTo>
                  <a:lnTo>
                    <a:pt x="51" y="26"/>
                  </a:lnTo>
                  <a:lnTo>
                    <a:pt x="51" y="29"/>
                  </a:lnTo>
                  <a:lnTo>
                    <a:pt x="50" y="31"/>
                  </a:lnTo>
                  <a:lnTo>
                    <a:pt x="50" y="34"/>
                  </a:lnTo>
                  <a:lnTo>
                    <a:pt x="48" y="36"/>
                  </a:lnTo>
                  <a:lnTo>
                    <a:pt x="48" y="37"/>
                  </a:lnTo>
                  <a:lnTo>
                    <a:pt x="47" y="39"/>
                  </a:lnTo>
                  <a:lnTo>
                    <a:pt x="46" y="40"/>
                  </a:lnTo>
                  <a:lnTo>
                    <a:pt x="45" y="41"/>
                  </a:lnTo>
                  <a:lnTo>
                    <a:pt x="44" y="43"/>
                  </a:lnTo>
                  <a:lnTo>
                    <a:pt x="42" y="44"/>
                  </a:lnTo>
                  <a:lnTo>
                    <a:pt x="40" y="45"/>
                  </a:lnTo>
                  <a:lnTo>
                    <a:pt x="39" y="46"/>
                  </a:lnTo>
                  <a:lnTo>
                    <a:pt x="37" y="47"/>
                  </a:lnTo>
                  <a:lnTo>
                    <a:pt x="34" y="48"/>
                  </a:lnTo>
                  <a:lnTo>
                    <a:pt x="32" y="49"/>
                  </a:lnTo>
                  <a:lnTo>
                    <a:pt x="29" y="50"/>
                  </a:lnTo>
                  <a:lnTo>
                    <a:pt x="28" y="50"/>
                  </a:lnTo>
                  <a:lnTo>
                    <a:pt x="25" y="50"/>
                  </a:lnTo>
                  <a:lnTo>
                    <a:pt x="23" y="50"/>
                  </a:lnTo>
                  <a:lnTo>
                    <a:pt x="22" y="50"/>
                  </a:lnTo>
                  <a:lnTo>
                    <a:pt x="20" y="50"/>
                  </a:lnTo>
                  <a:lnTo>
                    <a:pt x="18" y="50"/>
                  </a:lnTo>
                  <a:lnTo>
                    <a:pt x="16" y="49"/>
                  </a:lnTo>
                  <a:lnTo>
                    <a:pt x="15" y="48"/>
                  </a:lnTo>
                  <a:lnTo>
                    <a:pt x="13" y="47"/>
                  </a:lnTo>
                  <a:lnTo>
                    <a:pt x="12" y="47"/>
                  </a:lnTo>
                  <a:lnTo>
                    <a:pt x="9" y="45"/>
                  </a:lnTo>
                  <a:lnTo>
                    <a:pt x="7" y="43"/>
                  </a:lnTo>
                  <a:lnTo>
                    <a:pt x="6" y="41"/>
                  </a:lnTo>
                  <a:lnTo>
                    <a:pt x="4" y="39"/>
                  </a:lnTo>
                  <a:lnTo>
                    <a:pt x="3" y="37"/>
                  </a:lnTo>
                  <a:lnTo>
                    <a:pt x="2" y="34"/>
                  </a:lnTo>
                  <a:lnTo>
                    <a:pt x="1" y="31"/>
                  </a:lnTo>
                  <a:lnTo>
                    <a:pt x="0" y="29"/>
                  </a:lnTo>
                  <a:lnTo>
                    <a:pt x="0" y="26"/>
                  </a:lnTo>
                  <a:lnTo>
                    <a:pt x="0" y="24"/>
                  </a:lnTo>
                  <a:lnTo>
                    <a:pt x="0" y="21"/>
                  </a:lnTo>
                  <a:lnTo>
                    <a:pt x="1" y="19"/>
                  </a:lnTo>
                  <a:lnTo>
                    <a:pt x="1" y="16"/>
                  </a:lnTo>
                  <a:lnTo>
                    <a:pt x="2" y="14"/>
                  </a:lnTo>
                  <a:lnTo>
                    <a:pt x="3" y="13"/>
                  </a:lnTo>
                  <a:lnTo>
                    <a:pt x="4" y="12"/>
                  </a:lnTo>
                  <a:lnTo>
                    <a:pt x="5" y="10"/>
                  </a:lnTo>
                  <a:lnTo>
                    <a:pt x="6" y="9"/>
                  </a:lnTo>
                  <a:lnTo>
                    <a:pt x="7" y="7"/>
                  </a:lnTo>
                  <a:lnTo>
                    <a:pt x="9" y="6"/>
                  </a:lnTo>
                  <a:lnTo>
                    <a:pt x="11" y="5"/>
                  </a:lnTo>
                  <a:lnTo>
                    <a:pt x="12" y="4"/>
                  </a:lnTo>
                  <a:lnTo>
                    <a:pt x="14" y="3"/>
                  </a:lnTo>
                  <a:lnTo>
                    <a:pt x="17" y="2"/>
                  </a:lnTo>
                </a:path>
              </a:pathLst>
            </a:custGeom>
            <a:solidFill>
              <a:srgbClr val="000000"/>
            </a:solidFill>
            <a:ln w="12700" cap="rnd">
              <a:noFill/>
              <a:round/>
              <a:headEnd/>
              <a:tailEnd/>
            </a:ln>
          </p:spPr>
          <p:txBody>
            <a:bodyPr/>
            <a:lstStyle/>
            <a:p>
              <a:endParaRPr lang="en-CA"/>
            </a:p>
          </p:txBody>
        </p:sp>
        <p:sp>
          <p:nvSpPr>
            <p:cNvPr id="144442" name="Freeform 49"/>
            <p:cNvSpPr>
              <a:spLocks/>
            </p:cNvSpPr>
            <p:nvPr/>
          </p:nvSpPr>
          <p:spPr bwMode="auto">
            <a:xfrm>
              <a:off x="5227" y="4205"/>
              <a:ext cx="31" cy="32"/>
            </a:xfrm>
            <a:custGeom>
              <a:avLst/>
              <a:gdLst>
                <a:gd name="T0" fmla="*/ 9 w 31"/>
                <a:gd name="T1" fmla="*/ 1 h 32"/>
                <a:gd name="T2" fmla="*/ 10 w 31"/>
                <a:gd name="T3" fmla="*/ 1 h 32"/>
                <a:gd name="T4" fmla="*/ 12 w 31"/>
                <a:gd name="T5" fmla="*/ 0 h 32"/>
                <a:gd name="T6" fmla="*/ 13 w 31"/>
                <a:gd name="T7" fmla="*/ 0 h 32"/>
                <a:gd name="T8" fmla="*/ 15 w 31"/>
                <a:gd name="T9" fmla="*/ 0 h 32"/>
                <a:gd name="T10" fmla="*/ 17 w 31"/>
                <a:gd name="T11" fmla="*/ 0 h 32"/>
                <a:gd name="T12" fmla="*/ 19 w 31"/>
                <a:gd name="T13" fmla="*/ 1 h 32"/>
                <a:gd name="T14" fmla="*/ 21 w 31"/>
                <a:gd name="T15" fmla="*/ 2 h 32"/>
                <a:gd name="T16" fmla="*/ 23 w 31"/>
                <a:gd name="T17" fmla="*/ 3 h 32"/>
                <a:gd name="T18" fmla="*/ 24 w 31"/>
                <a:gd name="T19" fmla="*/ 4 h 32"/>
                <a:gd name="T20" fmla="*/ 25 w 31"/>
                <a:gd name="T21" fmla="*/ 5 h 32"/>
                <a:gd name="T22" fmla="*/ 26 w 31"/>
                <a:gd name="T23" fmla="*/ 6 h 32"/>
                <a:gd name="T24" fmla="*/ 27 w 31"/>
                <a:gd name="T25" fmla="*/ 8 h 32"/>
                <a:gd name="T26" fmla="*/ 28 w 31"/>
                <a:gd name="T27" fmla="*/ 10 h 32"/>
                <a:gd name="T28" fmla="*/ 29 w 31"/>
                <a:gd name="T29" fmla="*/ 13 h 32"/>
                <a:gd name="T30" fmla="*/ 30 w 31"/>
                <a:gd name="T31" fmla="*/ 16 h 32"/>
                <a:gd name="T32" fmla="*/ 30 w 31"/>
                <a:gd name="T33" fmla="*/ 18 h 32"/>
                <a:gd name="T34" fmla="*/ 30 w 31"/>
                <a:gd name="T35" fmla="*/ 19 h 32"/>
                <a:gd name="T36" fmla="*/ 29 w 31"/>
                <a:gd name="T37" fmla="*/ 21 h 32"/>
                <a:gd name="T38" fmla="*/ 29 w 31"/>
                <a:gd name="T39" fmla="*/ 22 h 32"/>
                <a:gd name="T40" fmla="*/ 28 w 31"/>
                <a:gd name="T41" fmla="*/ 24 h 32"/>
                <a:gd name="T42" fmla="*/ 27 w 31"/>
                <a:gd name="T43" fmla="*/ 26 h 32"/>
                <a:gd name="T44" fmla="*/ 26 w 31"/>
                <a:gd name="T45" fmla="*/ 27 h 32"/>
                <a:gd name="T46" fmla="*/ 24 w 31"/>
                <a:gd name="T47" fmla="*/ 29 h 32"/>
                <a:gd name="T48" fmla="*/ 23 w 31"/>
                <a:gd name="T49" fmla="*/ 29 h 32"/>
                <a:gd name="T50" fmla="*/ 21 w 31"/>
                <a:gd name="T51" fmla="*/ 30 h 32"/>
                <a:gd name="T52" fmla="*/ 19 w 31"/>
                <a:gd name="T53" fmla="*/ 31 h 32"/>
                <a:gd name="T54" fmla="*/ 16 w 31"/>
                <a:gd name="T55" fmla="*/ 31 h 32"/>
                <a:gd name="T56" fmla="*/ 14 w 31"/>
                <a:gd name="T57" fmla="*/ 31 h 32"/>
                <a:gd name="T58" fmla="*/ 12 w 31"/>
                <a:gd name="T59" fmla="*/ 31 h 32"/>
                <a:gd name="T60" fmla="*/ 10 w 31"/>
                <a:gd name="T61" fmla="*/ 30 h 32"/>
                <a:gd name="T62" fmla="*/ 9 w 31"/>
                <a:gd name="T63" fmla="*/ 30 h 32"/>
                <a:gd name="T64" fmla="*/ 8 w 31"/>
                <a:gd name="T65" fmla="*/ 29 h 32"/>
                <a:gd name="T66" fmla="*/ 7 w 31"/>
                <a:gd name="T67" fmla="*/ 28 h 32"/>
                <a:gd name="T68" fmla="*/ 5 w 31"/>
                <a:gd name="T69" fmla="*/ 27 h 32"/>
                <a:gd name="T70" fmla="*/ 5 w 31"/>
                <a:gd name="T71" fmla="*/ 26 h 32"/>
                <a:gd name="T72" fmla="*/ 4 w 31"/>
                <a:gd name="T73" fmla="*/ 25 h 32"/>
                <a:gd name="T74" fmla="*/ 3 w 31"/>
                <a:gd name="T75" fmla="*/ 23 h 32"/>
                <a:gd name="T76" fmla="*/ 2 w 31"/>
                <a:gd name="T77" fmla="*/ 21 h 32"/>
                <a:gd name="T78" fmla="*/ 0 w 31"/>
                <a:gd name="T79" fmla="*/ 18 h 32"/>
                <a:gd name="T80" fmla="*/ 0 w 31"/>
                <a:gd name="T81" fmla="*/ 14 h 32"/>
                <a:gd name="T82" fmla="*/ 0 w 31"/>
                <a:gd name="T83" fmla="*/ 13 h 32"/>
                <a:gd name="T84" fmla="*/ 0 w 31"/>
                <a:gd name="T85" fmla="*/ 12 h 32"/>
                <a:gd name="T86" fmla="*/ 0 w 31"/>
                <a:gd name="T87" fmla="*/ 10 h 32"/>
                <a:gd name="T88" fmla="*/ 0 w 31"/>
                <a:gd name="T89" fmla="*/ 9 h 32"/>
                <a:gd name="T90" fmla="*/ 2 w 31"/>
                <a:gd name="T91" fmla="*/ 7 h 32"/>
                <a:gd name="T92" fmla="*/ 3 w 31"/>
                <a:gd name="T93" fmla="*/ 5 h 32"/>
                <a:gd name="T94" fmla="*/ 4 w 31"/>
                <a:gd name="T95" fmla="*/ 4 h 32"/>
                <a:gd name="T96" fmla="*/ 6 w 31"/>
                <a:gd name="T97" fmla="*/ 2 h 32"/>
                <a:gd name="T98" fmla="*/ 7 w 31"/>
                <a:gd name="T99" fmla="*/ 2 h 32"/>
                <a:gd name="T100" fmla="*/ 9 w 31"/>
                <a:gd name="T101" fmla="*/ 1 h 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
                <a:gd name="T154" fmla="*/ 0 h 32"/>
                <a:gd name="T155" fmla="*/ 31 w 31"/>
                <a:gd name="T156" fmla="*/ 32 h 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 h="32">
                  <a:moveTo>
                    <a:pt x="9" y="1"/>
                  </a:moveTo>
                  <a:lnTo>
                    <a:pt x="10" y="1"/>
                  </a:lnTo>
                  <a:lnTo>
                    <a:pt x="12" y="0"/>
                  </a:lnTo>
                  <a:lnTo>
                    <a:pt x="13" y="0"/>
                  </a:lnTo>
                  <a:lnTo>
                    <a:pt x="15" y="0"/>
                  </a:lnTo>
                  <a:lnTo>
                    <a:pt x="17" y="0"/>
                  </a:lnTo>
                  <a:lnTo>
                    <a:pt x="19" y="1"/>
                  </a:lnTo>
                  <a:lnTo>
                    <a:pt x="21" y="2"/>
                  </a:lnTo>
                  <a:lnTo>
                    <a:pt x="23" y="3"/>
                  </a:lnTo>
                  <a:lnTo>
                    <a:pt x="24" y="4"/>
                  </a:lnTo>
                  <a:lnTo>
                    <a:pt x="25" y="5"/>
                  </a:lnTo>
                  <a:lnTo>
                    <a:pt x="26" y="6"/>
                  </a:lnTo>
                  <a:lnTo>
                    <a:pt x="27" y="8"/>
                  </a:lnTo>
                  <a:lnTo>
                    <a:pt x="28" y="10"/>
                  </a:lnTo>
                  <a:lnTo>
                    <a:pt x="29" y="13"/>
                  </a:lnTo>
                  <a:lnTo>
                    <a:pt x="30" y="16"/>
                  </a:lnTo>
                  <a:lnTo>
                    <a:pt x="30" y="18"/>
                  </a:lnTo>
                  <a:lnTo>
                    <a:pt x="30" y="19"/>
                  </a:lnTo>
                  <a:lnTo>
                    <a:pt x="29" y="21"/>
                  </a:lnTo>
                  <a:lnTo>
                    <a:pt x="29" y="22"/>
                  </a:lnTo>
                  <a:lnTo>
                    <a:pt x="28" y="24"/>
                  </a:lnTo>
                  <a:lnTo>
                    <a:pt x="27" y="26"/>
                  </a:lnTo>
                  <a:lnTo>
                    <a:pt x="26" y="27"/>
                  </a:lnTo>
                  <a:lnTo>
                    <a:pt x="24" y="29"/>
                  </a:lnTo>
                  <a:lnTo>
                    <a:pt x="23" y="29"/>
                  </a:lnTo>
                  <a:lnTo>
                    <a:pt x="21" y="30"/>
                  </a:lnTo>
                  <a:lnTo>
                    <a:pt x="19" y="31"/>
                  </a:lnTo>
                  <a:lnTo>
                    <a:pt x="16" y="31"/>
                  </a:lnTo>
                  <a:lnTo>
                    <a:pt x="14" y="31"/>
                  </a:lnTo>
                  <a:lnTo>
                    <a:pt x="12" y="31"/>
                  </a:lnTo>
                  <a:lnTo>
                    <a:pt x="10" y="30"/>
                  </a:lnTo>
                  <a:lnTo>
                    <a:pt x="9" y="30"/>
                  </a:lnTo>
                  <a:lnTo>
                    <a:pt x="8" y="29"/>
                  </a:lnTo>
                  <a:lnTo>
                    <a:pt x="7" y="28"/>
                  </a:lnTo>
                  <a:lnTo>
                    <a:pt x="5" y="27"/>
                  </a:lnTo>
                  <a:lnTo>
                    <a:pt x="5" y="26"/>
                  </a:lnTo>
                  <a:lnTo>
                    <a:pt x="4" y="25"/>
                  </a:lnTo>
                  <a:lnTo>
                    <a:pt x="3" y="23"/>
                  </a:lnTo>
                  <a:lnTo>
                    <a:pt x="2" y="21"/>
                  </a:lnTo>
                  <a:lnTo>
                    <a:pt x="0" y="18"/>
                  </a:lnTo>
                  <a:lnTo>
                    <a:pt x="0" y="14"/>
                  </a:lnTo>
                  <a:lnTo>
                    <a:pt x="0" y="13"/>
                  </a:lnTo>
                  <a:lnTo>
                    <a:pt x="0" y="12"/>
                  </a:lnTo>
                  <a:lnTo>
                    <a:pt x="0" y="10"/>
                  </a:lnTo>
                  <a:lnTo>
                    <a:pt x="0" y="9"/>
                  </a:lnTo>
                  <a:lnTo>
                    <a:pt x="2" y="7"/>
                  </a:lnTo>
                  <a:lnTo>
                    <a:pt x="3" y="5"/>
                  </a:lnTo>
                  <a:lnTo>
                    <a:pt x="4" y="4"/>
                  </a:lnTo>
                  <a:lnTo>
                    <a:pt x="6" y="2"/>
                  </a:lnTo>
                  <a:lnTo>
                    <a:pt x="7" y="2"/>
                  </a:lnTo>
                  <a:lnTo>
                    <a:pt x="9" y="1"/>
                  </a:lnTo>
                </a:path>
              </a:pathLst>
            </a:custGeom>
            <a:solidFill>
              <a:srgbClr val="FFFFFF"/>
            </a:solidFill>
            <a:ln w="12700" cap="rnd">
              <a:noFill/>
              <a:round/>
              <a:headEnd/>
              <a:tailEnd/>
            </a:ln>
          </p:spPr>
          <p:txBody>
            <a:bodyPr/>
            <a:lstStyle/>
            <a:p>
              <a:endParaRPr lang="en-CA"/>
            </a:p>
          </p:txBody>
        </p:sp>
        <p:sp>
          <p:nvSpPr>
            <p:cNvPr id="144443" name="Freeform 50"/>
            <p:cNvSpPr>
              <a:spLocks/>
            </p:cNvSpPr>
            <p:nvPr/>
          </p:nvSpPr>
          <p:spPr bwMode="auto">
            <a:xfrm>
              <a:off x="5258" y="4184"/>
              <a:ext cx="53" cy="43"/>
            </a:xfrm>
            <a:custGeom>
              <a:avLst/>
              <a:gdLst>
                <a:gd name="T0" fmla="*/ 0 w 53"/>
                <a:gd name="T1" fmla="*/ 5 h 43"/>
                <a:gd name="T2" fmla="*/ 7 w 53"/>
                <a:gd name="T3" fmla="*/ 0 h 43"/>
                <a:gd name="T4" fmla="*/ 29 w 53"/>
                <a:gd name="T5" fmla="*/ 30 h 43"/>
                <a:gd name="T6" fmla="*/ 47 w 53"/>
                <a:gd name="T7" fmla="*/ 17 h 43"/>
                <a:gd name="T8" fmla="*/ 52 w 53"/>
                <a:gd name="T9" fmla="*/ 24 h 43"/>
                <a:gd name="T10" fmla="*/ 26 w 53"/>
                <a:gd name="T11" fmla="*/ 42 h 43"/>
                <a:gd name="T12" fmla="*/ 0 w 53"/>
                <a:gd name="T13" fmla="*/ 5 h 43"/>
                <a:gd name="T14" fmla="*/ 0 60000 65536"/>
                <a:gd name="T15" fmla="*/ 0 60000 65536"/>
                <a:gd name="T16" fmla="*/ 0 60000 65536"/>
                <a:gd name="T17" fmla="*/ 0 60000 65536"/>
                <a:gd name="T18" fmla="*/ 0 60000 65536"/>
                <a:gd name="T19" fmla="*/ 0 60000 65536"/>
                <a:gd name="T20" fmla="*/ 0 60000 65536"/>
                <a:gd name="T21" fmla="*/ 0 w 53"/>
                <a:gd name="T22" fmla="*/ 0 h 43"/>
                <a:gd name="T23" fmla="*/ 53 w 53"/>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3">
                  <a:moveTo>
                    <a:pt x="0" y="5"/>
                  </a:moveTo>
                  <a:lnTo>
                    <a:pt x="7" y="0"/>
                  </a:lnTo>
                  <a:lnTo>
                    <a:pt x="29" y="30"/>
                  </a:lnTo>
                  <a:lnTo>
                    <a:pt x="47" y="17"/>
                  </a:lnTo>
                  <a:lnTo>
                    <a:pt x="52" y="24"/>
                  </a:lnTo>
                  <a:lnTo>
                    <a:pt x="26" y="42"/>
                  </a:lnTo>
                  <a:lnTo>
                    <a:pt x="0" y="5"/>
                  </a:lnTo>
                </a:path>
              </a:pathLst>
            </a:custGeom>
            <a:solidFill>
              <a:srgbClr val="000000"/>
            </a:solidFill>
            <a:ln w="12700" cap="rnd">
              <a:noFill/>
              <a:round/>
              <a:headEnd/>
              <a:tailEnd/>
            </a:ln>
          </p:spPr>
          <p:txBody>
            <a:bodyPr/>
            <a:lstStyle/>
            <a:p>
              <a:endParaRPr lang="en-CA"/>
            </a:p>
          </p:txBody>
        </p:sp>
        <p:sp>
          <p:nvSpPr>
            <p:cNvPr id="144444" name="Freeform 51"/>
            <p:cNvSpPr>
              <a:spLocks/>
            </p:cNvSpPr>
            <p:nvPr/>
          </p:nvSpPr>
          <p:spPr bwMode="auto">
            <a:xfrm>
              <a:off x="5285" y="4141"/>
              <a:ext cx="59" cy="58"/>
            </a:xfrm>
            <a:custGeom>
              <a:avLst/>
              <a:gdLst>
                <a:gd name="T0" fmla="*/ 0 w 59"/>
                <a:gd name="T1" fmla="*/ 30 h 58"/>
                <a:gd name="T2" fmla="*/ 8 w 59"/>
                <a:gd name="T3" fmla="*/ 22 h 58"/>
                <a:gd name="T4" fmla="*/ 29 w 59"/>
                <a:gd name="T5" fmla="*/ 43 h 58"/>
                <a:gd name="T6" fmla="*/ 32 w 59"/>
                <a:gd name="T7" fmla="*/ 46 h 58"/>
                <a:gd name="T8" fmla="*/ 33 w 59"/>
                <a:gd name="T9" fmla="*/ 46 h 58"/>
                <a:gd name="T10" fmla="*/ 34 w 59"/>
                <a:gd name="T11" fmla="*/ 47 h 58"/>
                <a:gd name="T12" fmla="*/ 35 w 59"/>
                <a:gd name="T13" fmla="*/ 47 h 58"/>
                <a:gd name="T14" fmla="*/ 36 w 59"/>
                <a:gd name="T15" fmla="*/ 47 h 58"/>
                <a:gd name="T16" fmla="*/ 37 w 59"/>
                <a:gd name="T17" fmla="*/ 47 h 58"/>
                <a:gd name="T18" fmla="*/ 38 w 59"/>
                <a:gd name="T19" fmla="*/ 47 h 58"/>
                <a:gd name="T20" fmla="*/ 39 w 59"/>
                <a:gd name="T21" fmla="*/ 46 h 58"/>
                <a:gd name="T22" fmla="*/ 41 w 59"/>
                <a:gd name="T23" fmla="*/ 46 h 58"/>
                <a:gd name="T24" fmla="*/ 43 w 59"/>
                <a:gd name="T25" fmla="*/ 44 h 58"/>
                <a:gd name="T26" fmla="*/ 44 w 59"/>
                <a:gd name="T27" fmla="*/ 43 h 58"/>
                <a:gd name="T28" fmla="*/ 45 w 59"/>
                <a:gd name="T29" fmla="*/ 42 h 58"/>
                <a:gd name="T30" fmla="*/ 46 w 59"/>
                <a:gd name="T31" fmla="*/ 41 h 58"/>
                <a:gd name="T32" fmla="*/ 47 w 59"/>
                <a:gd name="T33" fmla="*/ 39 h 58"/>
                <a:gd name="T34" fmla="*/ 47 w 59"/>
                <a:gd name="T35" fmla="*/ 38 h 58"/>
                <a:gd name="T36" fmla="*/ 47 w 59"/>
                <a:gd name="T37" fmla="*/ 36 h 58"/>
                <a:gd name="T38" fmla="*/ 47 w 59"/>
                <a:gd name="T39" fmla="*/ 34 h 58"/>
                <a:gd name="T40" fmla="*/ 47 w 59"/>
                <a:gd name="T41" fmla="*/ 33 h 58"/>
                <a:gd name="T42" fmla="*/ 46 w 59"/>
                <a:gd name="T43" fmla="*/ 31 h 58"/>
                <a:gd name="T44" fmla="*/ 44 w 59"/>
                <a:gd name="T45" fmla="*/ 28 h 58"/>
                <a:gd name="T46" fmla="*/ 23 w 59"/>
                <a:gd name="T47" fmla="*/ 7 h 58"/>
                <a:gd name="T48" fmla="*/ 30 w 59"/>
                <a:gd name="T49" fmla="*/ 0 h 58"/>
                <a:gd name="T50" fmla="*/ 53 w 59"/>
                <a:gd name="T51" fmla="*/ 22 h 58"/>
                <a:gd name="T52" fmla="*/ 54 w 59"/>
                <a:gd name="T53" fmla="*/ 23 h 58"/>
                <a:gd name="T54" fmla="*/ 55 w 59"/>
                <a:gd name="T55" fmla="*/ 25 h 58"/>
                <a:gd name="T56" fmla="*/ 56 w 59"/>
                <a:gd name="T57" fmla="*/ 26 h 58"/>
                <a:gd name="T58" fmla="*/ 57 w 59"/>
                <a:gd name="T59" fmla="*/ 28 h 58"/>
                <a:gd name="T60" fmla="*/ 57 w 59"/>
                <a:gd name="T61" fmla="*/ 29 h 58"/>
                <a:gd name="T62" fmla="*/ 57 w 59"/>
                <a:gd name="T63" fmla="*/ 30 h 58"/>
                <a:gd name="T64" fmla="*/ 58 w 59"/>
                <a:gd name="T65" fmla="*/ 31 h 58"/>
                <a:gd name="T66" fmla="*/ 58 w 59"/>
                <a:gd name="T67" fmla="*/ 33 h 58"/>
                <a:gd name="T68" fmla="*/ 58 w 59"/>
                <a:gd name="T69" fmla="*/ 34 h 58"/>
                <a:gd name="T70" fmla="*/ 57 w 59"/>
                <a:gd name="T71" fmla="*/ 36 h 58"/>
                <a:gd name="T72" fmla="*/ 57 w 59"/>
                <a:gd name="T73" fmla="*/ 38 h 58"/>
                <a:gd name="T74" fmla="*/ 56 w 59"/>
                <a:gd name="T75" fmla="*/ 41 h 58"/>
                <a:gd name="T76" fmla="*/ 55 w 59"/>
                <a:gd name="T77" fmla="*/ 43 h 58"/>
                <a:gd name="T78" fmla="*/ 53 w 59"/>
                <a:gd name="T79" fmla="*/ 46 h 58"/>
                <a:gd name="T80" fmla="*/ 52 w 59"/>
                <a:gd name="T81" fmla="*/ 47 h 58"/>
                <a:gd name="T82" fmla="*/ 50 w 59"/>
                <a:gd name="T83" fmla="*/ 49 h 58"/>
                <a:gd name="T84" fmla="*/ 48 w 59"/>
                <a:gd name="T85" fmla="*/ 50 h 58"/>
                <a:gd name="T86" fmla="*/ 47 w 59"/>
                <a:gd name="T87" fmla="*/ 52 h 58"/>
                <a:gd name="T88" fmla="*/ 45 w 59"/>
                <a:gd name="T89" fmla="*/ 53 h 58"/>
                <a:gd name="T90" fmla="*/ 43 w 59"/>
                <a:gd name="T91" fmla="*/ 55 h 58"/>
                <a:gd name="T92" fmla="*/ 41 w 59"/>
                <a:gd name="T93" fmla="*/ 56 h 58"/>
                <a:gd name="T94" fmla="*/ 37 w 59"/>
                <a:gd name="T95" fmla="*/ 57 h 58"/>
                <a:gd name="T96" fmla="*/ 35 w 59"/>
                <a:gd name="T97" fmla="*/ 57 h 58"/>
                <a:gd name="T98" fmla="*/ 32 w 59"/>
                <a:gd name="T99" fmla="*/ 57 h 58"/>
                <a:gd name="T100" fmla="*/ 30 w 59"/>
                <a:gd name="T101" fmla="*/ 57 h 58"/>
                <a:gd name="T102" fmla="*/ 29 w 59"/>
                <a:gd name="T103" fmla="*/ 56 h 58"/>
                <a:gd name="T104" fmla="*/ 27 w 59"/>
                <a:gd name="T105" fmla="*/ 55 h 58"/>
                <a:gd name="T106" fmla="*/ 26 w 59"/>
                <a:gd name="T107" fmla="*/ 55 h 58"/>
                <a:gd name="T108" fmla="*/ 24 w 59"/>
                <a:gd name="T109" fmla="*/ 53 h 58"/>
                <a:gd name="T110" fmla="*/ 22 w 59"/>
                <a:gd name="T111" fmla="*/ 52 h 58"/>
                <a:gd name="T112" fmla="*/ 0 w 59"/>
                <a:gd name="T113" fmla="*/ 30 h 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9"/>
                <a:gd name="T172" fmla="*/ 0 h 58"/>
                <a:gd name="T173" fmla="*/ 59 w 59"/>
                <a:gd name="T174" fmla="*/ 58 h 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9" h="58">
                  <a:moveTo>
                    <a:pt x="0" y="30"/>
                  </a:moveTo>
                  <a:lnTo>
                    <a:pt x="8" y="22"/>
                  </a:lnTo>
                  <a:lnTo>
                    <a:pt x="29" y="43"/>
                  </a:lnTo>
                  <a:lnTo>
                    <a:pt x="32" y="46"/>
                  </a:lnTo>
                  <a:lnTo>
                    <a:pt x="33" y="46"/>
                  </a:lnTo>
                  <a:lnTo>
                    <a:pt x="34" y="47"/>
                  </a:lnTo>
                  <a:lnTo>
                    <a:pt x="35" y="47"/>
                  </a:lnTo>
                  <a:lnTo>
                    <a:pt x="36" y="47"/>
                  </a:lnTo>
                  <a:lnTo>
                    <a:pt x="37" y="47"/>
                  </a:lnTo>
                  <a:lnTo>
                    <a:pt x="38" y="47"/>
                  </a:lnTo>
                  <a:lnTo>
                    <a:pt x="39" y="46"/>
                  </a:lnTo>
                  <a:lnTo>
                    <a:pt x="41" y="46"/>
                  </a:lnTo>
                  <a:lnTo>
                    <a:pt x="43" y="44"/>
                  </a:lnTo>
                  <a:lnTo>
                    <a:pt x="44" y="43"/>
                  </a:lnTo>
                  <a:lnTo>
                    <a:pt x="45" y="42"/>
                  </a:lnTo>
                  <a:lnTo>
                    <a:pt x="46" y="41"/>
                  </a:lnTo>
                  <a:lnTo>
                    <a:pt x="47" y="39"/>
                  </a:lnTo>
                  <a:lnTo>
                    <a:pt x="47" y="38"/>
                  </a:lnTo>
                  <a:lnTo>
                    <a:pt x="47" y="36"/>
                  </a:lnTo>
                  <a:lnTo>
                    <a:pt x="47" y="34"/>
                  </a:lnTo>
                  <a:lnTo>
                    <a:pt x="47" y="33"/>
                  </a:lnTo>
                  <a:lnTo>
                    <a:pt x="46" y="31"/>
                  </a:lnTo>
                  <a:lnTo>
                    <a:pt x="44" y="28"/>
                  </a:lnTo>
                  <a:lnTo>
                    <a:pt x="23" y="7"/>
                  </a:lnTo>
                  <a:lnTo>
                    <a:pt x="30" y="0"/>
                  </a:lnTo>
                  <a:lnTo>
                    <a:pt x="53" y="22"/>
                  </a:lnTo>
                  <a:lnTo>
                    <a:pt x="54" y="23"/>
                  </a:lnTo>
                  <a:lnTo>
                    <a:pt x="55" y="25"/>
                  </a:lnTo>
                  <a:lnTo>
                    <a:pt x="56" y="26"/>
                  </a:lnTo>
                  <a:lnTo>
                    <a:pt x="57" y="28"/>
                  </a:lnTo>
                  <a:lnTo>
                    <a:pt x="57" y="29"/>
                  </a:lnTo>
                  <a:lnTo>
                    <a:pt x="57" y="30"/>
                  </a:lnTo>
                  <a:lnTo>
                    <a:pt x="58" y="31"/>
                  </a:lnTo>
                  <a:lnTo>
                    <a:pt x="58" y="33"/>
                  </a:lnTo>
                  <a:lnTo>
                    <a:pt x="58" y="34"/>
                  </a:lnTo>
                  <a:lnTo>
                    <a:pt x="57" y="36"/>
                  </a:lnTo>
                  <a:lnTo>
                    <a:pt x="57" y="38"/>
                  </a:lnTo>
                  <a:lnTo>
                    <a:pt x="56" y="41"/>
                  </a:lnTo>
                  <a:lnTo>
                    <a:pt x="55" y="43"/>
                  </a:lnTo>
                  <a:lnTo>
                    <a:pt x="53" y="46"/>
                  </a:lnTo>
                  <a:lnTo>
                    <a:pt x="52" y="47"/>
                  </a:lnTo>
                  <a:lnTo>
                    <a:pt x="50" y="49"/>
                  </a:lnTo>
                  <a:lnTo>
                    <a:pt x="48" y="50"/>
                  </a:lnTo>
                  <a:lnTo>
                    <a:pt x="47" y="52"/>
                  </a:lnTo>
                  <a:lnTo>
                    <a:pt x="45" y="53"/>
                  </a:lnTo>
                  <a:lnTo>
                    <a:pt x="43" y="55"/>
                  </a:lnTo>
                  <a:lnTo>
                    <a:pt x="41" y="56"/>
                  </a:lnTo>
                  <a:lnTo>
                    <a:pt x="37" y="57"/>
                  </a:lnTo>
                  <a:lnTo>
                    <a:pt x="35" y="57"/>
                  </a:lnTo>
                  <a:lnTo>
                    <a:pt x="32" y="57"/>
                  </a:lnTo>
                  <a:lnTo>
                    <a:pt x="30" y="57"/>
                  </a:lnTo>
                  <a:lnTo>
                    <a:pt x="29" y="56"/>
                  </a:lnTo>
                  <a:lnTo>
                    <a:pt x="27" y="55"/>
                  </a:lnTo>
                  <a:lnTo>
                    <a:pt x="26" y="55"/>
                  </a:lnTo>
                  <a:lnTo>
                    <a:pt x="24" y="53"/>
                  </a:lnTo>
                  <a:lnTo>
                    <a:pt x="22" y="52"/>
                  </a:lnTo>
                  <a:lnTo>
                    <a:pt x="0" y="30"/>
                  </a:lnTo>
                </a:path>
              </a:pathLst>
            </a:custGeom>
            <a:solidFill>
              <a:srgbClr val="000000"/>
            </a:solidFill>
            <a:ln w="12700" cap="rnd">
              <a:noFill/>
              <a:round/>
              <a:headEnd/>
              <a:tailEnd/>
            </a:ln>
          </p:spPr>
          <p:txBody>
            <a:bodyPr/>
            <a:lstStyle/>
            <a:p>
              <a:endParaRPr lang="en-CA"/>
            </a:p>
          </p:txBody>
        </p:sp>
        <p:sp>
          <p:nvSpPr>
            <p:cNvPr id="144445" name="Freeform 52"/>
            <p:cNvSpPr>
              <a:spLocks/>
            </p:cNvSpPr>
            <p:nvPr/>
          </p:nvSpPr>
          <p:spPr bwMode="auto">
            <a:xfrm>
              <a:off x="5320" y="4097"/>
              <a:ext cx="68" cy="67"/>
            </a:xfrm>
            <a:custGeom>
              <a:avLst/>
              <a:gdLst>
                <a:gd name="T0" fmla="*/ 0 w 68"/>
                <a:gd name="T1" fmla="*/ 42 h 67"/>
                <a:gd name="T2" fmla="*/ 9 w 68"/>
                <a:gd name="T3" fmla="*/ 29 h 67"/>
                <a:gd name="T4" fmla="*/ 43 w 68"/>
                <a:gd name="T5" fmla="*/ 38 h 67"/>
                <a:gd name="T6" fmla="*/ 19 w 68"/>
                <a:gd name="T7" fmla="*/ 13 h 67"/>
                <a:gd name="T8" fmla="*/ 26 w 68"/>
                <a:gd name="T9" fmla="*/ 0 h 67"/>
                <a:gd name="T10" fmla="*/ 67 w 68"/>
                <a:gd name="T11" fmla="*/ 24 h 67"/>
                <a:gd name="T12" fmla="*/ 61 w 68"/>
                <a:gd name="T13" fmla="*/ 32 h 67"/>
                <a:gd name="T14" fmla="*/ 31 w 68"/>
                <a:gd name="T15" fmla="*/ 14 h 67"/>
                <a:gd name="T16" fmla="*/ 56 w 68"/>
                <a:gd name="T17" fmla="*/ 40 h 67"/>
                <a:gd name="T18" fmla="*/ 51 w 68"/>
                <a:gd name="T19" fmla="*/ 49 h 67"/>
                <a:gd name="T20" fmla="*/ 15 w 68"/>
                <a:gd name="T21" fmla="*/ 39 h 67"/>
                <a:gd name="T22" fmla="*/ 46 w 68"/>
                <a:gd name="T23" fmla="*/ 58 h 67"/>
                <a:gd name="T24" fmla="*/ 41 w 68"/>
                <a:gd name="T25" fmla="*/ 66 h 67"/>
                <a:gd name="T26" fmla="*/ 0 w 68"/>
                <a:gd name="T27" fmla="*/ 42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67"/>
                <a:gd name="T44" fmla="*/ 68 w 68"/>
                <a:gd name="T45" fmla="*/ 67 h 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67">
                  <a:moveTo>
                    <a:pt x="0" y="42"/>
                  </a:moveTo>
                  <a:lnTo>
                    <a:pt x="9" y="29"/>
                  </a:lnTo>
                  <a:lnTo>
                    <a:pt x="43" y="38"/>
                  </a:lnTo>
                  <a:lnTo>
                    <a:pt x="19" y="13"/>
                  </a:lnTo>
                  <a:lnTo>
                    <a:pt x="26" y="0"/>
                  </a:lnTo>
                  <a:lnTo>
                    <a:pt x="67" y="24"/>
                  </a:lnTo>
                  <a:lnTo>
                    <a:pt x="61" y="32"/>
                  </a:lnTo>
                  <a:lnTo>
                    <a:pt x="31" y="14"/>
                  </a:lnTo>
                  <a:lnTo>
                    <a:pt x="56" y="40"/>
                  </a:lnTo>
                  <a:lnTo>
                    <a:pt x="51" y="49"/>
                  </a:lnTo>
                  <a:lnTo>
                    <a:pt x="15" y="39"/>
                  </a:lnTo>
                  <a:lnTo>
                    <a:pt x="46" y="58"/>
                  </a:lnTo>
                  <a:lnTo>
                    <a:pt x="41" y="66"/>
                  </a:lnTo>
                  <a:lnTo>
                    <a:pt x="0" y="42"/>
                  </a:lnTo>
                </a:path>
              </a:pathLst>
            </a:custGeom>
            <a:solidFill>
              <a:srgbClr val="000000"/>
            </a:solidFill>
            <a:ln w="12700" cap="rnd">
              <a:noFill/>
              <a:round/>
              <a:headEnd/>
              <a:tailEnd/>
            </a:ln>
          </p:spPr>
          <p:txBody>
            <a:bodyPr/>
            <a:lstStyle/>
            <a:p>
              <a:endParaRPr lang="en-CA"/>
            </a:p>
          </p:txBody>
        </p:sp>
        <p:sp>
          <p:nvSpPr>
            <p:cNvPr id="144446" name="Freeform 53"/>
            <p:cNvSpPr>
              <a:spLocks/>
            </p:cNvSpPr>
            <p:nvPr/>
          </p:nvSpPr>
          <p:spPr bwMode="auto">
            <a:xfrm>
              <a:off x="5350" y="4055"/>
              <a:ext cx="56" cy="53"/>
            </a:xfrm>
            <a:custGeom>
              <a:avLst/>
              <a:gdLst>
                <a:gd name="T0" fmla="*/ 0 w 56"/>
                <a:gd name="T1" fmla="*/ 35 h 53"/>
                <a:gd name="T2" fmla="*/ 10 w 56"/>
                <a:gd name="T3" fmla="*/ 11 h 53"/>
                <a:gd name="T4" fmla="*/ 11 w 56"/>
                <a:gd name="T5" fmla="*/ 8 h 53"/>
                <a:gd name="T6" fmla="*/ 13 w 56"/>
                <a:gd name="T7" fmla="*/ 5 h 53"/>
                <a:gd name="T8" fmla="*/ 14 w 56"/>
                <a:gd name="T9" fmla="*/ 3 h 53"/>
                <a:gd name="T10" fmla="*/ 16 w 56"/>
                <a:gd name="T11" fmla="*/ 2 h 53"/>
                <a:gd name="T12" fmla="*/ 18 w 56"/>
                <a:gd name="T13" fmla="*/ 1 h 53"/>
                <a:gd name="T14" fmla="*/ 20 w 56"/>
                <a:gd name="T15" fmla="*/ 0 h 53"/>
                <a:gd name="T16" fmla="*/ 21 w 56"/>
                <a:gd name="T17" fmla="*/ 0 h 53"/>
                <a:gd name="T18" fmla="*/ 23 w 56"/>
                <a:gd name="T19" fmla="*/ 0 h 53"/>
                <a:gd name="T20" fmla="*/ 25 w 56"/>
                <a:gd name="T21" fmla="*/ 0 h 53"/>
                <a:gd name="T22" fmla="*/ 27 w 56"/>
                <a:gd name="T23" fmla="*/ 0 h 53"/>
                <a:gd name="T24" fmla="*/ 29 w 56"/>
                <a:gd name="T25" fmla="*/ 1 h 53"/>
                <a:gd name="T26" fmla="*/ 30 w 56"/>
                <a:gd name="T27" fmla="*/ 2 h 53"/>
                <a:gd name="T28" fmla="*/ 32 w 56"/>
                <a:gd name="T29" fmla="*/ 3 h 53"/>
                <a:gd name="T30" fmla="*/ 32 w 56"/>
                <a:gd name="T31" fmla="*/ 5 h 53"/>
                <a:gd name="T32" fmla="*/ 33 w 56"/>
                <a:gd name="T33" fmla="*/ 6 h 53"/>
                <a:gd name="T34" fmla="*/ 33 w 56"/>
                <a:gd name="T35" fmla="*/ 8 h 53"/>
                <a:gd name="T36" fmla="*/ 34 w 56"/>
                <a:gd name="T37" fmla="*/ 9 h 53"/>
                <a:gd name="T38" fmla="*/ 34 w 56"/>
                <a:gd name="T39" fmla="*/ 10 h 53"/>
                <a:gd name="T40" fmla="*/ 34 w 56"/>
                <a:gd name="T41" fmla="*/ 9 h 53"/>
                <a:gd name="T42" fmla="*/ 36 w 56"/>
                <a:gd name="T43" fmla="*/ 8 h 53"/>
                <a:gd name="T44" fmla="*/ 37 w 56"/>
                <a:gd name="T45" fmla="*/ 7 h 53"/>
                <a:gd name="T46" fmla="*/ 38 w 56"/>
                <a:gd name="T47" fmla="*/ 6 h 53"/>
                <a:gd name="T48" fmla="*/ 40 w 56"/>
                <a:gd name="T49" fmla="*/ 6 h 53"/>
                <a:gd name="T50" fmla="*/ 42 w 56"/>
                <a:gd name="T51" fmla="*/ 5 h 53"/>
                <a:gd name="T52" fmla="*/ 44 w 56"/>
                <a:gd name="T53" fmla="*/ 5 h 53"/>
                <a:gd name="T54" fmla="*/ 45 w 56"/>
                <a:gd name="T55" fmla="*/ 6 h 53"/>
                <a:gd name="T56" fmla="*/ 47 w 56"/>
                <a:gd name="T57" fmla="*/ 6 h 53"/>
                <a:gd name="T58" fmla="*/ 48 w 56"/>
                <a:gd name="T59" fmla="*/ 7 h 53"/>
                <a:gd name="T60" fmla="*/ 50 w 56"/>
                <a:gd name="T61" fmla="*/ 8 h 53"/>
                <a:gd name="T62" fmla="*/ 51 w 56"/>
                <a:gd name="T63" fmla="*/ 9 h 53"/>
                <a:gd name="T64" fmla="*/ 52 w 56"/>
                <a:gd name="T65" fmla="*/ 10 h 53"/>
                <a:gd name="T66" fmla="*/ 53 w 56"/>
                <a:gd name="T67" fmla="*/ 11 h 53"/>
                <a:gd name="T68" fmla="*/ 54 w 56"/>
                <a:gd name="T69" fmla="*/ 12 h 53"/>
                <a:gd name="T70" fmla="*/ 55 w 56"/>
                <a:gd name="T71" fmla="*/ 14 h 53"/>
                <a:gd name="T72" fmla="*/ 55 w 56"/>
                <a:gd name="T73" fmla="*/ 16 h 53"/>
                <a:gd name="T74" fmla="*/ 55 w 56"/>
                <a:gd name="T75" fmla="*/ 18 h 53"/>
                <a:gd name="T76" fmla="*/ 55 w 56"/>
                <a:gd name="T77" fmla="*/ 20 h 53"/>
                <a:gd name="T78" fmla="*/ 55 w 56"/>
                <a:gd name="T79" fmla="*/ 23 h 53"/>
                <a:gd name="T80" fmla="*/ 55 w 56"/>
                <a:gd name="T81" fmla="*/ 26 h 53"/>
                <a:gd name="T82" fmla="*/ 53 w 56"/>
                <a:gd name="T83" fmla="*/ 30 h 53"/>
                <a:gd name="T84" fmla="*/ 44 w 56"/>
                <a:gd name="T85" fmla="*/ 52 h 53"/>
                <a:gd name="T86" fmla="*/ 0 w 56"/>
                <a:gd name="T87" fmla="*/ 35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
                <a:gd name="T133" fmla="*/ 0 h 53"/>
                <a:gd name="T134" fmla="*/ 56 w 56"/>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 h="53">
                  <a:moveTo>
                    <a:pt x="0" y="35"/>
                  </a:moveTo>
                  <a:lnTo>
                    <a:pt x="10" y="11"/>
                  </a:lnTo>
                  <a:lnTo>
                    <a:pt x="11" y="8"/>
                  </a:lnTo>
                  <a:lnTo>
                    <a:pt x="13" y="5"/>
                  </a:lnTo>
                  <a:lnTo>
                    <a:pt x="14" y="3"/>
                  </a:lnTo>
                  <a:lnTo>
                    <a:pt x="16" y="2"/>
                  </a:lnTo>
                  <a:lnTo>
                    <a:pt x="18" y="1"/>
                  </a:lnTo>
                  <a:lnTo>
                    <a:pt x="20" y="0"/>
                  </a:lnTo>
                  <a:lnTo>
                    <a:pt x="21" y="0"/>
                  </a:lnTo>
                  <a:lnTo>
                    <a:pt x="23" y="0"/>
                  </a:lnTo>
                  <a:lnTo>
                    <a:pt x="25" y="0"/>
                  </a:lnTo>
                  <a:lnTo>
                    <a:pt x="27" y="0"/>
                  </a:lnTo>
                  <a:lnTo>
                    <a:pt x="29" y="1"/>
                  </a:lnTo>
                  <a:lnTo>
                    <a:pt x="30" y="2"/>
                  </a:lnTo>
                  <a:lnTo>
                    <a:pt x="32" y="3"/>
                  </a:lnTo>
                  <a:lnTo>
                    <a:pt x="32" y="5"/>
                  </a:lnTo>
                  <a:lnTo>
                    <a:pt x="33" y="6"/>
                  </a:lnTo>
                  <a:lnTo>
                    <a:pt x="33" y="8"/>
                  </a:lnTo>
                  <a:lnTo>
                    <a:pt x="34" y="9"/>
                  </a:lnTo>
                  <a:lnTo>
                    <a:pt x="34" y="10"/>
                  </a:lnTo>
                  <a:lnTo>
                    <a:pt x="34" y="9"/>
                  </a:lnTo>
                  <a:lnTo>
                    <a:pt x="36" y="8"/>
                  </a:lnTo>
                  <a:lnTo>
                    <a:pt x="37" y="7"/>
                  </a:lnTo>
                  <a:lnTo>
                    <a:pt x="38" y="6"/>
                  </a:lnTo>
                  <a:lnTo>
                    <a:pt x="40" y="6"/>
                  </a:lnTo>
                  <a:lnTo>
                    <a:pt x="42" y="5"/>
                  </a:lnTo>
                  <a:lnTo>
                    <a:pt x="44" y="5"/>
                  </a:lnTo>
                  <a:lnTo>
                    <a:pt x="45" y="6"/>
                  </a:lnTo>
                  <a:lnTo>
                    <a:pt x="47" y="6"/>
                  </a:lnTo>
                  <a:lnTo>
                    <a:pt x="48" y="7"/>
                  </a:lnTo>
                  <a:lnTo>
                    <a:pt x="50" y="8"/>
                  </a:lnTo>
                  <a:lnTo>
                    <a:pt x="51" y="9"/>
                  </a:lnTo>
                  <a:lnTo>
                    <a:pt x="52" y="10"/>
                  </a:lnTo>
                  <a:lnTo>
                    <a:pt x="53" y="11"/>
                  </a:lnTo>
                  <a:lnTo>
                    <a:pt x="54" y="12"/>
                  </a:lnTo>
                  <a:lnTo>
                    <a:pt x="55" y="14"/>
                  </a:lnTo>
                  <a:lnTo>
                    <a:pt x="55" y="16"/>
                  </a:lnTo>
                  <a:lnTo>
                    <a:pt x="55" y="18"/>
                  </a:lnTo>
                  <a:lnTo>
                    <a:pt x="55" y="20"/>
                  </a:lnTo>
                  <a:lnTo>
                    <a:pt x="55" y="23"/>
                  </a:lnTo>
                  <a:lnTo>
                    <a:pt x="55" y="26"/>
                  </a:lnTo>
                  <a:lnTo>
                    <a:pt x="53" y="30"/>
                  </a:lnTo>
                  <a:lnTo>
                    <a:pt x="44" y="52"/>
                  </a:lnTo>
                  <a:lnTo>
                    <a:pt x="0" y="35"/>
                  </a:lnTo>
                </a:path>
              </a:pathLst>
            </a:custGeom>
            <a:solidFill>
              <a:srgbClr val="000000"/>
            </a:solidFill>
            <a:ln w="12700" cap="rnd">
              <a:noFill/>
              <a:round/>
              <a:headEnd/>
              <a:tailEnd/>
            </a:ln>
          </p:spPr>
          <p:txBody>
            <a:bodyPr/>
            <a:lstStyle/>
            <a:p>
              <a:endParaRPr lang="en-CA"/>
            </a:p>
          </p:txBody>
        </p:sp>
        <p:sp>
          <p:nvSpPr>
            <p:cNvPr id="144447" name="Freeform 54"/>
            <p:cNvSpPr>
              <a:spLocks/>
            </p:cNvSpPr>
            <p:nvPr/>
          </p:nvSpPr>
          <p:spPr bwMode="auto">
            <a:xfrm>
              <a:off x="5361" y="4065"/>
              <a:ext cx="15" cy="22"/>
            </a:xfrm>
            <a:custGeom>
              <a:avLst/>
              <a:gdLst>
                <a:gd name="T0" fmla="*/ 0 w 15"/>
                <a:gd name="T1" fmla="*/ 18 h 22"/>
                <a:gd name="T2" fmla="*/ 4 w 15"/>
                <a:gd name="T3" fmla="*/ 6 h 22"/>
                <a:gd name="T4" fmla="*/ 5 w 15"/>
                <a:gd name="T5" fmla="*/ 3 h 22"/>
                <a:gd name="T6" fmla="*/ 6 w 15"/>
                <a:gd name="T7" fmla="*/ 2 h 22"/>
                <a:gd name="T8" fmla="*/ 7 w 15"/>
                <a:gd name="T9" fmla="*/ 1 h 22"/>
                <a:gd name="T10" fmla="*/ 7 w 15"/>
                <a:gd name="T11" fmla="*/ 0 h 22"/>
                <a:gd name="T12" fmla="*/ 8 w 15"/>
                <a:gd name="T13" fmla="*/ 0 h 22"/>
                <a:gd name="T14" fmla="*/ 8 w 15"/>
                <a:gd name="T15" fmla="*/ 0 h 22"/>
                <a:gd name="T16" fmla="*/ 10 w 15"/>
                <a:gd name="T17" fmla="*/ 0 h 22"/>
                <a:gd name="T18" fmla="*/ 10 w 15"/>
                <a:gd name="T19" fmla="*/ 0 h 22"/>
                <a:gd name="T20" fmla="*/ 11 w 15"/>
                <a:gd name="T21" fmla="*/ 0 h 22"/>
                <a:gd name="T22" fmla="*/ 11 w 15"/>
                <a:gd name="T23" fmla="*/ 0 h 22"/>
                <a:gd name="T24" fmla="*/ 12 w 15"/>
                <a:gd name="T25" fmla="*/ 0 h 22"/>
                <a:gd name="T26" fmla="*/ 12 w 15"/>
                <a:gd name="T27" fmla="*/ 0 h 22"/>
                <a:gd name="T28" fmla="*/ 13 w 15"/>
                <a:gd name="T29" fmla="*/ 1 h 22"/>
                <a:gd name="T30" fmla="*/ 13 w 15"/>
                <a:gd name="T31" fmla="*/ 2 h 22"/>
                <a:gd name="T32" fmla="*/ 13 w 15"/>
                <a:gd name="T33" fmla="*/ 2 h 22"/>
                <a:gd name="T34" fmla="*/ 14 w 15"/>
                <a:gd name="T35" fmla="*/ 3 h 22"/>
                <a:gd name="T36" fmla="*/ 14 w 15"/>
                <a:gd name="T37" fmla="*/ 4 h 22"/>
                <a:gd name="T38" fmla="*/ 14 w 15"/>
                <a:gd name="T39" fmla="*/ 5 h 22"/>
                <a:gd name="T40" fmla="*/ 13 w 15"/>
                <a:gd name="T41" fmla="*/ 7 h 22"/>
                <a:gd name="T42" fmla="*/ 13 w 15"/>
                <a:gd name="T43" fmla="*/ 9 h 22"/>
                <a:gd name="T44" fmla="*/ 8 w 15"/>
                <a:gd name="T45" fmla="*/ 21 h 22"/>
                <a:gd name="T46" fmla="*/ 0 w 15"/>
                <a:gd name="T47" fmla="*/ 18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0" y="18"/>
                  </a:moveTo>
                  <a:lnTo>
                    <a:pt x="4" y="6"/>
                  </a:lnTo>
                  <a:lnTo>
                    <a:pt x="5" y="3"/>
                  </a:lnTo>
                  <a:lnTo>
                    <a:pt x="6" y="2"/>
                  </a:lnTo>
                  <a:lnTo>
                    <a:pt x="7" y="1"/>
                  </a:lnTo>
                  <a:lnTo>
                    <a:pt x="7" y="0"/>
                  </a:lnTo>
                  <a:lnTo>
                    <a:pt x="8" y="0"/>
                  </a:lnTo>
                  <a:lnTo>
                    <a:pt x="10" y="0"/>
                  </a:lnTo>
                  <a:lnTo>
                    <a:pt x="11" y="0"/>
                  </a:lnTo>
                  <a:lnTo>
                    <a:pt x="12" y="0"/>
                  </a:lnTo>
                  <a:lnTo>
                    <a:pt x="13" y="1"/>
                  </a:lnTo>
                  <a:lnTo>
                    <a:pt x="13" y="2"/>
                  </a:lnTo>
                  <a:lnTo>
                    <a:pt x="14" y="3"/>
                  </a:lnTo>
                  <a:lnTo>
                    <a:pt x="14" y="4"/>
                  </a:lnTo>
                  <a:lnTo>
                    <a:pt x="14" y="5"/>
                  </a:lnTo>
                  <a:lnTo>
                    <a:pt x="13" y="7"/>
                  </a:lnTo>
                  <a:lnTo>
                    <a:pt x="13" y="9"/>
                  </a:lnTo>
                  <a:lnTo>
                    <a:pt x="8" y="21"/>
                  </a:lnTo>
                  <a:lnTo>
                    <a:pt x="0" y="18"/>
                  </a:lnTo>
                </a:path>
              </a:pathLst>
            </a:custGeom>
            <a:solidFill>
              <a:srgbClr val="FFFFFF"/>
            </a:solidFill>
            <a:ln w="12700" cap="rnd">
              <a:noFill/>
              <a:round/>
              <a:headEnd/>
              <a:tailEnd/>
            </a:ln>
          </p:spPr>
          <p:txBody>
            <a:bodyPr/>
            <a:lstStyle/>
            <a:p>
              <a:endParaRPr lang="en-CA"/>
            </a:p>
          </p:txBody>
        </p:sp>
        <p:sp>
          <p:nvSpPr>
            <p:cNvPr id="144448" name="Freeform 55"/>
            <p:cNvSpPr>
              <a:spLocks/>
            </p:cNvSpPr>
            <p:nvPr/>
          </p:nvSpPr>
          <p:spPr bwMode="auto">
            <a:xfrm>
              <a:off x="5378" y="4073"/>
              <a:ext cx="20" cy="23"/>
            </a:xfrm>
            <a:custGeom>
              <a:avLst/>
              <a:gdLst>
                <a:gd name="T0" fmla="*/ 0 w 20"/>
                <a:gd name="T1" fmla="*/ 17 h 23"/>
                <a:gd name="T2" fmla="*/ 5 w 20"/>
                <a:gd name="T3" fmla="*/ 6 h 23"/>
                <a:gd name="T4" fmla="*/ 7 w 20"/>
                <a:gd name="T5" fmla="*/ 3 h 23"/>
                <a:gd name="T6" fmla="*/ 8 w 20"/>
                <a:gd name="T7" fmla="*/ 2 h 23"/>
                <a:gd name="T8" fmla="*/ 9 w 20"/>
                <a:gd name="T9" fmla="*/ 1 h 23"/>
                <a:gd name="T10" fmla="*/ 11 w 20"/>
                <a:gd name="T11" fmla="*/ 0 h 23"/>
                <a:gd name="T12" fmla="*/ 13 w 20"/>
                <a:gd name="T13" fmla="*/ 0 h 23"/>
                <a:gd name="T14" fmla="*/ 14 w 20"/>
                <a:gd name="T15" fmla="*/ 0 h 23"/>
                <a:gd name="T16" fmla="*/ 15 w 20"/>
                <a:gd name="T17" fmla="*/ 1 h 23"/>
                <a:gd name="T18" fmla="*/ 17 w 20"/>
                <a:gd name="T19" fmla="*/ 1 h 23"/>
                <a:gd name="T20" fmla="*/ 18 w 20"/>
                <a:gd name="T21" fmla="*/ 2 h 23"/>
                <a:gd name="T22" fmla="*/ 19 w 20"/>
                <a:gd name="T23" fmla="*/ 3 h 23"/>
                <a:gd name="T24" fmla="*/ 19 w 20"/>
                <a:gd name="T25" fmla="*/ 4 h 23"/>
                <a:gd name="T26" fmla="*/ 19 w 20"/>
                <a:gd name="T27" fmla="*/ 5 h 23"/>
                <a:gd name="T28" fmla="*/ 19 w 20"/>
                <a:gd name="T29" fmla="*/ 6 h 23"/>
                <a:gd name="T30" fmla="*/ 19 w 20"/>
                <a:gd name="T31" fmla="*/ 7 h 23"/>
                <a:gd name="T32" fmla="*/ 19 w 20"/>
                <a:gd name="T33" fmla="*/ 9 h 23"/>
                <a:gd name="T34" fmla="*/ 18 w 20"/>
                <a:gd name="T35" fmla="*/ 10 h 23"/>
                <a:gd name="T36" fmla="*/ 13 w 20"/>
                <a:gd name="T37" fmla="*/ 22 h 23"/>
                <a:gd name="T38" fmla="*/ 0 w 20"/>
                <a:gd name="T39" fmla="*/ 17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3"/>
                <a:gd name="T62" fmla="*/ 20 w 2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3">
                  <a:moveTo>
                    <a:pt x="0" y="17"/>
                  </a:moveTo>
                  <a:lnTo>
                    <a:pt x="5" y="6"/>
                  </a:lnTo>
                  <a:lnTo>
                    <a:pt x="7" y="3"/>
                  </a:lnTo>
                  <a:lnTo>
                    <a:pt x="8" y="2"/>
                  </a:lnTo>
                  <a:lnTo>
                    <a:pt x="9" y="1"/>
                  </a:lnTo>
                  <a:lnTo>
                    <a:pt x="11" y="0"/>
                  </a:lnTo>
                  <a:lnTo>
                    <a:pt x="13" y="0"/>
                  </a:lnTo>
                  <a:lnTo>
                    <a:pt x="14" y="0"/>
                  </a:lnTo>
                  <a:lnTo>
                    <a:pt x="15" y="1"/>
                  </a:lnTo>
                  <a:lnTo>
                    <a:pt x="17" y="1"/>
                  </a:lnTo>
                  <a:lnTo>
                    <a:pt x="18" y="2"/>
                  </a:lnTo>
                  <a:lnTo>
                    <a:pt x="19" y="3"/>
                  </a:lnTo>
                  <a:lnTo>
                    <a:pt x="19" y="4"/>
                  </a:lnTo>
                  <a:lnTo>
                    <a:pt x="19" y="5"/>
                  </a:lnTo>
                  <a:lnTo>
                    <a:pt x="19" y="6"/>
                  </a:lnTo>
                  <a:lnTo>
                    <a:pt x="19" y="7"/>
                  </a:lnTo>
                  <a:lnTo>
                    <a:pt x="19" y="9"/>
                  </a:lnTo>
                  <a:lnTo>
                    <a:pt x="18" y="10"/>
                  </a:lnTo>
                  <a:lnTo>
                    <a:pt x="13" y="22"/>
                  </a:lnTo>
                  <a:lnTo>
                    <a:pt x="0" y="17"/>
                  </a:lnTo>
                </a:path>
              </a:pathLst>
            </a:custGeom>
            <a:solidFill>
              <a:srgbClr val="FFFFFF"/>
            </a:solidFill>
            <a:ln w="12700" cap="rnd">
              <a:noFill/>
              <a:round/>
              <a:headEnd/>
              <a:tailEnd/>
            </a:ln>
          </p:spPr>
          <p:txBody>
            <a:bodyPr/>
            <a:lstStyle/>
            <a:p>
              <a:endParaRPr lang="en-CA"/>
            </a:p>
          </p:txBody>
        </p:sp>
        <p:sp>
          <p:nvSpPr>
            <p:cNvPr id="144449" name="Freeform 56"/>
            <p:cNvSpPr>
              <a:spLocks/>
            </p:cNvSpPr>
            <p:nvPr/>
          </p:nvSpPr>
          <p:spPr bwMode="auto">
            <a:xfrm>
              <a:off x="5370" y="4037"/>
              <a:ext cx="47" cy="23"/>
            </a:xfrm>
            <a:custGeom>
              <a:avLst/>
              <a:gdLst>
                <a:gd name="T0" fmla="*/ 0 w 47"/>
                <a:gd name="T1" fmla="*/ 10 h 23"/>
                <a:gd name="T2" fmla="*/ 2 w 47"/>
                <a:gd name="T3" fmla="*/ 0 h 23"/>
                <a:gd name="T4" fmla="*/ 46 w 47"/>
                <a:gd name="T5" fmla="*/ 12 h 23"/>
                <a:gd name="T6" fmla="*/ 43 w 47"/>
                <a:gd name="T7" fmla="*/ 22 h 23"/>
                <a:gd name="T8" fmla="*/ 0 w 47"/>
                <a:gd name="T9" fmla="*/ 10 h 23"/>
                <a:gd name="T10" fmla="*/ 0 60000 65536"/>
                <a:gd name="T11" fmla="*/ 0 60000 65536"/>
                <a:gd name="T12" fmla="*/ 0 60000 65536"/>
                <a:gd name="T13" fmla="*/ 0 60000 65536"/>
                <a:gd name="T14" fmla="*/ 0 60000 65536"/>
                <a:gd name="T15" fmla="*/ 0 w 47"/>
                <a:gd name="T16" fmla="*/ 0 h 23"/>
                <a:gd name="T17" fmla="*/ 47 w 47"/>
                <a:gd name="T18" fmla="*/ 23 h 23"/>
              </a:gdLst>
              <a:ahLst/>
              <a:cxnLst>
                <a:cxn ang="T10">
                  <a:pos x="T0" y="T1"/>
                </a:cxn>
                <a:cxn ang="T11">
                  <a:pos x="T2" y="T3"/>
                </a:cxn>
                <a:cxn ang="T12">
                  <a:pos x="T4" y="T5"/>
                </a:cxn>
                <a:cxn ang="T13">
                  <a:pos x="T6" y="T7"/>
                </a:cxn>
                <a:cxn ang="T14">
                  <a:pos x="T8" y="T9"/>
                </a:cxn>
              </a:cxnLst>
              <a:rect l="T15" t="T16" r="T17" b="T18"/>
              <a:pathLst>
                <a:path w="47" h="23">
                  <a:moveTo>
                    <a:pt x="0" y="10"/>
                  </a:moveTo>
                  <a:lnTo>
                    <a:pt x="2" y="0"/>
                  </a:lnTo>
                  <a:lnTo>
                    <a:pt x="46" y="12"/>
                  </a:lnTo>
                  <a:lnTo>
                    <a:pt x="43" y="22"/>
                  </a:lnTo>
                  <a:lnTo>
                    <a:pt x="0" y="10"/>
                  </a:lnTo>
                </a:path>
              </a:pathLst>
            </a:custGeom>
            <a:solidFill>
              <a:srgbClr val="000000"/>
            </a:solidFill>
            <a:ln w="12700" cap="rnd">
              <a:noFill/>
              <a:round/>
              <a:headEnd/>
              <a:tailEnd/>
            </a:ln>
          </p:spPr>
          <p:txBody>
            <a:bodyPr/>
            <a:lstStyle/>
            <a:p>
              <a:endParaRPr lang="en-CA"/>
            </a:p>
          </p:txBody>
        </p:sp>
        <p:sp>
          <p:nvSpPr>
            <p:cNvPr id="144450" name="Freeform 57"/>
            <p:cNvSpPr>
              <a:spLocks/>
            </p:cNvSpPr>
            <p:nvPr/>
          </p:nvSpPr>
          <p:spPr bwMode="auto">
            <a:xfrm>
              <a:off x="5375" y="3992"/>
              <a:ext cx="54" cy="52"/>
            </a:xfrm>
            <a:custGeom>
              <a:avLst/>
              <a:gdLst>
                <a:gd name="T0" fmla="*/ 0 w 54"/>
                <a:gd name="T1" fmla="*/ 25 h 52"/>
                <a:gd name="T2" fmla="*/ 2 w 54"/>
                <a:gd name="T3" fmla="*/ 13 h 52"/>
                <a:gd name="T4" fmla="*/ 53 w 54"/>
                <a:gd name="T5" fmla="*/ 0 h 52"/>
                <a:gd name="T6" fmla="*/ 51 w 54"/>
                <a:gd name="T7" fmla="*/ 11 h 52"/>
                <a:gd name="T8" fmla="*/ 41 w 54"/>
                <a:gd name="T9" fmla="*/ 13 h 52"/>
                <a:gd name="T10" fmla="*/ 38 w 54"/>
                <a:gd name="T11" fmla="*/ 35 h 52"/>
                <a:gd name="T12" fmla="*/ 47 w 54"/>
                <a:gd name="T13" fmla="*/ 40 h 52"/>
                <a:gd name="T14" fmla="*/ 45 w 54"/>
                <a:gd name="T15" fmla="*/ 51 h 52"/>
                <a:gd name="T16" fmla="*/ 0 w 54"/>
                <a:gd name="T17" fmla="*/ 25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52"/>
                <a:gd name="T29" fmla="*/ 54 w 54"/>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52">
                  <a:moveTo>
                    <a:pt x="0" y="25"/>
                  </a:moveTo>
                  <a:lnTo>
                    <a:pt x="2" y="13"/>
                  </a:lnTo>
                  <a:lnTo>
                    <a:pt x="53" y="0"/>
                  </a:lnTo>
                  <a:lnTo>
                    <a:pt x="51" y="11"/>
                  </a:lnTo>
                  <a:lnTo>
                    <a:pt x="41" y="13"/>
                  </a:lnTo>
                  <a:lnTo>
                    <a:pt x="38" y="35"/>
                  </a:lnTo>
                  <a:lnTo>
                    <a:pt x="47" y="40"/>
                  </a:lnTo>
                  <a:lnTo>
                    <a:pt x="45" y="51"/>
                  </a:lnTo>
                  <a:lnTo>
                    <a:pt x="0" y="25"/>
                  </a:lnTo>
                </a:path>
              </a:pathLst>
            </a:custGeom>
            <a:solidFill>
              <a:srgbClr val="000000"/>
            </a:solidFill>
            <a:ln w="12700" cap="rnd">
              <a:noFill/>
              <a:round/>
              <a:headEnd/>
              <a:tailEnd/>
            </a:ln>
          </p:spPr>
          <p:txBody>
            <a:bodyPr/>
            <a:lstStyle/>
            <a:p>
              <a:endParaRPr lang="en-CA"/>
            </a:p>
          </p:txBody>
        </p:sp>
        <p:sp>
          <p:nvSpPr>
            <p:cNvPr id="144451" name="Freeform 58"/>
            <p:cNvSpPr>
              <a:spLocks/>
            </p:cNvSpPr>
            <p:nvPr/>
          </p:nvSpPr>
          <p:spPr bwMode="auto">
            <a:xfrm>
              <a:off x="5387" y="4007"/>
              <a:ext cx="19" cy="16"/>
            </a:xfrm>
            <a:custGeom>
              <a:avLst/>
              <a:gdLst>
                <a:gd name="T0" fmla="*/ 0 w 19"/>
                <a:gd name="T1" fmla="*/ 5 h 16"/>
                <a:gd name="T2" fmla="*/ 18 w 19"/>
                <a:gd name="T3" fmla="*/ 0 h 16"/>
                <a:gd name="T4" fmla="*/ 16 w 19"/>
                <a:gd name="T5" fmla="*/ 15 h 16"/>
                <a:gd name="T6" fmla="*/ 0 w 19"/>
                <a:gd name="T7" fmla="*/ 5 h 16"/>
                <a:gd name="T8" fmla="*/ 0 60000 65536"/>
                <a:gd name="T9" fmla="*/ 0 60000 65536"/>
                <a:gd name="T10" fmla="*/ 0 60000 65536"/>
                <a:gd name="T11" fmla="*/ 0 60000 65536"/>
                <a:gd name="T12" fmla="*/ 0 w 19"/>
                <a:gd name="T13" fmla="*/ 0 h 16"/>
                <a:gd name="T14" fmla="*/ 19 w 19"/>
                <a:gd name="T15" fmla="*/ 16 h 16"/>
              </a:gdLst>
              <a:ahLst/>
              <a:cxnLst>
                <a:cxn ang="T8">
                  <a:pos x="T0" y="T1"/>
                </a:cxn>
                <a:cxn ang="T9">
                  <a:pos x="T2" y="T3"/>
                </a:cxn>
                <a:cxn ang="T10">
                  <a:pos x="T4" y="T5"/>
                </a:cxn>
                <a:cxn ang="T11">
                  <a:pos x="T6" y="T7"/>
                </a:cxn>
              </a:cxnLst>
              <a:rect l="T12" t="T13" r="T14" b="T15"/>
              <a:pathLst>
                <a:path w="19" h="16">
                  <a:moveTo>
                    <a:pt x="0" y="5"/>
                  </a:moveTo>
                  <a:lnTo>
                    <a:pt x="18" y="0"/>
                  </a:lnTo>
                  <a:lnTo>
                    <a:pt x="16" y="15"/>
                  </a:lnTo>
                  <a:lnTo>
                    <a:pt x="0" y="5"/>
                  </a:lnTo>
                </a:path>
              </a:pathLst>
            </a:custGeom>
            <a:solidFill>
              <a:srgbClr val="FFFFFF"/>
            </a:solidFill>
            <a:ln w="12700" cap="rnd">
              <a:noFill/>
              <a:round/>
              <a:headEnd/>
              <a:tailEnd/>
            </a:ln>
          </p:spPr>
          <p:txBody>
            <a:bodyPr/>
            <a:lstStyle/>
            <a:p>
              <a:endParaRPr lang="en-CA"/>
            </a:p>
          </p:txBody>
        </p:sp>
        <p:sp>
          <p:nvSpPr>
            <p:cNvPr id="144452" name="Freeform 59"/>
            <p:cNvSpPr>
              <a:spLocks/>
            </p:cNvSpPr>
            <p:nvPr/>
          </p:nvSpPr>
          <p:spPr bwMode="auto">
            <a:xfrm>
              <a:off x="5167" y="3825"/>
              <a:ext cx="74" cy="63"/>
            </a:xfrm>
            <a:custGeom>
              <a:avLst/>
              <a:gdLst>
                <a:gd name="T0" fmla="*/ 0 w 74"/>
                <a:gd name="T1" fmla="*/ 3 h 63"/>
                <a:gd name="T2" fmla="*/ 37 w 74"/>
                <a:gd name="T3" fmla="*/ 0 h 63"/>
                <a:gd name="T4" fmla="*/ 40 w 74"/>
                <a:gd name="T5" fmla="*/ 3 h 63"/>
                <a:gd name="T6" fmla="*/ 40 w 74"/>
                <a:gd name="T7" fmla="*/ 6 h 63"/>
                <a:gd name="T8" fmla="*/ 42 w 74"/>
                <a:gd name="T9" fmla="*/ 6 h 63"/>
                <a:gd name="T10" fmla="*/ 42 w 74"/>
                <a:gd name="T11" fmla="*/ 8 h 63"/>
                <a:gd name="T12" fmla="*/ 44 w 74"/>
                <a:gd name="T13" fmla="*/ 8 h 63"/>
                <a:gd name="T14" fmla="*/ 44 w 74"/>
                <a:gd name="T15" fmla="*/ 10 h 63"/>
                <a:gd name="T16" fmla="*/ 47 w 74"/>
                <a:gd name="T17" fmla="*/ 10 h 63"/>
                <a:gd name="T18" fmla="*/ 50 w 74"/>
                <a:gd name="T19" fmla="*/ 10 h 63"/>
                <a:gd name="T20" fmla="*/ 52 w 74"/>
                <a:gd name="T21" fmla="*/ 10 h 63"/>
                <a:gd name="T22" fmla="*/ 55 w 74"/>
                <a:gd name="T23" fmla="*/ 10 h 63"/>
                <a:gd name="T24" fmla="*/ 58 w 74"/>
                <a:gd name="T25" fmla="*/ 10 h 63"/>
                <a:gd name="T26" fmla="*/ 60 w 74"/>
                <a:gd name="T27" fmla="*/ 10 h 63"/>
                <a:gd name="T28" fmla="*/ 63 w 74"/>
                <a:gd name="T29" fmla="*/ 13 h 63"/>
                <a:gd name="T30" fmla="*/ 65 w 74"/>
                <a:gd name="T31" fmla="*/ 13 h 63"/>
                <a:gd name="T32" fmla="*/ 65 w 74"/>
                <a:gd name="T33" fmla="*/ 16 h 63"/>
                <a:gd name="T34" fmla="*/ 68 w 74"/>
                <a:gd name="T35" fmla="*/ 16 h 63"/>
                <a:gd name="T36" fmla="*/ 71 w 74"/>
                <a:gd name="T37" fmla="*/ 18 h 63"/>
                <a:gd name="T38" fmla="*/ 68 w 74"/>
                <a:gd name="T39" fmla="*/ 20 h 63"/>
                <a:gd name="T40" fmla="*/ 68 w 74"/>
                <a:gd name="T41" fmla="*/ 23 h 63"/>
                <a:gd name="T42" fmla="*/ 65 w 74"/>
                <a:gd name="T43" fmla="*/ 23 h 63"/>
                <a:gd name="T44" fmla="*/ 63 w 74"/>
                <a:gd name="T45" fmla="*/ 23 h 63"/>
                <a:gd name="T46" fmla="*/ 63 w 74"/>
                <a:gd name="T47" fmla="*/ 26 h 63"/>
                <a:gd name="T48" fmla="*/ 60 w 74"/>
                <a:gd name="T49" fmla="*/ 26 h 63"/>
                <a:gd name="T50" fmla="*/ 58 w 74"/>
                <a:gd name="T51" fmla="*/ 26 h 63"/>
                <a:gd name="T52" fmla="*/ 55 w 74"/>
                <a:gd name="T53" fmla="*/ 28 h 63"/>
                <a:gd name="T54" fmla="*/ 65 w 74"/>
                <a:gd name="T55" fmla="*/ 36 h 63"/>
                <a:gd name="T56" fmla="*/ 58 w 74"/>
                <a:gd name="T57" fmla="*/ 39 h 63"/>
                <a:gd name="T58" fmla="*/ 52 w 74"/>
                <a:gd name="T59" fmla="*/ 36 h 63"/>
                <a:gd name="T60" fmla="*/ 58 w 74"/>
                <a:gd name="T61" fmla="*/ 44 h 63"/>
                <a:gd name="T62" fmla="*/ 60 w 74"/>
                <a:gd name="T63" fmla="*/ 44 h 63"/>
                <a:gd name="T64" fmla="*/ 63 w 74"/>
                <a:gd name="T65" fmla="*/ 44 h 63"/>
                <a:gd name="T66" fmla="*/ 65 w 74"/>
                <a:gd name="T67" fmla="*/ 44 h 63"/>
                <a:gd name="T68" fmla="*/ 65 w 74"/>
                <a:gd name="T69" fmla="*/ 42 h 63"/>
                <a:gd name="T70" fmla="*/ 68 w 74"/>
                <a:gd name="T71" fmla="*/ 42 h 63"/>
                <a:gd name="T72" fmla="*/ 71 w 74"/>
                <a:gd name="T73" fmla="*/ 42 h 63"/>
                <a:gd name="T74" fmla="*/ 71 w 74"/>
                <a:gd name="T75" fmla="*/ 39 h 63"/>
                <a:gd name="T76" fmla="*/ 68 w 74"/>
                <a:gd name="T77" fmla="*/ 52 h 63"/>
                <a:gd name="T78" fmla="*/ 73 w 74"/>
                <a:gd name="T79" fmla="*/ 59 h 63"/>
                <a:gd name="T80" fmla="*/ 71 w 74"/>
                <a:gd name="T81" fmla="*/ 59 h 63"/>
                <a:gd name="T82" fmla="*/ 71 w 74"/>
                <a:gd name="T83" fmla="*/ 62 h 63"/>
                <a:gd name="T84" fmla="*/ 68 w 74"/>
                <a:gd name="T85" fmla="*/ 62 h 63"/>
                <a:gd name="T86" fmla="*/ 65 w 74"/>
                <a:gd name="T87" fmla="*/ 62 h 63"/>
                <a:gd name="T88" fmla="*/ 63 w 74"/>
                <a:gd name="T89" fmla="*/ 62 h 63"/>
                <a:gd name="T90" fmla="*/ 60 w 74"/>
                <a:gd name="T91" fmla="*/ 62 h 63"/>
                <a:gd name="T92" fmla="*/ 58 w 74"/>
                <a:gd name="T93" fmla="*/ 62 h 63"/>
                <a:gd name="T94" fmla="*/ 55 w 74"/>
                <a:gd name="T95" fmla="*/ 62 h 63"/>
                <a:gd name="T96" fmla="*/ 52 w 74"/>
                <a:gd name="T97" fmla="*/ 62 h 63"/>
                <a:gd name="T98" fmla="*/ 52 w 74"/>
                <a:gd name="T99" fmla="*/ 59 h 63"/>
                <a:gd name="T100" fmla="*/ 50 w 74"/>
                <a:gd name="T101" fmla="*/ 59 h 63"/>
                <a:gd name="T102" fmla="*/ 50 w 74"/>
                <a:gd name="T103" fmla="*/ 56 h 63"/>
                <a:gd name="T104" fmla="*/ 47 w 74"/>
                <a:gd name="T105" fmla="*/ 56 h 63"/>
                <a:gd name="T106" fmla="*/ 44 w 74"/>
                <a:gd name="T107" fmla="*/ 54 h 63"/>
                <a:gd name="T108" fmla="*/ 42 w 74"/>
                <a:gd name="T109" fmla="*/ 54 h 63"/>
                <a:gd name="T110" fmla="*/ 42 w 74"/>
                <a:gd name="T111" fmla="*/ 52 h 63"/>
                <a:gd name="T112" fmla="*/ 40 w 74"/>
                <a:gd name="T113" fmla="*/ 52 h 63"/>
                <a:gd name="T114" fmla="*/ 40 w 74"/>
                <a:gd name="T115" fmla="*/ 54 h 63"/>
                <a:gd name="T116" fmla="*/ 40 w 74"/>
                <a:gd name="T117" fmla="*/ 56 h 63"/>
                <a:gd name="T118" fmla="*/ 42 w 74"/>
                <a:gd name="T119" fmla="*/ 56 h 63"/>
                <a:gd name="T120" fmla="*/ 42 w 74"/>
                <a:gd name="T121" fmla="*/ 59 h 63"/>
                <a:gd name="T122" fmla="*/ 0 w 74"/>
                <a:gd name="T123" fmla="*/ 3 h 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
                <a:gd name="T187" fmla="*/ 0 h 63"/>
                <a:gd name="T188" fmla="*/ 74 w 74"/>
                <a:gd name="T189" fmla="*/ 63 h 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 h="63">
                  <a:moveTo>
                    <a:pt x="0" y="3"/>
                  </a:moveTo>
                  <a:lnTo>
                    <a:pt x="37" y="0"/>
                  </a:lnTo>
                  <a:lnTo>
                    <a:pt x="40" y="3"/>
                  </a:lnTo>
                  <a:lnTo>
                    <a:pt x="40" y="6"/>
                  </a:lnTo>
                  <a:lnTo>
                    <a:pt x="42" y="6"/>
                  </a:lnTo>
                  <a:lnTo>
                    <a:pt x="42" y="8"/>
                  </a:lnTo>
                  <a:lnTo>
                    <a:pt x="44" y="8"/>
                  </a:lnTo>
                  <a:lnTo>
                    <a:pt x="44" y="10"/>
                  </a:lnTo>
                  <a:lnTo>
                    <a:pt x="47" y="10"/>
                  </a:lnTo>
                  <a:lnTo>
                    <a:pt x="50" y="10"/>
                  </a:lnTo>
                  <a:lnTo>
                    <a:pt x="52" y="10"/>
                  </a:lnTo>
                  <a:lnTo>
                    <a:pt x="55" y="10"/>
                  </a:lnTo>
                  <a:lnTo>
                    <a:pt x="58" y="10"/>
                  </a:lnTo>
                  <a:lnTo>
                    <a:pt x="60" y="10"/>
                  </a:lnTo>
                  <a:lnTo>
                    <a:pt x="63" y="13"/>
                  </a:lnTo>
                  <a:lnTo>
                    <a:pt x="65" y="13"/>
                  </a:lnTo>
                  <a:lnTo>
                    <a:pt x="65" y="16"/>
                  </a:lnTo>
                  <a:lnTo>
                    <a:pt x="68" y="16"/>
                  </a:lnTo>
                  <a:lnTo>
                    <a:pt x="71" y="18"/>
                  </a:lnTo>
                  <a:lnTo>
                    <a:pt x="68" y="20"/>
                  </a:lnTo>
                  <a:lnTo>
                    <a:pt x="68" y="23"/>
                  </a:lnTo>
                  <a:lnTo>
                    <a:pt x="65" y="23"/>
                  </a:lnTo>
                  <a:lnTo>
                    <a:pt x="63" y="23"/>
                  </a:lnTo>
                  <a:lnTo>
                    <a:pt x="63" y="26"/>
                  </a:lnTo>
                  <a:lnTo>
                    <a:pt x="60" y="26"/>
                  </a:lnTo>
                  <a:lnTo>
                    <a:pt x="58" y="26"/>
                  </a:lnTo>
                  <a:lnTo>
                    <a:pt x="55" y="28"/>
                  </a:lnTo>
                  <a:lnTo>
                    <a:pt x="65" y="36"/>
                  </a:lnTo>
                  <a:lnTo>
                    <a:pt x="58" y="39"/>
                  </a:lnTo>
                  <a:lnTo>
                    <a:pt x="52" y="36"/>
                  </a:lnTo>
                  <a:lnTo>
                    <a:pt x="58" y="44"/>
                  </a:lnTo>
                  <a:lnTo>
                    <a:pt x="60" y="44"/>
                  </a:lnTo>
                  <a:lnTo>
                    <a:pt x="63" y="44"/>
                  </a:lnTo>
                  <a:lnTo>
                    <a:pt x="65" y="44"/>
                  </a:lnTo>
                  <a:lnTo>
                    <a:pt x="65" y="42"/>
                  </a:lnTo>
                  <a:lnTo>
                    <a:pt x="68" y="42"/>
                  </a:lnTo>
                  <a:lnTo>
                    <a:pt x="71" y="42"/>
                  </a:lnTo>
                  <a:lnTo>
                    <a:pt x="71" y="39"/>
                  </a:lnTo>
                  <a:lnTo>
                    <a:pt x="68" y="52"/>
                  </a:lnTo>
                  <a:lnTo>
                    <a:pt x="73" y="59"/>
                  </a:lnTo>
                  <a:lnTo>
                    <a:pt x="71" y="59"/>
                  </a:lnTo>
                  <a:lnTo>
                    <a:pt x="71" y="62"/>
                  </a:lnTo>
                  <a:lnTo>
                    <a:pt x="68" y="62"/>
                  </a:lnTo>
                  <a:lnTo>
                    <a:pt x="65" y="62"/>
                  </a:lnTo>
                  <a:lnTo>
                    <a:pt x="63" y="62"/>
                  </a:lnTo>
                  <a:lnTo>
                    <a:pt x="60" y="62"/>
                  </a:lnTo>
                  <a:lnTo>
                    <a:pt x="58" y="62"/>
                  </a:lnTo>
                  <a:lnTo>
                    <a:pt x="55" y="62"/>
                  </a:lnTo>
                  <a:lnTo>
                    <a:pt x="52" y="62"/>
                  </a:lnTo>
                  <a:lnTo>
                    <a:pt x="52" y="59"/>
                  </a:lnTo>
                  <a:lnTo>
                    <a:pt x="50" y="59"/>
                  </a:lnTo>
                  <a:lnTo>
                    <a:pt x="50" y="56"/>
                  </a:lnTo>
                  <a:lnTo>
                    <a:pt x="47" y="56"/>
                  </a:lnTo>
                  <a:lnTo>
                    <a:pt x="44" y="54"/>
                  </a:lnTo>
                  <a:lnTo>
                    <a:pt x="42" y="54"/>
                  </a:lnTo>
                  <a:lnTo>
                    <a:pt x="42" y="52"/>
                  </a:lnTo>
                  <a:lnTo>
                    <a:pt x="40" y="52"/>
                  </a:lnTo>
                  <a:lnTo>
                    <a:pt x="40" y="54"/>
                  </a:lnTo>
                  <a:lnTo>
                    <a:pt x="40" y="56"/>
                  </a:lnTo>
                  <a:lnTo>
                    <a:pt x="42" y="56"/>
                  </a:lnTo>
                  <a:lnTo>
                    <a:pt x="42" y="59"/>
                  </a:lnTo>
                  <a:lnTo>
                    <a:pt x="0" y="3"/>
                  </a:lnTo>
                </a:path>
              </a:pathLst>
            </a:custGeom>
            <a:solidFill>
              <a:srgbClr val="00C000"/>
            </a:solidFill>
            <a:ln w="12700" cap="rnd">
              <a:noFill/>
              <a:round/>
              <a:headEnd/>
              <a:tailEnd/>
            </a:ln>
          </p:spPr>
          <p:txBody>
            <a:bodyPr/>
            <a:lstStyle/>
            <a:p>
              <a:endParaRPr lang="en-CA"/>
            </a:p>
          </p:txBody>
        </p:sp>
        <p:sp>
          <p:nvSpPr>
            <p:cNvPr id="144453" name="Freeform 60"/>
            <p:cNvSpPr>
              <a:spLocks/>
            </p:cNvSpPr>
            <p:nvPr/>
          </p:nvSpPr>
          <p:spPr bwMode="auto">
            <a:xfrm>
              <a:off x="5123" y="3845"/>
              <a:ext cx="100" cy="63"/>
            </a:xfrm>
            <a:custGeom>
              <a:avLst/>
              <a:gdLst>
                <a:gd name="T0" fmla="*/ 86 w 100"/>
                <a:gd name="T1" fmla="*/ 41 h 63"/>
                <a:gd name="T2" fmla="*/ 86 w 100"/>
                <a:gd name="T3" fmla="*/ 43 h 63"/>
                <a:gd name="T4" fmla="*/ 88 w 100"/>
                <a:gd name="T5" fmla="*/ 43 h 63"/>
                <a:gd name="T6" fmla="*/ 88 w 100"/>
                <a:gd name="T7" fmla="*/ 46 h 63"/>
                <a:gd name="T8" fmla="*/ 91 w 100"/>
                <a:gd name="T9" fmla="*/ 46 h 63"/>
                <a:gd name="T10" fmla="*/ 94 w 100"/>
                <a:gd name="T11" fmla="*/ 46 h 63"/>
                <a:gd name="T12" fmla="*/ 96 w 100"/>
                <a:gd name="T13" fmla="*/ 46 h 63"/>
                <a:gd name="T14" fmla="*/ 99 w 100"/>
                <a:gd name="T15" fmla="*/ 46 h 63"/>
                <a:gd name="T16" fmla="*/ 94 w 100"/>
                <a:gd name="T17" fmla="*/ 49 h 63"/>
                <a:gd name="T18" fmla="*/ 99 w 100"/>
                <a:gd name="T19" fmla="*/ 62 h 63"/>
                <a:gd name="T20" fmla="*/ 67 w 100"/>
                <a:gd name="T21" fmla="*/ 54 h 63"/>
                <a:gd name="T22" fmla="*/ 40 w 100"/>
                <a:gd name="T23" fmla="*/ 56 h 63"/>
                <a:gd name="T24" fmla="*/ 48 w 100"/>
                <a:gd name="T25" fmla="*/ 43 h 63"/>
                <a:gd name="T26" fmla="*/ 43 w 100"/>
                <a:gd name="T27" fmla="*/ 46 h 63"/>
                <a:gd name="T28" fmla="*/ 40 w 100"/>
                <a:gd name="T29" fmla="*/ 46 h 63"/>
                <a:gd name="T30" fmla="*/ 38 w 100"/>
                <a:gd name="T31" fmla="*/ 46 h 63"/>
                <a:gd name="T32" fmla="*/ 38 w 100"/>
                <a:gd name="T33" fmla="*/ 49 h 63"/>
                <a:gd name="T34" fmla="*/ 34 w 100"/>
                <a:gd name="T35" fmla="*/ 49 h 63"/>
                <a:gd name="T36" fmla="*/ 34 w 100"/>
                <a:gd name="T37" fmla="*/ 51 h 63"/>
                <a:gd name="T38" fmla="*/ 32 w 100"/>
                <a:gd name="T39" fmla="*/ 51 h 63"/>
                <a:gd name="T40" fmla="*/ 29 w 100"/>
                <a:gd name="T41" fmla="*/ 51 h 63"/>
                <a:gd name="T42" fmla="*/ 26 w 100"/>
                <a:gd name="T43" fmla="*/ 51 h 63"/>
                <a:gd name="T44" fmla="*/ 24 w 100"/>
                <a:gd name="T45" fmla="*/ 51 h 63"/>
                <a:gd name="T46" fmla="*/ 21 w 100"/>
                <a:gd name="T47" fmla="*/ 51 h 63"/>
                <a:gd name="T48" fmla="*/ 21 w 100"/>
                <a:gd name="T49" fmla="*/ 54 h 63"/>
                <a:gd name="T50" fmla="*/ 19 w 100"/>
                <a:gd name="T51" fmla="*/ 54 h 63"/>
                <a:gd name="T52" fmla="*/ 26 w 100"/>
                <a:gd name="T53" fmla="*/ 41 h 63"/>
                <a:gd name="T54" fmla="*/ 19 w 100"/>
                <a:gd name="T55" fmla="*/ 46 h 63"/>
                <a:gd name="T56" fmla="*/ 19 w 100"/>
                <a:gd name="T57" fmla="*/ 41 h 63"/>
                <a:gd name="T58" fmla="*/ 11 w 100"/>
                <a:gd name="T59" fmla="*/ 41 h 63"/>
                <a:gd name="T60" fmla="*/ 13 w 100"/>
                <a:gd name="T61" fmla="*/ 33 h 63"/>
                <a:gd name="T62" fmla="*/ 0 w 100"/>
                <a:gd name="T63" fmla="*/ 27 h 63"/>
                <a:gd name="T64" fmla="*/ 21 w 100"/>
                <a:gd name="T65" fmla="*/ 6 h 63"/>
                <a:gd name="T66" fmla="*/ 19 w 100"/>
                <a:gd name="T67" fmla="*/ 0 h 63"/>
                <a:gd name="T68" fmla="*/ 86 w 100"/>
                <a:gd name="T69" fmla="*/ 41 h 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0"/>
                <a:gd name="T106" fmla="*/ 0 h 63"/>
                <a:gd name="T107" fmla="*/ 100 w 100"/>
                <a:gd name="T108" fmla="*/ 63 h 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0" h="63">
                  <a:moveTo>
                    <a:pt x="86" y="41"/>
                  </a:moveTo>
                  <a:lnTo>
                    <a:pt x="86" y="43"/>
                  </a:lnTo>
                  <a:lnTo>
                    <a:pt x="88" y="43"/>
                  </a:lnTo>
                  <a:lnTo>
                    <a:pt x="88" y="46"/>
                  </a:lnTo>
                  <a:lnTo>
                    <a:pt x="91" y="46"/>
                  </a:lnTo>
                  <a:lnTo>
                    <a:pt x="94" y="46"/>
                  </a:lnTo>
                  <a:lnTo>
                    <a:pt x="96" y="46"/>
                  </a:lnTo>
                  <a:lnTo>
                    <a:pt x="99" y="46"/>
                  </a:lnTo>
                  <a:lnTo>
                    <a:pt x="94" y="49"/>
                  </a:lnTo>
                  <a:lnTo>
                    <a:pt x="99" y="62"/>
                  </a:lnTo>
                  <a:lnTo>
                    <a:pt x="67" y="54"/>
                  </a:lnTo>
                  <a:lnTo>
                    <a:pt x="40" y="56"/>
                  </a:lnTo>
                  <a:lnTo>
                    <a:pt x="48" y="43"/>
                  </a:lnTo>
                  <a:lnTo>
                    <a:pt x="43" y="46"/>
                  </a:lnTo>
                  <a:lnTo>
                    <a:pt x="40" y="46"/>
                  </a:lnTo>
                  <a:lnTo>
                    <a:pt x="38" y="46"/>
                  </a:lnTo>
                  <a:lnTo>
                    <a:pt x="38" y="49"/>
                  </a:lnTo>
                  <a:lnTo>
                    <a:pt x="34" y="49"/>
                  </a:lnTo>
                  <a:lnTo>
                    <a:pt x="34" y="51"/>
                  </a:lnTo>
                  <a:lnTo>
                    <a:pt x="32" y="51"/>
                  </a:lnTo>
                  <a:lnTo>
                    <a:pt x="29" y="51"/>
                  </a:lnTo>
                  <a:lnTo>
                    <a:pt x="26" y="51"/>
                  </a:lnTo>
                  <a:lnTo>
                    <a:pt x="24" y="51"/>
                  </a:lnTo>
                  <a:lnTo>
                    <a:pt x="21" y="51"/>
                  </a:lnTo>
                  <a:lnTo>
                    <a:pt x="21" y="54"/>
                  </a:lnTo>
                  <a:lnTo>
                    <a:pt x="19" y="54"/>
                  </a:lnTo>
                  <a:lnTo>
                    <a:pt x="26" y="41"/>
                  </a:lnTo>
                  <a:lnTo>
                    <a:pt x="19" y="46"/>
                  </a:lnTo>
                  <a:lnTo>
                    <a:pt x="19" y="41"/>
                  </a:lnTo>
                  <a:lnTo>
                    <a:pt x="11" y="41"/>
                  </a:lnTo>
                  <a:lnTo>
                    <a:pt x="13" y="33"/>
                  </a:lnTo>
                  <a:lnTo>
                    <a:pt x="0" y="27"/>
                  </a:lnTo>
                  <a:lnTo>
                    <a:pt x="21" y="6"/>
                  </a:lnTo>
                  <a:lnTo>
                    <a:pt x="19" y="0"/>
                  </a:lnTo>
                  <a:lnTo>
                    <a:pt x="86" y="41"/>
                  </a:lnTo>
                </a:path>
              </a:pathLst>
            </a:custGeom>
            <a:solidFill>
              <a:srgbClr val="00C000"/>
            </a:solidFill>
            <a:ln w="12700" cap="rnd">
              <a:noFill/>
              <a:round/>
              <a:headEnd/>
              <a:tailEnd/>
            </a:ln>
          </p:spPr>
          <p:txBody>
            <a:bodyPr/>
            <a:lstStyle/>
            <a:p>
              <a:endParaRPr lang="en-CA"/>
            </a:p>
          </p:txBody>
        </p:sp>
        <p:sp>
          <p:nvSpPr>
            <p:cNvPr id="144454" name="Freeform 61"/>
            <p:cNvSpPr>
              <a:spLocks/>
            </p:cNvSpPr>
            <p:nvPr/>
          </p:nvSpPr>
          <p:spPr bwMode="auto">
            <a:xfrm>
              <a:off x="5130" y="3717"/>
              <a:ext cx="65" cy="113"/>
            </a:xfrm>
            <a:custGeom>
              <a:avLst/>
              <a:gdLst>
                <a:gd name="T0" fmla="*/ 19 w 65"/>
                <a:gd name="T1" fmla="*/ 112 h 113"/>
                <a:gd name="T2" fmla="*/ 8 w 65"/>
                <a:gd name="T3" fmla="*/ 96 h 113"/>
                <a:gd name="T4" fmla="*/ 14 w 65"/>
                <a:gd name="T5" fmla="*/ 88 h 113"/>
                <a:gd name="T6" fmla="*/ 19 w 65"/>
                <a:gd name="T7" fmla="*/ 88 h 113"/>
                <a:gd name="T8" fmla="*/ 24 w 65"/>
                <a:gd name="T9" fmla="*/ 88 h 113"/>
                <a:gd name="T10" fmla="*/ 30 w 65"/>
                <a:gd name="T11" fmla="*/ 88 h 113"/>
                <a:gd name="T12" fmla="*/ 35 w 65"/>
                <a:gd name="T13" fmla="*/ 88 h 113"/>
                <a:gd name="T14" fmla="*/ 35 w 65"/>
                <a:gd name="T15" fmla="*/ 83 h 113"/>
                <a:gd name="T16" fmla="*/ 22 w 65"/>
                <a:gd name="T17" fmla="*/ 83 h 113"/>
                <a:gd name="T18" fmla="*/ 22 w 65"/>
                <a:gd name="T19" fmla="*/ 78 h 113"/>
                <a:gd name="T20" fmla="*/ 24 w 65"/>
                <a:gd name="T21" fmla="*/ 76 h 113"/>
                <a:gd name="T22" fmla="*/ 11 w 65"/>
                <a:gd name="T23" fmla="*/ 78 h 113"/>
                <a:gd name="T24" fmla="*/ 3 w 65"/>
                <a:gd name="T25" fmla="*/ 76 h 113"/>
                <a:gd name="T26" fmla="*/ 6 w 65"/>
                <a:gd name="T27" fmla="*/ 73 h 113"/>
                <a:gd name="T28" fmla="*/ 8 w 65"/>
                <a:gd name="T29" fmla="*/ 70 h 113"/>
                <a:gd name="T30" fmla="*/ 11 w 65"/>
                <a:gd name="T31" fmla="*/ 68 h 113"/>
                <a:gd name="T32" fmla="*/ 11 w 65"/>
                <a:gd name="T33" fmla="*/ 62 h 113"/>
                <a:gd name="T34" fmla="*/ 8 w 65"/>
                <a:gd name="T35" fmla="*/ 60 h 113"/>
                <a:gd name="T36" fmla="*/ 11 w 65"/>
                <a:gd name="T37" fmla="*/ 57 h 113"/>
                <a:gd name="T38" fmla="*/ 16 w 65"/>
                <a:gd name="T39" fmla="*/ 57 h 113"/>
                <a:gd name="T40" fmla="*/ 22 w 65"/>
                <a:gd name="T41" fmla="*/ 57 h 113"/>
                <a:gd name="T42" fmla="*/ 27 w 65"/>
                <a:gd name="T43" fmla="*/ 57 h 113"/>
                <a:gd name="T44" fmla="*/ 30 w 65"/>
                <a:gd name="T45" fmla="*/ 54 h 113"/>
                <a:gd name="T46" fmla="*/ 32 w 65"/>
                <a:gd name="T47" fmla="*/ 50 h 113"/>
                <a:gd name="T48" fmla="*/ 35 w 65"/>
                <a:gd name="T49" fmla="*/ 47 h 113"/>
                <a:gd name="T50" fmla="*/ 37 w 65"/>
                <a:gd name="T51" fmla="*/ 42 h 113"/>
                <a:gd name="T52" fmla="*/ 24 w 65"/>
                <a:gd name="T53" fmla="*/ 39 h 113"/>
                <a:gd name="T54" fmla="*/ 35 w 65"/>
                <a:gd name="T55" fmla="*/ 24 h 113"/>
                <a:gd name="T56" fmla="*/ 30 w 65"/>
                <a:gd name="T57" fmla="*/ 24 h 113"/>
                <a:gd name="T58" fmla="*/ 27 w 65"/>
                <a:gd name="T59" fmla="*/ 26 h 113"/>
                <a:gd name="T60" fmla="*/ 27 w 65"/>
                <a:gd name="T61" fmla="*/ 26 h 113"/>
                <a:gd name="T62" fmla="*/ 27 w 65"/>
                <a:gd name="T63" fmla="*/ 21 h 113"/>
                <a:gd name="T64" fmla="*/ 27 w 65"/>
                <a:gd name="T65" fmla="*/ 16 h 113"/>
                <a:gd name="T66" fmla="*/ 30 w 65"/>
                <a:gd name="T67" fmla="*/ 13 h 113"/>
                <a:gd name="T68" fmla="*/ 35 w 65"/>
                <a:gd name="T69" fmla="*/ 13 h 113"/>
                <a:gd name="T70" fmla="*/ 37 w 65"/>
                <a:gd name="T71" fmla="*/ 10 h 113"/>
                <a:gd name="T72" fmla="*/ 41 w 65"/>
                <a:gd name="T73" fmla="*/ 8 h 113"/>
                <a:gd name="T74" fmla="*/ 43 w 65"/>
                <a:gd name="T75" fmla="*/ 3 h 113"/>
                <a:gd name="T76" fmla="*/ 49 w 65"/>
                <a:gd name="T77" fmla="*/ 3 h 113"/>
                <a:gd name="T78" fmla="*/ 64 w 65"/>
                <a:gd name="T79" fmla="*/ 112 h 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5"/>
                <a:gd name="T121" fmla="*/ 0 h 113"/>
                <a:gd name="T122" fmla="*/ 65 w 65"/>
                <a:gd name="T123" fmla="*/ 113 h 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5" h="113">
                  <a:moveTo>
                    <a:pt x="64" y="112"/>
                  </a:moveTo>
                  <a:lnTo>
                    <a:pt x="19" y="112"/>
                  </a:lnTo>
                  <a:lnTo>
                    <a:pt x="3" y="101"/>
                  </a:lnTo>
                  <a:lnTo>
                    <a:pt x="8" y="96"/>
                  </a:lnTo>
                  <a:lnTo>
                    <a:pt x="3" y="91"/>
                  </a:lnTo>
                  <a:lnTo>
                    <a:pt x="14" y="88"/>
                  </a:lnTo>
                  <a:lnTo>
                    <a:pt x="16" y="88"/>
                  </a:lnTo>
                  <a:lnTo>
                    <a:pt x="19" y="88"/>
                  </a:lnTo>
                  <a:lnTo>
                    <a:pt x="22" y="88"/>
                  </a:lnTo>
                  <a:lnTo>
                    <a:pt x="24" y="88"/>
                  </a:lnTo>
                  <a:lnTo>
                    <a:pt x="27" y="88"/>
                  </a:lnTo>
                  <a:lnTo>
                    <a:pt x="30" y="88"/>
                  </a:lnTo>
                  <a:lnTo>
                    <a:pt x="32" y="88"/>
                  </a:lnTo>
                  <a:lnTo>
                    <a:pt x="35" y="88"/>
                  </a:lnTo>
                  <a:lnTo>
                    <a:pt x="35" y="86"/>
                  </a:lnTo>
                  <a:lnTo>
                    <a:pt x="35" y="83"/>
                  </a:lnTo>
                  <a:lnTo>
                    <a:pt x="19" y="83"/>
                  </a:lnTo>
                  <a:lnTo>
                    <a:pt x="22" y="83"/>
                  </a:lnTo>
                  <a:lnTo>
                    <a:pt x="22" y="81"/>
                  </a:lnTo>
                  <a:lnTo>
                    <a:pt x="22" y="78"/>
                  </a:lnTo>
                  <a:lnTo>
                    <a:pt x="22" y="76"/>
                  </a:lnTo>
                  <a:lnTo>
                    <a:pt x="24" y="76"/>
                  </a:lnTo>
                  <a:lnTo>
                    <a:pt x="24" y="73"/>
                  </a:lnTo>
                  <a:lnTo>
                    <a:pt x="11" y="78"/>
                  </a:lnTo>
                  <a:lnTo>
                    <a:pt x="0" y="78"/>
                  </a:lnTo>
                  <a:lnTo>
                    <a:pt x="3" y="76"/>
                  </a:lnTo>
                  <a:lnTo>
                    <a:pt x="6" y="76"/>
                  </a:lnTo>
                  <a:lnTo>
                    <a:pt x="6" y="73"/>
                  </a:lnTo>
                  <a:lnTo>
                    <a:pt x="8" y="73"/>
                  </a:lnTo>
                  <a:lnTo>
                    <a:pt x="8" y="70"/>
                  </a:lnTo>
                  <a:lnTo>
                    <a:pt x="11" y="70"/>
                  </a:lnTo>
                  <a:lnTo>
                    <a:pt x="11" y="68"/>
                  </a:lnTo>
                  <a:lnTo>
                    <a:pt x="11" y="65"/>
                  </a:lnTo>
                  <a:lnTo>
                    <a:pt x="11" y="62"/>
                  </a:lnTo>
                  <a:lnTo>
                    <a:pt x="11" y="60"/>
                  </a:lnTo>
                  <a:lnTo>
                    <a:pt x="8" y="60"/>
                  </a:lnTo>
                  <a:lnTo>
                    <a:pt x="11" y="60"/>
                  </a:lnTo>
                  <a:lnTo>
                    <a:pt x="11" y="57"/>
                  </a:lnTo>
                  <a:lnTo>
                    <a:pt x="14" y="57"/>
                  </a:lnTo>
                  <a:lnTo>
                    <a:pt x="16" y="57"/>
                  </a:lnTo>
                  <a:lnTo>
                    <a:pt x="19" y="57"/>
                  </a:lnTo>
                  <a:lnTo>
                    <a:pt x="22" y="57"/>
                  </a:lnTo>
                  <a:lnTo>
                    <a:pt x="24" y="57"/>
                  </a:lnTo>
                  <a:lnTo>
                    <a:pt x="27" y="57"/>
                  </a:lnTo>
                  <a:lnTo>
                    <a:pt x="27" y="54"/>
                  </a:lnTo>
                  <a:lnTo>
                    <a:pt x="30" y="54"/>
                  </a:lnTo>
                  <a:lnTo>
                    <a:pt x="32" y="52"/>
                  </a:lnTo>
                  <a:lnTo>
                    <a:pt x="32" y="50"/>
                  </a:lnTo>
                  <a:lnTo>
                    <a:pt x="35" y="50"/>
                  </a:lnTo>
                  <a:lnTo>
                    <a:pt x="35" y="47"/>
                  </a:lnTo>
                  <a:lnTo>
                    <a:pt x="35" y="44"/>
                  </a:lnTo>
                  <a:lnTo>
                    <a:pt x="37" y="42"/>
                  </a:lnTo>
                  <a:lnTo>
                    <a:pt x="37" y="39"/>
                  </a:lnTo>
                  <a:lnTo>
                    <a:pt x="24" y="39"/>
                  </a:lnTo>
                  <a:lnTo>
                    <a:pt x="35" y="26"/>
                  </a:lnTo>
                  <a:lnTo>
                    <a:pt x="35" y="24"/>
                  </a:lnTo>
                  <a:lnTo>
                    <a:pt x="32" y="24"/>
                  </a:lnTo>
                  <a:lnTo>
                    <a:pt x="30" y="24"/>
                  </a:lnTo>
                  <a:lnTo>
                    <a:pt x="30" y="26"/>
                  </a:lnTo>
                  <a:lnTo>
                    <a:pt x="27" y="26"/>
                  </a:lnTo>
                  <a:lnTo>
                    <a:pt x="27" y="28"/>
                  </a:lnTo>
                  <a:lnTo>
                    <a:pt x="27" y="26"/>
                  </a:lnTo>
                  <a:lnTo>
                    <a:pt x="27" y="24"/>
                  </a:lnTo>
                  <a:lnTo>
                    <a:pt x="27" y="21"/>
                  </a:lnTo>
                  <a:lnTo>
                    <a:pt x="27" y="18"/>
                  </a:lnTo>
                  <a:lnTo>
                    <a:pt x="27" y="16"/>
                  </a:lnTo>
                  <a:lnTo>
                    <a:pt x="27" y="13"/>
                  </a:lnTo>
                  <a:lnTo>
                    <a:pt x="30" y="13"/>
                  </a:lnTo>
                  <a:lnTo>
                    <a:pt x="32" y="13"/>
                  </a:lnTo>
                  <a:lnTo>
                    <a:pt x="35" y="13"/>
                  </a:lnTo>
                  <a:lnTo>
                    <a:pt x="35" y="10"/>
                  </a:lnTo>
                  <a:lnTo>
                    <a:pt x="37" y="10"/>
                  </a:lnTo>
                  <a:lnTo>
                    <a:pt x="41" y="10"/>
                  </a:lnTo>
                  <a:lnTo>
                    <a:pt x="41" y="8"/>
                  </a:lnTo>
                  <a:lnTo>
                    <a:pt x="41" y="6"/>
                  </a:lnTo>
                  <a:lnTo>
                    <a:pt x="43" y="3"/>
                  </a:lnTo>
                  <a:lnTo>
                    <a:pt x="46" y="3"/>
                  </a:lnTo>
                  <a:lnTo>
                    <a:pt x="49" y="3"/>
                  </a:lnTo>
                  <a:lnTo>
                    <a:pt x="49" y="0"/>
                  </a:lnTo>
                  <a:lnTo>
                    <a:pt x="64" y="112"/>
                  </a:lnTo>
                </a:path>
              </a:pathLst>
            </a:custGeom>
            <a:solidFill>
              <a:srgbClr val="00C000"/>
            </a:solidFill>
            <a:ln w="12700" cap="rnd">
              <a:noFill/>
              <a:round/>
              <a:headEnd/>
              <a:tailEnd/>
            </a:ln>
          </p:spPr>
          <p:txBody>
            <a:bodyPr/>
            <a:lstStyle/>
            <a:p>
              <a:endParaRPr lang="en-CA"/>
            </a:p>
          </p:txBody>
        </p:sp>
        <p:sp>
          <p:nvSpPr>
            <p:cNvPr id="144455" name="Freeform 62"/>
            <p:cNvSpPr>
              <a:spLocks/>
            </p:cNvSpPr>
            <p:nvPr/>
          </p:nvSpPr>
          <p:spPr bwMode="auto">
            <a:xfrm>
              <a:off x="5179" y="3706"/>
              <a:ext cx="54" cy="116"/>
            </a:xfrm>
            <a:custGeom>
              <a:avLst/>
              <a:gdLst>
                <a:gd name="T0" fmla="*/ 0 w 54"/>
                <a:gd name="T1" fmla="*/ 8 h 116"/>
                <a:gd name="T2" fmla="*/ 2 w 54"/>
                <a:gd name="T3" fmla="*/ 6 h 116"/>
                <a:gd name="T4" fmla="*/ 5 w 54"/>
                <a:gd name="T5" fmla="*/ 0 h 116"/>
                <a:gd name="T6" fmla="*/ 5 w 54"/>
                <a:gd name="T7" fmla="*/ 6 h 116"/>
                <a:gd name="T8" fmla="*/ 8 w 54"/>
                <a:gd name="T9" fmla="*/ 8 h 116"/>
                <a:gd name="T10" fmla="*/ 11 w 54"/>
                <a:gd name="T11" fmla="*/ 13 h 116"/>
                <a:gd name="T12" fmla="*/ 16 w 54"/>
                <a:gd name="T13" fmla="*/ 13 h 116"/>
                <a:gd name="T14" fmla="*/ 19 w 54"/>
                <a:gd name="T15" fmla="*/ 16 h 116"/>
                <a:gd name="T16" fmla="*/ 21 w 54"/>
                <a:gd name="T17" fmla="*/ 18 h 116"/>
                <a:gd name="T18" fmla="*/ 24 w 54"/>
                <a:gd name="T19" fmla="*/ 21 h 116"/>
                <a:gd name="T20" fmla="*/ 13 w 54"/>
                <a:gd name="T21" fmla="*/ 26 h 116"/>
                <a:gd name="T22" fmla="*/ 29 w 54"/>
                <a:gd name="T23" fmla="*/ 44 h 116"/>
                <a:gd name="T24" fmla="*/ 32 w 54"/>
                <a:gd name="T25" fmla="*/ 52 h 116"/>
                <a:gd name="T26" fmla="*/ 24 w 54"/>
                <a:gd name="T27" fmla="*/ 55 h 116"/>
                <a:gd name="T28" fmla="*/ 29 w 54"/>
                <a:gd name="T29" fmla="*/ 57 h 116"/>
                <a:gd name="T30" fmla="*/ 29 w 54"/>
                <a:gd name="T31" fmla="*/ 63 h 116"/>
                <a:gd name="T32" fmla="*/ 34 w 54"/>
                <a:gd name="T33" fmla="*/ 65 h 116"/>
                <a:gd name="T34" fmla="*/ 37 w 54"/>
                <a:gd name="T35" fmla="*/ 67 h 116"/>
                <a:gd name="T36" fmla="*/ 42 w 54"/>
                <a:gd name="T37" fmla="*/ 67 h 116"/>
                <a:gd name="T38" fmla="*/ 46 w 54"/>
                <a:gd name="T39" fmla="*/ 71 h 116"/>
                <a:gd name="T40" fmla="*/ 40 w 54"/>
                <a:gd name="T41" fmla="*/ 73 h 116"/>
                <a:gd name="T42" fmla="*/ 37 w 54"/>
                <a:gd name="T43" fmla="*/ 76 h 116"/>
                <a:gd name="T44" fmla="*/ 40 w 54"/>
                <a:gd name="T45" fmla="*/ 79 h 116"/>
                <a:gd name="T46" fmla="*/ 46 w 54"/>
                <a:gd name="T47" fmla="*/ 79 h 116"/>
                <a:gd name="T48" fmla="*/ 48 w 54"/>
                <a:gd name="T49" fmla="*/ 81 h 116"/>
                <a:gd name="T50" fmla="*/ 53 w 54"/>
                <a:gd name="T51" fmla="*/ 81 h 116"/>
                <a:gd name="T52" fmla="*/ 51 w 54"/>
                <a:gd name="T53" fmla="*/ 83 h 116"/>
                <a:gd name="T54" fmla="*/ 48 w 54"/>
                <a:gd name="T55" fmla="*/ 86 h 116"/>
                <a:gd name="T56" fmla="*/ 42 w 54"/>
                <a:gd name="T57" fmla="*/ 86 h 116"/>
                <a:gd name="T58" fmla="*/ 40 w 54"/>
                <a:gd name="T59" fmla="*/ 89 h 116"/>
                <a:gd name="T60" fmla="*/ 37 w 54"/>
                <a:gd name="T61" fmla="*/ 91 h 116"/>
                <a:gd name="T62" fmla="*/ 32 w 54"/>
                <a:gd name="T63" fmla="*/ 91 h 116"/>
                <a:gd name="T64" fmla="*/ 29 w 54"/>
                <a:gd name="T65" fmla="*/ 89 h 116"/>
                <a:gd name="T66" fmla="*/ 24 w 54"/>
                <a:gd name="T67" fmla="*/ 86 h 116"/>
                <a:gd name="T68" fmla="*/ 21 w 54"/>
                <a:gd name="T69" fmla="*/ 83 h 116"/>
                <a:gd name="T70" fmla="*/ 16 w 54"/>
                <a:gd name="T71" fmla="*/ 86 h 116"/>
                <a:gd name="T72" fmla="*/ 19 w 54"/>
                <a:gd name="T73" fmla="*/ 89 h 116"/>
                <a:gd name="T74" fmla="*/ 24 w 54"/>
                <a:gd name="T75" fmla="*/ 91 h 116"/>
                <a:gd name="T76" fmla="*/ 27 w 54"/>
                <a:gd name="T77" fmla="*/ 94 h 116"/>
                <a:gd name="T78" fmla="*/ 29 w 54"/>
                <a:gd name="T79" fmla="*/ 97 h 116"/>
                <a:gd name="T80" fmla="*/ 32 w 54"/>
                <a:gd name="T81" fmla="*/ 99 h 116"/>
                <a:gd name="T82" fmla="*/ 32 w 54"/>
                <a:gd name="T83" fmla="*/ 105 h 116"/>
                <a:gd name="T84" fmla="*/ 34 w 54"/>
                <a:gd name="T85" fmla="*/ 107 h 116"/>
                <a:gd name="T86" fmla="*/ 37 w 54"/>
                <a:gd name="T87" fmla="*/ 109 h 116"/>
                <a:gd name="T88" fmla="*/ 40 w 54"/>
                <a:gd name="T89" fmla="*/ 112 h 116"/>
                <a:gd name="T90" fmla="*/ 0 w 54"/>
                <a:gd name="T91" fmla="*/ 1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
                <a:gd name="T139" fmla="*/ 0 h 116"/>
                <a:gd name="T140" fmla="*/ 54 w 54"/>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 h="116">
                  <a:moveTo>
                    <a:pt x="0" y="10"/>
                  </a:moveTo>
                  <a:lnTo>
                    <a:pt x="0" y="8"/>
                  </a:lnTo>
                  <a:lnTo>
                    <a:pt x="2" y="8"/>
                  </a:lnTo>
                  <a:lnTo>
                    <a:pt x="2" y="6"/>
                  </a:lnTo>
                  <a:lnTo>
                    <a:pt x="5" y="3"/>
                  </a:lnTo>
                  <a:lnTo>
                    <a:pt x="5" y="0"/>
                  </a:lnTo>
                  <a:lnTo>
                    <a:pt x="5" y="3"/>
                  </a:lnTo>
                  <a:lnTo>
                    <a:pt x="5" y="6"/>
                  </a:lnTo>
                  <a:lnTo>
                    <a:pt x="8" y="6"/>
                  </a:lnTo>
                  <a:lnTo>
                    <a:pt x="8" y="8"/>
                  </a:lnTo>
                  <a:lnTo>
                    <a:pt x="11" y="10"/>
                  </a:lnTo>
                  <a:lnTo>
                    <a:pt x="11" y="13"/>
                  </a:lnTo>
                  <a:lnTo>
                    <a:pt x="13" y="13"/>
                  </a:lnTo>
                  <a:lnTo>
                    <a:pt x="16" y="13"/>
                  </a:lnTo>
                  <a:lnTo>
                    <a:pt x="16" y="16"/>
                  </a:lnTo>
                  <a:lnTo>
                    <a:pt x="19" y="16"/>
                  </a:lnTo>
                  <a:lnTo>
                    <a:pt x="19" y="18"/>
                  </a:lnTo>
                  <a:lnTo>
                    <a:pt x="21" y="18"/>
                  </a:lnTo>
                  <a:lnTo>
                    <a:pt x="21" y="21"/>
                  </a:lnTo>
                  <a:lnTo>
                    <a:pt x="24" y="21"/>
                  </a:lnTo>
                  <a:lnTo>
                    <a:pt x="27" y="21"/>
                  </a:lnTo>
                  <a:lnTo>
                    <a:pt x="13" y="26"/>
                  </a:lnTo>
                  <a:lnTo>
                    <a:pt x="29" y="42"/>
                  </a:lnTo>
                  <a:lnTo>
                    <a:pt x="29" y="44"/>
                  </a:lnTo>
                  <a:lnTo>
                    <a:pt x="29" y="49"/>
                  </a:lnTo>
                  <a:lnTo>
                    <a:pt x="32" y="52"/>
                  </a:lnTo>
                  <a:lnTo>
                    <a:pt x="21" y="52"/>
                  </a:lnTo>
                  <a:lnTo>
                    <a:pt x="24" y="55"/>
                  </a:lnTo>
                  <a:lnTo>
                    <a:pt x="27" y="57"/>
                  </a:lnTo>
                  <a:lnTo>
                    <a:pt x="29" y="57"/>
                  </a:lnTo>
                  <a:lnTo>
                    <a:pt x="29" y="60"/>
                  </a:lnTo>
                  <a:lnTo>
                    <a:pt x="29" y="63"/>
                  </a:lnTo>
                  <a:lnTo>
                    <a:pt x="32" y="65"/>
                  </a:lnTo>
                  <a:lnTo>
                    <a:pt x="34" y="65"/>
                  </a:lnTo>
                  <a:lnTo>
                    <a:pt x="34" y="67"/>
                  </a:lnTo>
                  <a:lnTo>
                    <a:pt x="37" y="67"/>
                  </a:lnTo>
                  <a:lnTo>
                    <a:pt x="40" y="67"/>
                  </a:lnTo>
                  <a:lnTo>
                    <a:pt x="42" y="67"/>
                  </a:lnTo>
                  <a:lnTo>
                    <a:pt x="42" y="71"/>
                  </a:lnTo>
                  <a:lnTo>
                    <a:pt x="46" y="71"/>
                  </a:lnTo>
                  <a:lnTo>
                    <a:pt x="42" y="71"/>
                  </a:lnTo>
                  <a:lnTo>
                    <a:pt x="40" y="73"/>
                  </a:lnTo>
                  <a:lnTo>
                    <a:pt x="37" y="73"/>
                  </a:lnTo>
                  <a:lnTo>
                    <a:pt x="37" y="76"/>
                  </a:lnTo>
                  <a:lnTo>
                    <a:pt x="37" y="79"/>
                  </a:lnTo>
                  <a:lnTo>
                    <a:pt x="40" y="79"/>
                  </a:lnTo>
                  <a:lnTo>
                    <a:pt x="42" y="79"/>
                  </a:lnTo>
                  <a:lnTo>
                    <a:pt x="46" y="79"/>
                  </a:lnTo>
                  <a:lnTo>
                    <a:pt x="48" y="79"/>
                  </a:lnTo>
                  <a:lnTo>
                    <a:pt x="48" y="81"/>
                  </a:lnTo>
                  <a:lnTo>
                    <a:pt x="51" y="81"/>
                  </a:lnTo>
                  <a:lnTo>
                    <a:pt x="53" y="81"/>
                  </a:lnTo>
                  <a:lnTo>
                    <a:pt x="53" y="83"/>
                  </a:lnTo>
                  <a:lnTo>
                    <a:pt x="51" y="83"/>
                  </a:lnTo>
                  <a:lnTo>
                    <a:pt x="48" y="83"/>
                  </a:lnTo>
                  <a:lnTo>
                    <a:pt x="48" y="86"/>
                  </a:lnTo>
                  <a:lnTo>
                    <a:pt x="46" y="86"/>
                  </a:lnTo>
                  <a:lnTo>
                    <a:pt x="42" y="86"/>
                  </a:lnTo>
                  <a:lnTo>
                    <a:pt x="42" y="89"/>
                  </a:lnTo>
                  <a:lnTo>
                    <a:pt x="40" y="89"/>
                  </a:lnTo>
                  <a:lnTo>
                    <a:pt x="37" y="89"/>
                  </a:lnTo>
                  <a:lnTo>
                    <a:pt x="37" y="91"/>
                  </a:lnTo>
                  <a:lnTo>
                    <a:pt x="34" y="91"/>
                  </a:lnTo>
                  <a:lnTo>
                    <a:pt x="32" y="91"/>
                  </a:lnTo>
                  <a:lnTo>
                    <a:pt x="29" y="91"/>
                  </a:lnTo>
                  <a:lnTo>
                    <a:pt x="29" y="89"/>
                  </a:lnTo>
                  <a:lnTo>
                    <a:pt x="27" y="89"/>
                  </a:lnTo>
                  <a:lnTo>
                    <a:pt x="24" y="86"/>
                  </a:lnTo>
                  <a:lnTo>
                    <a:pt x="21" y="86"/>
                  </a:lnTo>
                  <a:lnTo>
                    <a:pt x="21" y="83"/>
                  </a:lnTo>
                  <a:lnTo>
                    <a:pt x="16" y="83"/>
                  </a:lnTo>
                  <a:lnTo>
                    <a:pt x="16" y="86"/>
                  </a:lnTo>
                  <a:lnTo>
                    <a:pt x="19" y="86"/>
                  </a:lnTo>
                  <a:lnTo>
                    <a:pt x="19" y="89"/>
                  </a:lnTo>
                  <a:lnTo>
                    <a:pt x="21" y="91"/>
                  </a:lnTo>
                  <a:lnTo>
                    <a:pt x="24" y="91"/>
                  </a:lnTo>
                  <a:lnTo>
                    <a:pt x="24" y="94"/>
                  </a:lnTo>
                  <a:lnTo>
                    <a:pt x="27" y="94"/>
                  </a:lnTo>
                  <a:lnTo>
                    <a:pt x="29" y="94"/>
                  </a:lnTo>
                  <a:lnTo>
                    <a:pt x="29" y="97"/>
                  </a:lnTo>
                  <a:lnTo>
                    <a:pt x="29" y="99"/>
                  </a:lnTo>
                  <a:lnTo>
                    <a:pt x="32" y="99"/>
                  </a:lnTo>
                  <a:lnTo>
                    <a:pt x="32" y="102"/>
                  </a:lnTo>
                  <a:lnTo>
                    <a:pt x="32" y="105"/>
                  </a:lnTo>
                  <a:lnTo>
                    <a:pt x="34" y="105"/>
                  </a:lnTo>
                  <a:lnTo>
                    <a:pt x="34" y="107"/>
                  </a:lnTo>
                  <a:lnTo>
                    <a:pt x="34" y="109"/>
                  </a:lnTo>
                  <a:lnTo>
                    <a:pt x="37" y="109"/>
                  </a:lnTo>
                  <a:lnTo>
                    <a:pt x="37" y="112"/>
                  </a:lnTo>
                  <a:lnTo>
                    <a:pt x="40" y="112"/>
                  </a:lnTo>
                  <a:lnTo>
                    <a:pt x="40" y="115"/>
                  </a:lnTo>
                  <a:lnTo>
                    <a:pt x="0" y="10"/>
                  </a:lnTo>
                </a:path>
              </a:pathLst>
            </a:custGeom>
            <a:solidFill>
              <a:srgbClr val="00C000"/>
            </a:solidFill>
            <a:ln w="12700" cap="rnd">
              <a:noFill/>
              <a:round/>
              <a:headEnd/>
              <a:tailEnd/>
            </a:ln>
          </p:spPr>
          <p:txBody>
            <a:bodyPr/>
            <a:lstStyle/>
            <a:p>
              <a:endParaRPr lang="en-CA"/>
            </a:p>
          </p:txBody>
        </p:sp>
        <p:sp>
          <p:nvSpPr>
            <p:cNvPr id="144456" name="Freeform 63"/>
            <p:cNvSpPr>
              <a:spLocks/>
            </p:cNvSpPr>
            <p:nvPr/>
          </p:nvSpPr>
          <p:spPr bwMode="auto">
            <a:xfrm>
              <a:off x="5207" y="3823"/>
              <a:ext cx="16" cy="7"/>
            </a:xfrm>
            <a:custGeom>
              <a:avLst/>
              <a:gdLst>
                <a:gd name="T0" fmla="*/ 13 w 16"/>
                <a:gd name="T1" fmla="*/ 0 h 7"/>
                <a:gd name="T2" fmla="*/ 15 w 16"/>
                <a:gd name="T3" fmla="*/ 0 h 7"/>
                <a:gd name="T4" fmla="*/ 7 w 16"/>
                <a:gd name="T5" fmla="*/ 0 h 7"/>
                <a:gd name="T6" fmla="*/ 10 w 16"/>
                <a:gd name="T7" fmla="*/ 6 h 7"/>
                <a:gd name="T8" fmla="*/ 7 w 16"/>
                <a:gd name="T9" fmla="*/ 6 h 7"/>
                <a:gd name="T10" fmla="*/ 5 w 16"/>
                <a:gd name="T11" fmla="*/ 6 h 7"/>
                <a:gd name="T12" fmla="*/ 5 w 16"/>
                <a:gd name="T13" fmla="*/ 4 h 7"/>
                <a:gd name="T14" fmla="*/ 3 w 16"/>
                <a:gd name="T15" fmla="*/ 4 h 7"/>
                <a:gd name="T16" fmla="*/ 3 w 16"/>
                <a:gd name="T17" fmla="*/ 2 h 7"/>
                <a:gd name="T18" fmla="*/ 0 w 16"/>
                <a:gd name="T19" fmla="*/ 2 h 7"/>
                <a:gd name="T20" fmla="*/ 0 w 16"/>
                <a:gd name="T21" fmla="*/ 0 h 7"/>
                <a:gd name="T22" fmla="*/ 13 w 16"/>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7"/>
                <a:gd name="T38" fmla="*/ 16 w 16"/>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7">
                  <a:moveTo>
                    <a:pt x="13" y="0"/>
                  </a:moveTo>
                  <a:lnTo>
                    <a:pt x="15" y="0"/>
                  </a:lnTo>
                  <a:lnTo>
                    <a:pt x="7" y="0"/>
                  </a:lnTo>
                  <a:lnTo>
                    <a:pt x="10" y="6"/>
                  </a:lnTo>
                  <a:lnTo>
                    <a:pt x="7" y="6"/>
                  </a:lnTo>
                  <a:lnTo>
                    <a:pt x="5" y="6"/>
                  </a:lnTo>
                  <a:lnTo>
                    <a:pt x="5" y="4"/>
                  </a:lnTo>
                  <a:lnTo>
                    <a:pt x="3" y="4"/>
                  </a:lnTo>
                  <a:lnTo>
                    <a:pt x="3" y="2"/>
                  </a:lnTo>
                  <a:lnTo>
                    <a:pt x="0" y="2"/>
                  </a:lnTo>
                  <a:lnTo>
                    <a:pt x="0" y="0"/>
                  </a:lnTo>
                  <a:lnTo>
                    <a:pt x="13" y="0"/>
                  </a:lnTo>
                </a:path>
              </a:pathLst>
            </a:custGeom>
            <a:solidFill>
              <a:srgbClr val="00C000"/>
            </a:solidFill>
            <a:ln w="12700" cap="rnd">
              <a:noFill/>
              <a:round/>
              <a:headEnd/>
              <a:tailEnd/>
            </a:ln>
          </p:spPr>
          <p:txBody>
            <a:bodyPr/>
            <a:lstStyle/>
            <a:p>
              <a:endParaRPr lang="en-CA"/>
            </a:p>
          </p:txBody>
        </p:sp>
        <p:sp>
          <p:nvSpPr>
            <p:cNvPr id="144457" name="Freeform 64"/>
            <p:cNvSpPr>
              <a:spLocks/>
            </p:cNvSpPr>
            <p:nvPr/>
          </p:nvSpPr>
          <p:spPr bwMode="auto">
            <a:xfrm>
              <a:off x="5172" y="3745"/>
              <a:ext cx="8" cy="7"/>
            </a:xfrm>
            <a:custGeom>
              <a:avLst/>
              <a:gdLst>
                <a:gd name="T0" fmla="*/ 5 w 8"/>
                <a:gd name="T1" fmla="*/ 0 h 7"/>
                <a:gd name="T2" fmla="*/ 2 w 8"/>
                <a:gd name="T3" fmla="*/ 4 h 7"/>
                <a:gd name="T4" fmla="*/ 0 w 8"/>
                <a:gd name="T5" fmla="*/ 6 h 7"/>
                <a:gd name="T6" fmla="*/ 7 w 8"/>
                <a:gd name="T7" fmla="*/ 6 h 7"/>
                <a:gd name="T8" fmla="*/ 5 w 8"/>
                <a:gd name="T9" fmla="*/ 0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0"/>
                  </a:moveTo>
                  <a:lnTo>
                    <a:pt x="2" y="4"/>
                  </a:lnTo>
                  <a:lnTo>
                    <a:pt x="0" y="6"/>
                  </a:lnTo>
                  <a:lnTo>
                    <a:pt x="7" y="6"/>
                  </a:lnTo>
                  <a:lnTo>
                    <a:pt x="5" y="0"/>
                  </a:lnTo>
                </a:path>
              </a:pathLst>
            </a:custGeom>
            <a:solidFill>
              <a:srgbClr val="00C000"/>
            </a:solidFill>
            <a:ln w="12700" cap="rnd">
              <a:noFill/>
              <a:round/>
              <a:headEnd/>
              <a:tailEnd/>
            </a:ln>
          </p:spPr>
          <p:txBody>
            <a:bodyPr/>
            <a:lstStyle/>
            <a:p>
              <a:endParaRPr lang="en-CA"/>
            </a:p>
          </p:txBody>
        </p:sp>
        <p:sp>
          <p:nvSpPr>
            <p:cNvPr id="144458" name="Freeform 65"/>
            <p:cNvSpPr>
              <a:spLocks/>
            </p:cNvSpPr>
            <p:nvPr/>
          </p:nvSpPr>
          <p:spPr bwMode="auto">
            <a:xfrm>
              <a:off x="5172" y="3785"/>
              <a:ext cx="3" cy="11"/>
            </a:xfrm>
            <a:custGeom>
              <a:avLst/>
              <a:gdLst>
                <a:gd name="T0" fmla="*/ 2 w 3"/>
                <a:gd name="T1" fmla="*/ 0 h 11"/>
                <a:gd name="T2" fmla="*/ 2 w 3"/>
                <a:gd name="T3" fmla="*/ 8 h 11"/>
                <a:gd name="T4" fmla="*/ 2 w 3"/>
                <a:gd name="T5" fmla="*/ 10 h 11"/>
                <a:gd name="T6" fmla="*/ 0 w 3"/>
                <a:gd name="T7" fmla="*/ 8 h 11"/>
                <a:gd name="T8" fmla="*/ 2 w 3"/>
                <a:gd name="T9" fmla="*/ 0 h 11"/>
                <a:gd name="T10" fmla="*/ 0 60000 65536"/>
                <a:gd name="T11" fmla="*/ 0 60000 65536"/>
                <a:gd name="T12" fmla="*/ 0 60000 65536"/>
                <a:gd name="T13" fmla="*/ 0 60000 65536"/>
                <a:gd name="T14" fmla="*/ 0 60000 65536"/>
                <a:gd name="T15" fmla="*/ 0 w 3"/>
                <a:gd name="T16" fmla="*/ 0 h 11"/>
                <a:gd name="T17" fmla="*/ 3 w 3"/>
                <a:gd name="T18" fmla="*/ 11 h 11"/>
              </a:gdLst>
              <a:ahLst/>
              <a:cxnLst>
                <a:cxn ang="T10">
                  <a:pos x="T0" y="T1"/>
                </a:cxn>
                <a:cxn ang="T11">
                  <a:pos x="T2" y="T3"/>
                </a:cxn>
                <a:cxn ang="T12">
                  <a:pos x="T4" y="T5"/>
                </a:cxn>
                <a:cxn ang="T13">
                  <a:pos x="T6" y="T7"/>
                </a:cxn>
                <a:cxn ang="T14">
                  <a:pos x="T8" y="T9"/>
                </a:cxn>
              </a:cxnLst>
              <a:rect l="T15" t="T16" r="T17" b="T18"/>
              <a:pathLst>
                <a:path w="3" h="11">
                  <a:moveTo>
                    <a:pt x="2" y="0"/>
                  </a:moveTo>
                  <a:lnTo>
                    <a:pt x="2" y="8"/>
                  </a:lnTo>
                  <a:lnTo>
                    <a:pt x="2" y="10"/>
                  </a:lnTo>
                  <a:lnTo>
                    <a:pt x="0" y="8"/>
                  </a:lnTo>
                  <a:lnTo>
                    <a:pt x="2" y="0"/>
                  </a:lnTo>
                </a:path>
              </a:pathLst>
            </a:custGeom>
            <a:solidFill>
              <a:srgbClr val="00C000"/>
            </a:solidFill>
            <a:ln w="12700" cap="rnd">
              <a:noFill/>
              <a:round/>
              <a:headEnd/>
              <a:tailEnd/>
            </a:ln>
          </p:spPr>
          <p:txBody>
            <a:bodyPr/>
            <a:lstStyle/>
            <a:p>
              <a:endParaRPr lang="en-CA"/>
            </a:p>
          </p:txBody>
        </p:sp>
        <p:sp>
          <p:nvSpPr>
            <p:cNvPr id="144459" name="Freeform 66"/>
            <p:cNvSpPr>
              <a:spLocks/>
            </p:cNvSpPr>
            <p:nvPr/>
          </p:nvSpPr>
          <p:spPr bwMode="auto">
            <a:xfrm>
              <a:off x="5194" y="3845"/>
              <a:ext cx="18" cy="17"/>
            </a:xfrm>
            <a:custGeom>
              <a:avLst/>
              <a:gdLst>
                <a:gd name="T0" fmla="*/ 2 w 18"/>
                <a:gd name="T1" fmla="*/ 0 h 17"/>
                <a:gd name="T2" fmla="*/ 2 w 18"/>
                <a:gd name="T3" fmla="*/ 3 h 17"/>
                <a:gd name="T4" fmla="*/ 5 w 18"/>
                <a:gd name="T5" fmla="*/ 3 h 17"/>
                <a:gd name="T6" fmla="*/ 5 w 18"/>
                <a:gd name="T7" fmla="*/ 6 h 17"/>
                <a:gd name="T8" fmla="*/ 7 w 18"/>
                <a:gd name="T9" fmla="*/ 6 h 17"/>
                <a:gd name="T10" fmla="*/ 7 w 18"/>
                <a:gd name="T11" fmla="*/ 8 h 17"/>
                <a:gd name="T12" fmla="*/ 10 w 18"/>
                <a:gd name="T13" fmla="*/ 8 h 17"/>
                <a:gd name="T14" fmla="*/ 12 w 18"/>
                <a:gd name="T15" fmla="*/ 11 h 17"/>
                <a:gd name="T16" fmla="*/ 15 w 18"/>
                <a:gd name="T17" fmla="*/ 14 h 17"/>
                <a:gd name="T18" fmla="*/ 15 w 18"/>
                <a:gd name="T19" fmla="*/ 16 h 17"/>
                <a:gd name="T20" fmla="*/ 17 w 18"/>
                <a:gd name="T21" fmla="*/ 16 h 17"/>
                <a:gd name="T22" fmla="*/ 15 w 18"/>
                <a:gd name="T23" fmla="*/ 16 h 17"/>
                <a:gd name="T24" fmla="*/ 12 w 18"/>
                <a:gd name="T25" fmla="*/ 16 h 17"/>
                <a:gd name="T26" fmla="*/ 10 w 18"/>
                <a:gd name="T27" fmla="*/ 16 h 17"/>
                <a:gd name="T28" fmla="*/ 7 w 18"/>
                <a:gd name="T29" fmla="*/ 16 h 17"/>
                <a:gd name="T30" fmla="*/ 5 w 18"/>
                <a:gd name="T31" fmla="*/ 16 h 17"/>
                <a:gd name="T32" fmla="*/ 5 w 18"/>
                <a:gd name="T33" fmla="*/ 14 h 17"/>
                <a:gd name="T34" fmla="*/ 2 w 18"/>
                <a:gd name="T35" fmla="*/ 14 h 17"/>
                <a:gd name="T36" fmla="*/ 2 w 18"/>
                <a:gd name="T37" fmla="*/ 11 h 17"/>
                <a:gd name="T38" fmla="*/ 0 w 18"/>
                <a:gd name="T39" fmla="*/ 11 h 17"/>
                <a:gd name="T40" fmla="*/ 0 w 18"/>
                <a:gd name="T41" fmla="*/ 8 h 17"/>
                <a:gd name="T42" fmla="*/ 0 w 18"/>
                <a:gd name="T43" fmla="*/ 6 h 17"/>
                <a:gd name="T44" fmla="*/ 0 w 18"/>
                <a:gd name="T45" fmla="*/ 3 h 17"/>
                <a:gd name="T46" fmla="*/ 2 w 18"/>
                <a:gd name="T47" fmla="*/ 3 h 17"/>
                <a:gd name="T48" fmla="*/ 2 w 18"/>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
                <a:gd name="T76" fmla="*/ 0 h 17"/>
                <a:gd name="T77" fmla="*/ 18 w 18"/>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 h="17">
                  <a:moveTo>
                    <a:pt x="2" y="0"/>
                  </a:moveTo>
                  <a:lnTo>
                    <a:pt x="2" y="3"/>
                  </a:lnTo>
                  <a:lnTo>
                    <a:pt x="5" y="3"/>
                  </a:lnTo>
                  <a:lnTo>
                    <a:pt x="5" y="6"/>
                  </a:lnTo>
                  <a:lnTo>
                    <a:pt x="7" y="6"/>
                  </a:lnTo>
                  <a:lnTo>
                    <a:pt x="7" y="8"/>
                  </a:lnTo>
                  <a:lnTo>
                    <a:pt x="10" y="8"/>
                  </a:lnTo>
                  <a:lnTo>
                    <a:pt x="12" y="11"/>
                  </a:lnTo>
                  <a:lnTo>
                    <a:pt x="15" y="14"/>
                  </a:lnTo>
                  <a:lnTo>
                    <a:pt x="15" y="16"/>
                  </a:lnTo>
                  <a:lnTo>
                    <a:pt x="17" y="16"/>
                  </a:lnTo>
                  <a:lnTo>
                    <a:pt x="15" y="16"/>
                  </a:lnTo>
                  <a:lnTo>
                    <a:pt x="12" y="16"/>
                  </a:lnTo>
                  <a:lnTo>
                    <a:pt x="10" y="16"/>
                  </a:lnTo>
                  <a:lnTo>
                    <a:pt x="7" y="16"/>
                  </a:lnTo>
                  <a:lnTo>
                    <a:pt x="5" y="16"/>
                  </a:lnTo>
                  <a:lnTo>
                    <a:pt x="5" y="14"/>
                  </a:lnTo>
                  <a:lnTo>
                    <a:pt x="2" y="14"/>
                  </a:lnTo>
                  <a:lnTo>
                    <a:pt x="2" y="11"/>
                  </a:lnTo>
                  <a:lnTo>
                    <a:pt x="0" y="11"/>
                  </a:lnTo>
                  <a:lnTo>
                    <a:pt x="0" y="8"/>
                  </a:lnTo>
                  <a:lnTo>
                    <a:pt x="0" y="6"/>
                  </a:lnTo>
                  <a:lnTo>
                    <a:pt x="0" y="3"/>
                  </a:lnTo>
                  <a:lnTo>
                    <a:pt x="2" y="3"/>
                  </a:lnTo>
                  <a:lnTo>
                    <a:pt x="2" y="0"/>
                  </a:lnTo>
                </a:path>
              </a:pathLst>
            </a:custGeom>
            <a:solidFill>
              <a:srgbClr val="00C000"/>
            </a:solidFill>
            <a:ln w="12700" cap="rnd">
              <a:noFill/>
              <a:round/>
              <a:headEnd/>
              <a:tailEnd/>
            </a:ln>
          </p:spPr>
          <p:txBody>
            <a:bodyPr/>
            <a:lstStyle/>
            <a:p>
              <a:endParaRPr lang="en-CA"/>
            </a:p>
          </p:txBody>
        </p:sp>
        <p:sp>
          <p:nvSpPr>
            <p:cNvPr id="144460" name="Freeform 67"/>
            <p:cNvSpPr>
              <a:spLocks/>
            </p:cNvSpPr>
            <p:nvPr/>
          </p:nvSpPr>
          <p:spPr bwMode="auto">
            <a:xfrm>
              <a:off x="5157" y="3853"/>
              <a:ext cx="14" cy="9"/>
            </a:xfrm>
            <a:custGeom>
              <a:avLst/>
              <a:gdLst>
                <a:gd name="T0" fmla="*/ 10 w 14"/>
                <a:gd name="T1" fmla="*/ 0 h 9"/>
                <a:gd name="T2" fmla="*/ 3 w 14"/>
                <a:gd name="T3" fmla="*/ 6 h 9"/>
                <a:gd name="T4" fmla="*/ 0 w 14"/>
                <a:gd name="T5" fmla="*/ 8 h 9"/>
                <a:gd name="T6" fmla="*/ 5 w 14"/>
                <a:gd name="T7" fmla="*/ 8 h 9"/>
                <a:gd name="T8" fmla="*/ 13 w 14"/>
                <a:gd name="T9" fmla="*/ 4 h 9"/>
                <a:gd name="T10" fmla="*/ 10 w 14"/>
                <a:gd name="T11" fmla="*/ 0 h 9"/>
                <a:gd name="T12" fmla="*/ 0 60000 65536"/>
                <a:gd name="T13" fmla="*/ 0 60000 65536"/>
                <a:gd name="T14" fmla="*/ 0 60000 65536"/>
                <a:gd name="T15" fmla="*/ 0 60000 65536"/>
                <a:gd name="T16" fmla="*/ 0 60000 65536"/>
                <a:gd name="T17" fmla="*/ 0 60000 65536"/>
                <a:gd name="T18" fmla="*/ 0 w 14"/>
                <a:gd name="T19" fmla="*/ 0 h 9"/>
                <a:gd name="T20" fmla="*/ 14 w 14"/>
                <a:gd name="T21" fmla="*/ 9 h 9"/>
              </a:gdLst>
              <a:ahLst/>
              <a:cxnLst>
                <a:cxn ang="T12">
                  <a:pos x="T0" y="T1"/>
                </a:cxn>
                <a:cxn ang="T13">
                  <a:pos x="T2" y="T3"/>
                </a:cxn>
                <a:cxn ang="T14">
                  <a:pos x="T4" y="T5"/>
                </a:cxn>
                <a:cxn ang="T15">
                  <a:pos x="T6" y="T7"/>
                </a:cxn>
                <a:cxn ang="T16">
                  <a:pos x="T8" y="T9"/>
                </a:cxn>
                <a:cxn ang="T17">
                  <a:pos x="T10" y="T11"/>
                </a:cxn>
              </a:cxnLst>
              <a:rect l="T18" t="T19" r="T20" b="T21"/>
              <a:pathLst>
                <a:path w="14" h="9">
                  <a:moveTo>
                    <a:pt x="10" y="0"/>
                  </a:moveTo>
                  <a:lnTo>
                    <a:pt x="3" y="6"/>
                  </a:lnTo>
                  <a:lnTo>
                    <a:pt x="0" y="8"/>
                  </a:lnTo>
                  <a:lnTo>
                    <a:pt x="5" y="8"/>
                  </a:lnTo>
                  <a:lnTo>
                    <a:pt x="13" y="4"/>
                  </a:lnTo>
                  <a:lnTo>
                    <a:pt x="10" y="0"/>
                  </a:lnTo>
                </a:path>
              </a:pathLst>
            </a:custGeom>
            <a:solidFill>
              <a:srgbClr val="00C000"/>
            </a:solidFill>
            <a:ln w="12700" cap="rnd">
              <a:noFill/>
              <a:round/>
              <a:headEnd/>
              <a:tailEnd/>
            </a:ln>
          </p:spPr>
          <p:txBody>
            <a:bodyPr/>
            <a:lstStyle/>
            <a:p>
              <a:endParaRPr lang="en-CA"/>
            </a:p>
          </p:txBody>
        </p:sp>
        <p:sp>
          <p:nvSpPr>
            <p:cNvPr id="144461" name="Freeform 68"/>
            <p:cNvSpPr>
              <a:spLocks/>
            </p:cNvSpPr>
            <p:nvPr/>
          </p:nvSpPr>
          <p:spPr bwMode="auto">
            <a:xfrm>
              <a:off x="5179" y="3717"/>
              <a:ext cx="40" cy="109"/>
            </a:xfrm>
            <a:custGeom>
              <a:avLst/>
              <a:gdLst>
                <a:gd name="T0" fmla="*/ 0 w 40"/>
                <a:gd name="T1" fmla="*/ 0 h 109"/>
                <a:gd name="T2" fmla="*/ 10 w 40"/>
                <a:gd name="T3" fmla="*/ 108 h 109"/>
                <a:gd name="T4" fmla="*/ 29 w 40"/>
                <a:gd name="T5" fmla="*/ 105 h 109"/>
                <a:gd name="T6" fmla="*/ 34 w 40"/>
                <a:gd name="T7" fmla="*/ 103 h 109"/>
                <a:gd name="T8" fmla="*/ 39 w 40"/>
                <a:gd name="T9" fmla="*/ 100 h 109"/>
                <a:gd name="T10" fmla="*/ 29 w 40"/>
                <a:gd name="T11" fmla="*/ 80 h 109"/>
                <a:gd name="T12" fmla="*/ 31 w 40"/>
                <a:gd name="T13" fmla="*/ 80 h 109"/>
                <a:gd name="T14" fmla="*/ 31 w 40"/>
                <a:gd name="T15" fmla="*/ 70 h 109"/>
                <a:gd name="T16" fmla="*/ 2 w 40"/>
                <a:gd name="T17" fmla="*/ 0 h 109"/>
                <a:gd name="T18" fmla="*/ 0 w 40"/>
                <a:gd name="T19" fmla="*/ 0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09"/>
                <a:gd name="T32" fmla="*/ 40 w 40"/>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09">
                  <a:moveTo>
                    <a:pt x="0" y="0"/>
                  </a:moveTo>
                  <a:lnTo>
                    <a:pt x="10" y="108"/>
                  </a:lnTo>
                  <a:lnTo>
                    <a:pt x="29" y="105"/>
                  </a:lnTo>
                  <a:lnTo>
                    <a:pt x="34" y="103"/>
                  </a:lnTo>
                  <a:lnTo>
                    <a:pt x="39" y="100"/>
                  </a:lnTo>
                  <a:lnTo>
                    <a:pt x="29" y="80"/>
                  </a:lnTo>
                  <a:lnTo>
                    <a:pt x="31" y="80"/>
                  </a:lnTo>
                  <a:lnTo>
                    <a:pt x="31" y="70"/>
                  </a:lnTo>
                  <a:lnTo>
                    <a:pt x="2" y="0"/>
                  </a:lnTo>
                  <a:lnTo>
                    <a:pt x="0" y="0"/>
                  </a:lnTo>
                </a:path>
              </a:pathLst>
            </a:custGeom>
            <a:solidFill>
              <a:srgbClr val="00C000"/>
            </a:solidFill>
            <a:ln w="12700" cap="rnd">
              <a:noFill/>
              <a:round/>
              <a:headEnd/>
              <a:tailEnd/>
            </a:ln>
          </p:spPr>
          <p:txBody>
            <a:bodyPr/>
            <a:lstStyle/>
            <a:p>
              <a:endParaRPr lang="en-CA"/>
            </a:p>
          </p:txBody>
        </p:sp>
        <p:sp>
          <p:nvSpPr>
            <p:cNvPr id="144462" name="Freeform 69"/>
            <p:cNvSpPr>
              <a:spLocks/>
            </p:cNvSpPr>
            <p:nvPr/>
          </p:nvSpPr>
          <p:spPr bwMode="auto">
            <a:xfrm>
              <a:off x="5150" y="3827"/>
              <a:ext cx="64" cy="56"/>
            </a:xfrm>
            <a:custGeom>
              <a:avLst/>
              <a:gdLst>
                <a:gd name="T0" fmla="*/ 18 w 64"/>
                <a:gd name="T1" fmla="*/ 3 h 56"/>
                <a:gd name="T2" fmla="*/ 0 w 64"/>
                <a:gd name="T3" fmla="*/ 26 h 56"/>
                <a:gd name="T4" fmla="*/ 24 w 64"/>
                <a:gd name="T5" fmla="*/ 48 h 56"/>
                <a:gd name="T6" fmla="*/ 48 w 64"/>
                <a:gd name="T7" fmla="*/ 55 h 56"/>
                <a:gd name="T8" fmla="*/ 58 w 64"/>
                <a:gd name="T9" fmla="*/ 42 h 56"/>
                <a:gd name="T10" fmla="*/ 63 w 64"/>
                <a:gd name="T11" fmla="*/ 21 h 56"/>
                <a:gd name="T12" fmla="*/ 21 w 64"/>
                <a:gd name="T13" fmla="*/ 0 h 56"/>
                <a:gd name="T14" fmla="*/ 18 w 64"/>
                <a:gd name="T15" fmla="*/ 3 h 56"/>
                <a:gd name="T16" fmla="*/ 0 60000 65536"/>
                <a:gd name="T17" fmla="*/ 0 60000 65536"/>
                <a:gd name="T18" fmla="*/ 0 60000 65536"/>
                <a:gd name="T19" fmla="*/ 0 60000 65536"/>
                <a:gd name="T20" fmla="*/ 0 60000 65536"/>
                <a:gd name="T21" fmla="*/ 0 60000 65536"/>
                <a:gd name="T22" fmla="*/ 0 60000 65536"/>
                <a:gd name="T23" fmla="*/ 0 60000 65536"/>
                <a:gd name="T24" fmla="*/ 0 w 64"/>
                <a:gd name="T25" fmla="*/ 0 h 56"/>
                <a:gd name="T26" fmla="*/ 64 w 64"/>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 h="56">
                  <a:moveTo>
                    <a:pt x="18" y="3"/>
                  </a:moveTo>
                  <a:lnTo>
                    <a:pt x="0" y="26"/>
                  </a:lnTo>
                  <a:lnTo>
                    <a:pt x="24" y="48"/>
                  </a:lnTo>
                  <a:lnTo>
                    <a:pt x="48" y="55"/>
                  </a:lnTo>
                  <a:lnTo>
                    <a:pt x="58" y="42"/>
                  </a:lnTo>
                  <a:lnTo>
                    <a:pt x="63" y="21"/>
                  </a:lnTo>
                  <a:lnTo>
                    <a:pt x="21" y="0"/>
                  </a:lnTo>
                  <a:lnTo>
                    <a:pt x="18" y="3"/>
                  </a:lnTo>
                </a:path>
              </a:pathLst>
            </a:custGeom>
            <a:solidFill>
              <a:srgbClr val="00C000"/>
            </a:solidFill>
            <a:ln w="12700" cap="rnd">
              <a:noFill/>
              <a:round/>
              <a:headEnd/>
              <a:tailEnd/>
            </a:ln>
          </p:spPr>
          <p:txBody>
            <a:bodyPr/>
            <a:lstStyle/>
            <a:p>
              <a:endParaRPr lang="en-CA"/>
            </a:p>
          </p:txBody>
        </p:sp>
        <p:sp>
          <p:nvSpPr>
            <p:cNvPr id="144463" name="Freeform 70"/>
            <p:cNvSpPr>
              <a:spLocks/>
            </p:cNvSpPr>
            <p:nvPr/>
          </p:nvSpPr>
          <p:spPr bwMode="auto">
            <a:xfrm>
              <a:off x="4920" y="3612"/>
              <a:ext cx="529" cy="661"/>
            </a:xfrm>
            <a:custGeom>
              <a:avLst/>
              <a:gdLst>
                <a:gd name="T0" fmla="*/ 527 w 529"/>
                <a:gd name="T1" fmla="*/ 312 h 661"/>
                <a:gd name="T2" fmla="*/ 524 w 529"/>
                <a:gd name="T3" fmla="*/ 274 h 661"/>
                <a:gd name="T4" fmla="*/ 517 w 529"/>
                <a:gd name="T5" fmla="*/ 238 h 661"/>
                <a:gd name="T6" fmla="*/ 508 w 529"/>
                <a:gd name="T7" fmla="*/ 203 h 661"/>
                <a:gd name="T8" fmla="*/ 495 w 529"/>
                <a:gd name="T9" fmla="*/ 169 h 661"/>
                <a:gd name="T10" fmla="*/ 478 w 529"/>
                <a:gd name="T11" fmla="*/ 138 h 661"/>
                <a:gd name="T12" fmla="*/ 460 w 529"/>
                <a:gd name="T13" fmla="*/ 109 h 661"/>
                <a:gd name="T14" fmla="*/ 439 w 529"/>
                <a:gd name="T15" fmla="*/ 82 h 661"/>
                <a:gd name="T16" fmla="*/ 415 w 529"/>
                <a:gd name="T17" fmla="*/ 59 h 661"/>
                <a:gd name="T18" fmla="*/ 390 w 529"/>
                <a:gd name="T19" fmla="*/ 40 h 661"/>
                <a:gd name="T20" fmla="*/ 362 w 529"/>
                <a:gd name="T21" fmla="*/ 24 h 661"/>
                <a:gd name="T22" fmla="*/ 334 w 529"/>
                <a:gd name="T23" fmla="*/ 12 h 661"/>
                <a:gd name="T24" fmla="*/ 305 w 529"/>
                <a:gd name="T25" fmla="*/ 4 h 661"/>
                <a:gd name="T26" fmla="*/ 275 w 529"/>
                <a:gd name="T27" fmla="*/ 0 h 661"/>
                <a:gd name="T28" fmla="*/ 245 w 529"/>
                <a:gd name="T29" fmla="*/ 1 h 661"/>
                <a:gd name="T30" fmla="*/ 215 w 529"/>
                <a:gd name="T31" fmla="*/ 6 h 661"/>
                <a:gd name="T32" fmla="*/ 187 w 529"/>
                <a:gd name="T33" fmla="*/ 15 h 661"/>
                <a:gd name="T34" fmla="*/ 159 w 529"/>
                <a:gd name="T35" fmla="*/ 28 h 661"/>
                <a:gd name="T36" fmla="*/ 132 w 529"/>
                <a:gd name="T37" fmla="*/ 45 h 661"/>
                <a:gd name="T38" fmla="*/ 107 w 529"/>
                <a:gd name="T39" fmla="*/ 65 h 661"/>
                <a:gd name="T40" fmla="*/ 84 w 529"/>
                <a:gd name="T41" fmla="*/ 89 h 661"/>
                <a:gd name="T42" fmla="*/ 64 w 529"/>
                <a:gd name="T43" fmla="*/ 116 h 661"/>
                <a:gd name="T44" fmla="*/ 45 w 529"/>
                <a:gd name="T45" fmla="*/ 145 h 661"/>
                <a:gd name="T46" fmla="*/ 30 w 529"/>
                <a:gd name="T47" fmla="*/ 178 h 661"/>
                <a:gd name="T48" fmla="*/ 18 w 529"/>
                <a:gd name="T49" fmla="*/ 211 h 661"/>
                <a:gd name="T50" fmla="*/ 9 w 529"/>
                <a:gd name="T51" fmla="*/ 247 h 661"/>
                <a:gd name="T52" fmla="*/ 3 w 529"/>
                <a:gd name="T53" fmla="*/ 284 h 661"/>
                <a:gd name="T54" fmla="*/ 0 w 529"/>
                <a:gd name="T55" fmla="*/ 321 h 661"/>
                <a:gd name="T56" fmla="*/ 1 w 529"/>
                <a:gd name="T57" fmla="*/ 358 h 661"/>
                <a:gd name="T58" fmla="*/ 5 w 529"/>
                <a:gd name="T59" fmla="*/ 395 h 661"/>
                <a:gd name="T60" fmla="*/ 13 w 529"/>
                <a:gd name="T61" fmla="*/ 431 h 661"/>
                <a:gd name="T62" fmla="*/ 23 w 529"/>
                <a:gd name="T63" fmla="*/ 466 h 661"/>
                <a:gd name="T64" fmla="*/ 37 w 529"/>
                <a:gd name="T65" fmla="*/ 499 h 661"/>
                <a:gd name="T66" fmla="*/ 54 w 529"/>
                <a:gd name="T67" fmla="*/ 530 h 661"/>
                <a:gd name="T68" fmla="*/ 74 w 529"/>
                <a:gd name="T69" fmla="*/ 558 h 661"/>
                <a:gd name="T70" fmla="*/ 95 w 529"/>
                <a:gd name="T71" fmla="*/ 583 h 661"/>
                <a:gd name="T72" fmla="*/ 119 w 529"/>
                <a:gd name="T73" fmla="*/ 606 h 661"/>
                <a:gd name="T74" fmla="*/ 145 w 529"/>
                <a:gd name="T75" fmla="*/ 625 h 661"/>
                <a:gd name="T76" fmla="*/ 173 w 529"/>
                <a:gd name="T77" fmla="*/ 640 h 661"/>
                <a:gd name="T78" fmla="*/ 201 w 529"/>
                <a:gd name="T79" fmla="*/ 650 h 661"/>
                <a:gd name="T80" fmla="*/ 231 w 529"/>
                <a:gd name="T81" fmla="*/ 657 h 661"/>
                <a:gd name="T82" fmla="*/ 260 w 529"/>
                <a:gd name="T83" fmla="*/ 660 h 661"/>
                <a:gd name="T84" fmla="*/ 290 w 529"/>
                <a:gd name="T85" fmla="*/ 658 h 661"/>
                <a:gd name="T86" fmla="*/ 320 w 529"/>
                <a:gd name="T87" fmla="*/ 653 h 661"/>
                <a:gd name="T88" fmla="*/ 348 w 529"/>
                <a:gd name="T89" fmla="*/ 643 h 661"/>
                <a:gd name="T90" fmla="*/ 376 w 529"/>
                <a:gd name="T91" fmla="*/ 629 h 661"/>
                <a:gd name="T92" fmla="*/ 402 w 529"/>
                <a:gd name="T93" fmla="*/ 611 h 661"/>
                <a:gd name="T94" fmla="*/ 427 w 529"/>
                <a:gd name="T95" fmla="*/ 590 h 661"/>
                <a:gd name="T96" fmla="*/ 449 w 529"/>
                <a:gd name="T97" fmla="*/ 565 h 661"/>
                <a:gd name="T98" fmla="*/ 469 w 529"/>
                <a:gd name="T99" fmla="*/ 537 h 661"/>
                <a:gd name="T100" fmla="*/ 487 w 529"/>
                <a:gd name="T101" fmla="*/ 507 h 661"/>
                <a:gd name="T102" fmla="*/ 502 w 529"/>
                <a:gd name="T103" fmla="*/ 475 h 661"/>
                <a:gd name="T104" fmla="*/ 513 w 529"/>
                <a:gd name="T105" fmla="*/ 440 h 661"/>
                <a:gd name="T106" fmla="*/ 521 w 529"/>
                <a:gd name="T107" fmla="*/ 404 h 661"/>
                <a:gd name="T108" fmla="*/ 526 w 529"/>
                <a:gd name="T109" fmla="*/ 367 h 661"/>
                <a:gd name="T110" fmla="*/ 528 w 529"/>
                <a:gd name="T111" fmla="*/ 330 h 6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9"/>
                <a:gd name="T169" fmla="*/ 0 h 661"/>
                <a:gd name="T170" fmla="*/ 529 w 529"/>
                <a:gd name="T171" fmla="*/ 661 h 6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9" h="661">
                  <a:moveTo>
                    <a:pt x="528" y="330"/>
                  </a:moveTo>
                  <a:lnTo>
                    <a:pt x="527" y="312"/>
                  </a:lnTo>
                  <a:lnTo>
                    <a:pt x="526" y="293"/>
                  </a:lnTo>
                  <a:lnTo>
                    <a:pt x="524" y="274"/>
                  </a:lnTo>
                  <a:lnTo>
                    <a:pt x="521" y="256"/>
                  </a:lnTo>
                  <a:lnTo>
                    <a:pt x="517" y="238"/>
                  </a:lnTo>
                  <a:lnTo>
                    <a:pt x="513" y="220"/>
                  </a:lnTo>
                  <a:lnTo>
                    <a:pt x="508" y="203"/>
                  </a:lnTo>
                  <a:lnTo>
                    <a:pt x="502" y="185"/>
                  </a:lnTo>
                  <a:lnTo>
                    <a:pt x="495" y="169"/>
                  </a:lnTo>
                  <a:lnTo>
                    <a:pt x="487" y="153"/>
                  </a:lnTo>
                  <a:lnTo>
                    <a:pt x="478" y="138"/>
                  </a:lnTo>
                  <a:lnTo>
                    <a:pt x="469" y="123"/>
                  </a:lnTo>
                  <a:lnTo>
                    <a:pt x="460" y="109"/>
                  </a:lnTo>
                  <a:lnTo>
                    <a:pt x="449" y="95"/>
                  </a:lnTo>
                  <a:lnTo>
                    <a:pt x="439" y="82"/>
                  </a:lnTo>
                  <a:lnTo>
                    <a:pt x="427" y="70"/>
                  </a:lnTo>
                  <a:lnTo>
                    <a:pt x="415" y="59"/>
                  </a:lnTo>
                  <a:lnTo>
                    <a:pt x="402" y="49"/>
                  </a:lnTo>
                  <a:lnTo>
                    <a:pt x="390" y="40"/>
                  </a:lnTo>
                  <a:lnTo>
                    <a:pt x="376" y="31"/>
                  </a:lnTo>
                  <a:lnTo>
                    <a:pt x="362" y="24"/>
                  </a:lnTo>
                  <a:lnTo>
                    <a:pt x="348" y="17"/>
                  </a:lnTo>
                  <a:lnTo>
                    <a:pt x="334" y="12"/>
                  </a:lnTo>
                  <a:lnTo>
                    <a:pt x="320" y="8"/>
                  </a:lnTo>
                  <a:lnTo>
                    <a:pt x="305" y="4"/>
                  </a:lnTo>
                  <a:lnTo>
                    <a:pt x="290" y="2"/>
                  </a:lnTo>
                  <a:lnTo>
                    <a:pt x="275" y="0"/>
                  </a:lnTo>
                  <a:lnTo>
                    <a:pt x="260" y="0"/>
                  </a:lnTo>
                  <a:lnTo>
                    <a:pt x="245" y="1"/>
                  </a:lnTo>
                  <a:lnTo>
                    <a:pt x="231" y="3"/>
                  </a:lnTo>
                  <a:lnTo>
                    <a:pt x="215" y="6"/>
                  </a:lnTo>
                  <a:lnTo>
                    <a:pt x="201" y="10"/>
                  </a:lnTo>
                  <a:lnTo>
                    <a:pt x="187" y="15"/>
                  </a:lnTo>
                  <a:lnTo>
                    <a:pt x="173" y="20"/>
                  </a:lnTo>
                  <a:lnTo>
                    <a:pt x="159" y="28"/>
                  </a:lnTo>
                  <a:lnTo>
                    <a:pt x="145" y="35"/>
                  </a:lnTo>
                  <a:lnTo>
                    <a:pt x="132" y="45"/>
                  </a:lnTo>
                  <a:lnTo>
                    <a:pt x="119" y="54"/>
                  </a:lnTo>
                  <a:lnTo>
                    <a:pt x="107" y="65"/>
                  </a:lnTo>
                  <a:lnTo>
                    <a:pt x="95" y="77"/>
                  </a:lnTo>
                  <a:lnTo>
                    <a:pt x="84" y="89"/>
                  </a:lnTo>
                  <a:lnTo>
                    <a:pt x="74" y="102"/>
                  </a:lnTo>
                  <a:lnTo>
                    <a:pt x="64" y="116"/>
                  </a:lnTo>
                  <a:lnTo>
                    <a:pt x="54" y="130"/>
                  </a:lnTo>
                  <a:lnTo>
                    <a:pt x="45" y="145"/>
                  </a:lnTo>
                  <a:lnTo>
                    <a:pt x="37" y="161"/>
                  </a:lnTo>
                  <a:lnTo>
                    <a:pt x="30" y="178"/>
                  </a:lnTo>
                  <a:lnTo>
                    <a:pt x="23" y="194"/>
                  </a:lnTo>
                  <a:lnTo>
                    <a:pt x="18" y="211"/>
                  </a:lnTo>
                  <a:lnTo>
                    <a:pt x="13" y="229"/>
                  </a:lnTo>
                  <a:lnTo>
                    <a:pt x="9" y="247"/>
                  </a:lnTo>
                  <a:lnTo>
                    <a:pt x="5" y="265"/>
                  </a:lnTo>
                  <a:lnTo>
                    <a:pt x="3" y="284"/>
                  </a:lnTo>
                  <a:lnTo>
                    <a:pt x="1" y="302"/>
                  </a:lnTo>
                  <a:lnTo>
                    <a:pt x="0" y="321"/>
                  </a:lnTo>
                  <a:lnTo>
                    <a:pt x="0" y="339"/>
                  </a:lnTo>
                  <a:lnTo>
                    <a:pt x="1" y="358"/>
                  </a:lnTo>
                  <a:lnTo>
                    <a:pt x="3" y="376"/>
                  </a:lnTo>
                  <a:lnTo>
                    <a:pt x="5" y="395"/>
                  </a:lnTo>
                  <a:lnTo>
                    <a:pt x="9" y="413"/>
                  </a:lnTo>
                  <a:lnTo>
                    <a:pt x="13" y="431"/>
                  </a:lnTo>
                  <a:lnTo>
                    <a:pt x="18" y="449"/>
                  </a:lnTo>
                  <a:lnTo>
                    <a:pt x="23" y="466"/>
                  </a:lnTo>
                  <a:lnTo>
                    <a:pt x="30" y="483"/>
                  </a:lnTo>
                  <a:lnTo>
                    <a:pt x="37" y="499"/>
                  </a:lnTo>
                  <a:lnTo>
                    <a:pt x="45" y="515"/>
                  </a:lnTo>
                  <a:lnTo>
                    <a:pt x="54" y="530"/>
                  </a:lnTo>
                  <a:lnTo>
                    <a:pt x="64" y="544"/>
                  </a:lnTo>
                  <a:lnTo>
                    <a:pt x="74" y="558"/>
                  </a:lnTo>
                  <a:lnTo>
                    <a:pt x="84" y="571"/>
                  </a:lnTo>
                  <a:lnTo>
                    <a:pt x="95" y="583"/>
                  </a:lnTo>
                  <a:lnTo>
                    <a:pt x="107" y="595"/>
                  </a:lnTo>
                  <a:lnTo>
                    <a:pt x="119" y="606"/>
                  </a:lnTo>
                  <a:lnTo>
                    <a:pt x="132" y="615"/>
                  </a:lnTo>
                  <a:lnTo>
                    <a:pt x="145" y="625"/>
                  </a:lnTo>
                  <a:lnTo>
                    <a:pt x="159" y="632"/>
                  </a:lnTo>
                  <a:lnTo>
                    <a:pt x="173" y="640"/>
                  </a:lnTo>
                  <a:lnTo>
                    <a:pt x="187" y="645"/>
                  </a:lnTo>
                  <a:lnTo>
                    <a:pt x="201" y="650"/>
                  </a:lnTo>
                  <a:lnTo>
                    <a:pt x="215" y="655"/>
                  </a:lnTo>
                  <a:lnTo>
                    <a:pt x="231" y="657"/>
                  </a:lnTo>
                  <a:lnTo>
                    <a:pt x="245" y="659"/>
                  </a:lnTo>
                  <a:lnTo>
                    <a:pt x="260" y="660"/>
                  </a:lnTo>
                  <a:lnTo>
                    <a:pt x="275" y="659"/>
                  </a:lnTo>
                  <a:lnTo>
                    <a:pt x="290" y="658"/>
                  </a:lnTo>
                  <a:lnTo>
                    <a:pt x="305" y="656"/>
                  </a:lnTo>
                  <a:lnTo>
                    <a:pt x="320" y="653"/>
                  </a:lnTo>
                  <a:lnTo>
                    <a:pt x="334" y="648"/>
                  </a:lnTo>
                  <a:lnTo>
                    <a:pt x="348" y="643"/>
                  </a:lnTo>
                  <a:lnTo>
                    <a:pt x="362" y="636"/>
                  </a:lnTo>
                  <a:lnTo>
                    <a:pt x="376" y="629"/>
                  </a:lnTo>
                  <a:lnTo>
                    <a:pt x="390" y="621"/>
                  </a:lnTo>
                  <a:lnTo>
                    <a:pt x="402" y="611"/>
                  </a:lnTo>
                  <a:lnTo>
                    <a:pt x="415" y="601"/>
                  </a:lnTo>
                  <a:lnTo>
                    <a:pt x="427" y="590"/>
                  </a:lnTo>
                  <a:lnTo>
                    <a:pt x="439" y="578"/>
                  </a:lnTo>
                  <a:lnTo>
                    <a:pt x="449" y="565"/>
                  </a:lnTo>
                  <a:lnTo>
                    <a:pt x="460" y="551"/>
                  </a:lnTo>
                  <a:lnTo>
                    <a:pt x="469" y="537"/>
                  </a:lnTo>
                  <a:lnTo>
                    <a:pt x="478" y="522"/>
                  </a:lnTo>
                  <a:lnTo>
                    <a:pt x="487" y="507"/>
                  </a:lnTo>
                  <a:lnTo>
                    <a:pt x="495" y="491"/>
                  </a:lnTo>
                  <a:lnTo>
                    <a:pt x="502" y="475"/>
                  </a:lnTo>
                  <a:lnTo>
                    <a:pt x="508" y="457"/>
                  </a:lnTo>
                  <a:lnTo>
                    <a:pt x="513" y="440"/>
                  </a:lnTo>
                  <a:lnTo>
                    <a:pt x="517" y="422"/>
                  </a:lnTo>
                  <a:lnTo>
                    <a:pt x="521" y="404"/>
                  </a:lnTo>
                  <a:lnTo>
                    <a:pt x="524" y="386"/>
                  </a:lnTo>
                  <a:lnTo>
                    <a:pt x="526" y="367"/>
                  </a:lnTo>
                  <a:lnTo>
                    <a:pt x="527" y="349"/>
                  </a:lnTo>
                  <a:lnTo>
                    <a:pt x="528" y="330"/>
                  </a:lnTo>
                </a:path>
              </a:pathLst>
            </a:custGeom>
            <a:noFill/>
            <a:ln w="12700" cap="rnd">
              <a:solidFill>
                <a:srgbClr val="000000"/>
              </a:solidFill>
              <a:round/>
              <a:headEnd/>
              <a:tailEnd/>
            </a:ln>
          </p:spPr>
          <p:txBody>
            <a:bodyPr/>
            <a:lstStyle/>
            <a:p>
              <a:endParaRPr lang="en-CA"/>
            </a:p>
          </p:txBody>
        </p:sp>
        <p:sp>
          <p:nvSpPr>
            <p:cNvPr id="144464" name="Freeform 71"/>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FFFFFF"/>
              </a:solidFill>
              <a:round/>
              <a:headEnd/>
              <a:tailEnd/>
            </a:ln>
          </p:spPr>
          <p:txBody>
            <a:bodyPr/>
            <a:lstStyle/>
            <a:p>
              <a:endParaRPr lang="en-CA"/>
            </a:p>
          </p:txBody>
        </p:sp>
        <p:sp>
          <p:nvSpPr>
            <p:cNvPr id="144465" name="Freeform 72"/>
            <p:cNvSpPr>
              <a:spLocks/>
            </p:cNvSpPr>
            <p:nvPr/>
          </p:nvSpPr>
          <p:spPr bwMode="auto">
            <a:xfrm>
              <a:off x="5174" y="3951"/>
              <a:ext cx="21" cy="178"/>
            </a:xfrm>
            <a:custGeom>
              <a:avLst/>
              <a:gdLst>
                <a:gd name="T0" fmla="*/ 0 w 21"/>
                <a:gd name="T1" fmla="*/ 173 h 178"/>
                <a:gd name="T2" fmla="*/ 0 w 21"/>
                <a:gd name="T3" fmla="*/ 0 h 178"/>
                <a:gd name="T4" fmla="*/ 20 w 21"/>
                <a:gd name="T5" fmla="*/ 7 h 178"/>
                <a:gd name="T6" fmla="*/ 20 w 21"/>
                <a:gd name="T7" fmla="*/ 169 h 178"/>
                <a:gd name="T8" fmla="*/ 16 w 21"/>
                <a:gd name="T9" fmla="*/ 177 h 178"/>
                <a:gd name="T10" fmla="*/ 0 w 21"/>
                <a:gd name="T11" fmla="*/ 173 h 178"/>
                <a:gd name="T12" fmla="*/ 0 60000 65536"/>
                <a:gd name="T13" fmla="*/ 0 60000 65536"/>
                <a:gd name="T14" fmla="*/ 0 60000 65536"/>
                <a:gd name="T15" fmla="*/ 0 60000 65536"/>
                <a:gd name="T16" fmla="*/ 0 60000 65536"/>
                <a:gd name="T17" fmla="*/ 0 60000 65536"/>
                <a:gd name="T18" fmla="*/ 0 w 21"/>
                <a:gd name="T19" fmla="*/ 0 h 178"/>
                <a:gd name="T20" fmla="*/ 21 w 21"/>
                <a:gd name="T21" fmla="*/ 178 h 178"/>
              </a:gdLst>
              <a:ahLst/>
              <a:cxnLst>
                <a:cxn ang="T12">
                  <a:pos x="T0" y="T1"/>
                </a:cxn>
                <a:cxn ang="T13">
                  <a:pos x="T2" y="T3"/>
                </a:cxn>
                <a:cxn ang="T14">
                  <a:pos x="T4" y="T5"/>
                </a:cxn>
                <a:cxn ang="T15">
                  <a:pos x="T6" y="T7"/>
                </a:cxn>
                <a:cxn ang="T16">
                  <a:pos x="T8" y="T9"/>
                </a:cxn>
                <a:cxn ang="T17">
                  <a:pos x="T10" y="T11"/>
                </a:cxn>
              </a:cxnLst>
              <a:rect l="T18" t="T19" r="T20" b="T21"/>
              <a:pathLst>
                <a:path w="21" h="178">
                  <a:moveTo>
                    <a:pt x="0" y="173"/>
                  </a:moveTo>
                  <a:lnTo>
                    <a:pt x="0" y="0"/>
                  </a:lnTo>
                  <a:lnTo>
                    <a:pt x="20" y="7"/>
                  </a:lnTo>
                  <a:lnTo>
                    <a:pt x="20" y="169"/>
                  </a:lnTo>
                  <a:lnTo>
                    <a:pt x="16" y="177"/>
                  </a:lnTo>
                  <a:lnTo>
                    <a:pt x="0" y="173"/>
                  </a:lnTo>
                </a:path>
              </a:pathLst>
            </a:custGeom>
            <a:solidFill>
              <a:srgbClr val="202000"/>
            </a:solidFill>
            <a:ln w="12700" cap="rnd">
              <a:noFill/>
              <a:round/>
              <a:headEnd/>
              <a:tailEnd/>
            </a:ln>
          </p:spPr>
          <p:txBody>
            <a:bodyPr/>
            <a:lstStyle/>
            <a:p>
              <a:endParaRPr lang="en-CA"/>
            </a:p>
          </p:txBody>
        </p:sp>
        <p:sp>
          <p:nvSpPr>
            <p:cNvPr id="144466" name="Freeform 73"/>
            <p:cNvSpPr>
              <a:spLocks/>
            </p:cNvSpPr>
            <p:nvPr/>
          </p:nvSpPr>
          <p:spPr bwMode="auto">
            <a:xfrm>
              <a:off x="5123" y="3896"/>
              <a:ext cx="110" cy="62"/>
            </a:xfrm>
            <a:custGeom>
              <a:avLst/>
              <a:gdLst>
                <a:gd name="T0" fmla="*/ 48 w 110"/>
                <a:gd name="T1" fmla="*/ 0 h 62"/>
                <a:gd name="T2" fmla="*/ 75 w 110"/>
                <a:gd name="T3" fmla="*/ 3 h 62"/>
                <a:gd name="T4" fmla="*/ 75 w 110"/>
                <a:gd name="T5" fmla="*/ 5 h 62"/>
                <a:gd name="T6" fmla="*/ 75 w 110"/>
                <a:gd name="T7" fmla="*/ 8 h 62"/>
                <a:gd name="T8" fmla="*/ 77 w 110"/>
                <a:gd name="T9" fmla="*/ 8 h 62"/>
                <a:gd name="T10" fmla="*/ 77 w 110"/>
                <a:gd name="T11" fmla="*/ 10 h 62"/>
                <a:gd name="T12" fmla="*/ 80 w 110"/>
                <a:gd name="T13" fmla="*/ 13 h 62"/>
                <a:gd name="T14" fmla="*/ 83 w 110"/>
                <a:gd name="T15" fmla="*/ 13 h 62"/>
                <a:gd name="T16" fmla="*/ 83 w 110"/>
                <a:gd name="T17" fmla="*/ 16 h 62"/>
                <a:gd name="T18" fmla="*/ 85 w 110"/>
                <a:gd name="T19" fmla="*/ 16 h 62"/>
                <a:gd name="T20" fmla="*/ 85 w 110"/>
                <a:gd name="T21" fmla="*/ 21 h 62"/>
                <a:gd name="T22" fmla="*/ 102 w 110"/>
                <a:gd name="T23" fmla="*/ 27 h 62"/>
                <a:gd name="T24" fmla="*/ 96 w 110"/>
                <a:gd name="T25" fmla="*/ 29 h 62"/>
                <a:gd name="T26" fmla="*/ 109 w 110"/>
                <a:gd name="T27" fmla="*/ 39 h 62"/>
                <a:gd name="T28" fmla="*/ 96 w 110"/>
                <a:gd name="T29" fmla="*/ 50 h 62"/>
                <a:gd name="T30" fmla="*/ 80 w 110"/>
                <a:gd name="T31" fmla="*/ 50 h 62"/>
                <a:gd name="T32" fmla="*/ 85 w 110"/>
                <a:gd name="T33" fmla="*/ 58 h 62"/>
                <a:gd name="T34" fmla="*/ 72 w 110"/>
                <a:gd name="T35" fmla="*/ 61 h 62"/>
                <a:gd name="T36" fmla="*/ 52 w 110"/>
                <a:gd name="T37" fmla="*/ 55 h 62"/>
                <a:gd name="T38" fmla="*/ 48 w 110"/>
                <a:gd name="T39" fmla="*/ 47 h 62"/>
                <a:gd name="T40" fmla="*/ 48 w 110"/>
                <a:gd name="T41" fmla="*/ 45 h 62"/>
                <a:gd name="T42" fmla="*/ 29 w 110"/>
                <a:gd name="T43" fmla="*/ 58 h 62"/>
                <a:gd name="T44" fmla="*/ 29 w 110"/>
                <a:gd name="T45" fmla="*/ 53 h 62"/>
                <a:gd name="T46" fmla="*/ 16 w 110"/>
                <a:gd name="T47" fmla="*/ 47 h 62"/>
                <a:gd name="T48" fmla="*/ 24 w 110"/>
                <a:gd name="T49" fmla="*/ 39 h 62"/>
                <a:gd name="T50" fmla="*/ 10 w 110"/>
                <a:gd name="T51" fmla="*/ 39 h 62"/>
                <a:gd name="T52" fmla="*/ 0 w 110"/>
                <a:gd name="T53" fmla="*/ 35 h 62"/>
                <a:gd name="T54" fmla="*/ 2 w 110"/>
                <a:gd name="T55" fmla="*/ 31 h 62"/>
                <a:gd name="T56" fmla="*/ 5 w 110"/>
                <a:gd name="T57" fmla="*/ 31 h 62"/>
                <a:gd name="T58" fmla="*/ 7 w 110"/>
                <a:gd name="T59" fmla="*/ 31 h 62"/>
                <a:gd name="T60" fmla="*/ 7 w 110"/>
                <a:gd name="T61" fmla="*/ 29 h 62"/>
                <a:gd name="T62" fmla="*/ 10 w 110"/>
                <a:gd name="T63" fmla="*/ 29 h 62"/>
                <a:gd name="T64" fmla="*/ 13 w 110"/>
                <a:gd name="T65" fmla="*/ 29 h 62"/>
                <a:gd name="T66" fmla="*/ 13 w 110"/>
                <a:gd name="T67" fmla="*/ 27 h 62"/>
                <a:gd name="T68" fmla="*/ 16 w 110"/>
                <a:gd name="T69" fmla="*/ 27 h 62"/>
                <a:gd name="T70" fmla="*/ 19 w 110"/>
                <a:gd name="T71" fmla="*/ 27 h 62"/>
                <a:gd name="T72" fmla="*/ 19 w 110"/>
                <a:gd name="T73" fmla="*/ 24 h 62"/>
                <a:gd name="T74" fmla="*/ 16 w 110"/>
                <a:gd name="T75" fmla="*/ 18 h 62"/>
                <a:gd name="T76" fmla="*/ 19 w 110"/>
                <a:gd name="T77" fmla="*/ 18 h 62"/>
                <a:gd name="T78" fmla="*/ 21 w 110"/>
                <a:gd name="T79" fmla="*/ 18 h 62"/>
                <a:gd name="T80" fmla="*/ 21 w 110"/>
                <a:gd name="T81" fmla="*/ 16 h 62"/>
                <a:gd name="T82" fmla="*/ 24 w 110"/>
                <a:gd name="T83" fmla="*/ 16 h 62"/>
                <a:gd name="T84" fmla="*/ 26 w 110"/>
                <a:gd name="T85" fmla="*/ 16 h 62"/>
                <a:gd name="T86" fmla="*/ 29 w 110"/>
                <a:gd name="T87" fmla="*/ 13 h 62"/>
                <a:gd name="T88" fmla="*/ 32 w 110"/>
                <a:gd name="T89" fmla="*/ 13 h 62"/>
                <a:gd name="T90" fmla="*/ 34 w 110"/>
                <a:gd name="T91" fmla="*/ 13 h 62"/>
                <a:gd name="T92" fmla="*/ 34 w 110"/>
                <a:gd name="T93" fmla="*/ 10 h 62"/>
                <a:gd name="T94" fmla="*/ 37 w 110"/>
                <a:gd name="T95" fmla="*/ 10 h 62"/>
                <a:gd name="T96" fmla="*/ 37 w 110"/>
                <a:gd name="T97" fmla="*/ 8 h 62"/>
                <a:gd name="T98" fmla="*/ 40 w 110"/>
                <a:gd name="T99" fmla="*/ 8 h 62"/>
                <a:gd name="T100" fmla="*/ 42 w 110"/>
                <a:gd name="T101" fmla="*/ 5 h 62"/>
                <a:gd name="T102" fmla="*/ 45 w 110"/>
                <a:gd name="T103" fmla="*/ 5 h 62"/>
                <a:gd name="T104" fmla="*/ 45 w 110"/>
                <a:gd name="T105" fmla="*/ 3 h 62"/>
                <a:gd name="T106" fmla="*/ 48 w 110"/>
                <a:gd name="T107" fmla="*/ 3 h 62"/>
                <a:gd name="T108" fmla="*/ 48 w 110"/>
                <a:gd name="T109" fmla="*/ 0 h 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0"/>
                <a:gd name="T166" fmla="*/ 0 h 62"/>
                <a:gd name="T167" fmla="*/ 110 w 110"/>
                <a:gd name="T168" fmla="*/ 62 h 6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0" h="62">
                  <a:moveTo>
                    <a:pt x="48" y="0"/>
                  </a:moveTo>
                  <a:lnTo>
                    <a:pt x="75" y="3"/>
                  </a:lnTo>
                  <a:lnTo>
                    <a:pt x="75" y="5"/>
                  </a:lnTo>
                  <a:lnTo>
                    <a:pt x="75" y="8"/>
                  </a:lnTo>
                  <a:lnTo>
                    <a:pt x="77" y="8"/>
                  </a:lnTo>
                  <a:lnTo>
                    <a:pt x="77" y="10"/>
                  </a:lnTo>
                  <a:lnTo>
                    <a:pt x="80" y="13"/>
                  </a:lnTo>
                  <a:lnTo>
                    <a:pt x="83" y="13"/>
                  </a:lnTo>
                  <a:lnTo>
                    <a:pt x="83" y="16"/>
                  </a:lnTo>
                  <a:lnTo>
                    <a:pt x="85" y="16"/>
                  </a:lnTo>
                  <a:lnTo>
                    <a:pt x="85" y="21"/>
                  </a:lnTo>
                  <a:lnTo>
                    <a:pt x="102" y="27"/>
                  </a:lnTo>
                  <a:lnTo>
                    <a:pt x="96" y="29"/>
                  </a:lnTo>
                  <a:lnTo>
                    <a:pt x="109" y="39"/>
                  </a:lnTo>
                  <a:lnTo>
                    <a:pt x="96" y="50"/>
                  </a:lnTo>
                  <a:lnTo>
                    <a:pt x="80" y="50"/>
                  </a:lnTo>
                  <a:lnTo>
                    <a:pt x="85" y="58"/>
                  </a:lnTo>
                  <a:lnTo>
                    <a:pt x="72" y="61"/>
                  </a:lnTo>
                  <a:lnTo>
                    <a:pt x="52" y="55"/>
                  </a:lnTo>
                  <a:lnTo>
                    <a:pt x="48" y="47"/>
                  </a:lnTo>
                  <a:lnTo>
                    <a:pt x="48" y="45"/>
                  </a:lnTo>
                  <a:lnTo>
                    <a:pt x="29" y="58"/>
                  </a:lnTo>
                  <a:lnTo>
                    <a:pt x="29" y="53"/>
                  </a:lnTo>
                  <a:lnTo>
                    <a:pt x="16" y="47"/>
                  </a:lnTo>
                  <a:lnTo>
                    <a:pt x="24" y="39"/>
                  </a:lnTo>
                  <a:lnTo>
                    <a:pt x="10" y="39"/>
                  </a:lnTo>
                  <a:lnTo>
                    <a:pt x="0" y="35"/>
                  </a:lnTo>
                  <a:lnTo>
                    <a:pt x="2" y="31"/>
                  </a:lnTo>
                  <a:lnTo>
                    <a:pt x="5" y="31"/>
                  </a:lnTo>
                  <a:lnTo>
                    <a:pt x="7" y="31"/>
                  </a:lnTo>
                  <a:lnTo>
                    <a:pt x="7" y="29"/>
                  </a:lnTo>
                  <a:lnTo>
                    <a:pt x="10" y="29"/>
                  </a:lnTo>
                  <a:lnTo>
                    <a:pt x="13" y="29"/>
                  </a:lnTo>
                  <a:lnTo>
                    <a:pt x="13" y="27"/>
                  </a:lnTo>
                  <a:lnTo>
                    <a:pt x="16" y="27"/>
                  </a:lnTo>
                  <a:lnTo>
                    <a:pt x="19" y="27"/>
                  </a:lnTo>
                  <a:lnTo>
                    <a:pt x="19" y="24"/>
                  </a:lnTo>
                  <a:lnTo>
                    <a:pt x="16" y="18"/>
                  </a:lnTo>
                  <a:lnTo>
                    <a:pt x="19" y="18"/>
                  </a:lnTo>
                  <a:lnTo>
                    <a:pt x="21" y="18"/>
                  </a:lnTo>
                  <a:lnTo>
                    <a:pt x="21" y="16"/>
                  </a:lnTo>
                  <a:lnTo>
                    <a:pt x="24" y="16"/>
                  </a:lnTo>
                  <a:lnTo>
                    <a:pt x="26" y="16"/>
                  </a:lnTo>
                  <a:lnTo>
                    <a:pt x="29" y="13"/>
                  </a:lnTo>
                  <a:lnTo>
                    <a:pt x="32" y="13"/>
                  </a:lnTo>
                  <a:lnTo>
                    <a:pt x="34" y="13"/>
                  </a:lnTo>
                  <a:lnTo>
                    <a:pt x="34" y="10"/>
                  </a:lnTo>
                  <a:lnTo>
                    <a:pt x="37" y="10"/>
                  </a:lnTo>
                  <a:lnTo>
                    <a:pt x="37" y="8"/>
                  </a:lnTo>
                  <a:lnTo>
                    <a:pt x="40" y="8"/>
                  </a:lnTo>
                  <a:lnTo>
                    <a:pt x="42" y="5"/>
                  </a:lnTo>
                  <a:lnTo>
                    <a:pt x="45" y="5"/>
                  </a:lnTo>
                  <a:lnTo>
                    <a:pt x="45" y="3"/>
                  </a:lnTo>
                  <a:lnTo>
                    <a:pt x="48" y="3"/>
                  </a:lnTo>
                  <a:lnTo>
                    <a:pt x="48" y="0"/>
                  </a:lnTo>
                </a:path>
              </a:pathLst>
            </a:custGeom>
            <a:solidFill>
              <a:srgbClr val="00C000"/>
            </a:solidFill>
            <a:ln w="12700" cap="rnd">
              <a:noFill/>
              <a:round/>
              <a:headEnd/>
              <a:tailEnd/>
            </a:ln>
          </p:spPr>
          <p:txBody>
            <a:bodyPr/>
            <a:lstStyle/>
            <a:p>
              <a:endParaRPr lang="en-CA"/>
            </a:p>
          </p:txBody>
        </p:sp>
        <p:sp>
          <p:nvSpPr>
            <p:cNvPr id="144467" name="Freeform 74"/>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000000"/>
              </a:solidFill>
              <a:round/>
              <a:headEnd/>
              <a:tailEnd/>
            </a:ln>
          </p:spPr>
          <p:txBody>
            <a:bodyPr/>
            <a:lstStyle/>
            <a:p>
              <a:endParaRPr lang="en-CA"/>
            </a:p>
          </p:txBody>
        </p:sp>
      </p:grpSp>
      <p:grpSp>
        <p:nvGrpSpPr>
          <p:cNvPr id="144387" name="Group 77"/>
          <p:cNvGrpSpPr>
            <a:grpSpLocks/>
          </p:cNvGrpSpPr>
          <p:nvPr/>
        </p:nvGrpSpPr>
        <p:grpSpPr bwMode="auto">
          <a:xfrm>
            <a:off x="0" y="0"/>
            <a:ext cx="9144000" cy="6846888"/>
            <a:chOff x="0" y="0"/>
            <a:chExt cx="5760" cy="4313"/>
          </a:xfrm>
        </p:grpSpPr>
        <p:pic>
          <p:nvPicPr>
            <p:cNvPr id="144394" name="Picture 75"/>
            <p:cNvPicPr>
              <a:picLocks noChangeAspect="1" noChangeArrowheads="1"/>
            </p:cNvPicPr>
            <p:nvPr/>
          </p:nvPicPr>
          <p:blipFill>
            <a:blip r:embed="rId2" cstate="print"/>
            <a:srcRect t="1079"/>
            <a:stretch>
              <a:fillRect/>
            </a:stretch>
          </p:blipFill>
          <p:spPr bwMode="auto">
            <a:xfrm>
              <a:off x="0" y="576"/>
              <a:ext cx="5760" cy="3737"/>
            </a:xfrm>
            <a:prstGeom prst="rect">
              <a:avLst/>
            </a:prstGeom>
            <a:noFill/>
            <a:ln w="25400">
              <a:noFill/>
              <a:miter lim="800000"/>
              <a:headEnd/>
              <a:tailEnd/>
            </a:ln>
          </p:spPr>
        </p:pic>
        <p:pic>
          <p:nvPicPr>
            <p:cNvPr id="144395" name="Picture 76"/>
            <p:cNvPicPr>
              <a:picLocks noChangeAspect="1" noChangeArrowheads="1"/>
            </p:cNvPicPr>
            <p:nvPr/>
          </p:nvPicPr>
          <p:blipFill>
            <a:blip r:embed="rId2" cstate="print"/>
            <a:srcRect t="1079" b="89548"/>
            <a:stretch>
              <a:fillRect/>
            </a:stretch>
          </p:blipFill>
          <p:spPr bwMode="auto">
            <a:xfrm>
              <a:off x="0" y="0"/>
              <a:ext cx="5760" cy="912"/>
            </a:xfrm>
            <a:prstGeom prst="rect">
              <a:avLst/>
            </a:prstGeom>
            <a:noFill/>
            <a:ln w="25400">
              <a:noFill/>
              <a:miter lim="800000"/>
              <a:headEnd/>
              <a:tailEnd/>
            </a:ln>
          </p:spPr>
        </p:pic>
      </p:grpSp>
      <p:sp>
        <p:nvSpPr>
          <p:cNvPr id="144388" name="Freeform 81"/>
          <p:cNvSpPr>
            <a:spLocks/>
          </p:cNvSpPr>
          <p:nvPr/>
        </p:nvSpPr>
        <p:spPr bwMode="auto">
          <a:xfrm>
            <a:off x="114300" y="1828800"/>
            <a:ext cx="9004300" cy="3213100"/>
          </a:xfrm>
          <a:custGeom>
            <a:avLst/>
            <a:gdLst>
              <a:gd name="T0" fmla="*/ 2147483647 w 5672"/>
              <a:gd name="T1" fmla="*/ 2147483647 h 2024"/>
              <a:gd name="T2" fmla="*/ 2147483647 w 5672"/>
              <a:gd name="T3" fmla="*/ 2147483647 h 2024"/>
              <a:gd name="T4" fmla="*/ 2147483647 w 5672"/>
              <a:gd name="T5" fmla="*/ 2147483647 h 2024"/>
              <a:gd name="T6" fmla="*/ 2147483647 w 5672"/>
              <a:gd name="T7" fmla="*/ 2147483647 h 2024"/>
              <a:gd name="T8" fmla="*/ 2147483647 w 5672"/>
              <a:gd name="T9" fmla="*/ 2147483647 h 2024"/>
              <a:gd name="T10" fmla="*/ 2147483647 w 5672"/>
              <a:gd name="T11" fmla="*/ 2147483647 h 2024"/>
              <a:gd name="T12" fmla="*/ 2147483647 w 5672"/>
              <a:gd name="T13" fmla="*/ 2147483647 h 2024"/>
              <a:gd name="T14" fmla="*/ 2147483647 w 5672"/>
              <a:gd name="T15" fmla="*/ 2147483647 h 2024"/>
              <a:gd name="T16" fmla="*/ 2147483647 w 5672"/>
              <a:gd name="T17" fmla="*/ 2147483647 h 2024"/>
              <a:gd name="T18" fmla="*/ 2147483647 w 5672"/>
              <a:gd name="T19" fmla="*/ 2147483647 h 2024"/>
              <a:gd name="T20" fmla="*/ 2147483647 w 5672"/>
              <a:gd name="T21" fmla="*/ 2147483647 h 2024"/>
              <a:gd name="T22" fmla="*/ 2147483647 w 5672"/>
              <a:gd name="T23" fmla="*/ 2147483647 h 2024"/>
              <a:gd name="T24" fmla="*/ 2147483647 w 5672"/>
              <a:gd name="T25" fmla="*/ 2147483647 h 2024"/>
              <a:gd name="T26" fmla="*/ 2147483647 w 5672"/>
              <a:gd name="T27" fmla="*/ 2147483647 h 2024"/>
              <a:gd name="T28" fmla="*/ 2147483647 w 5672"/>
              <a:gd name="T29" fmla="*/ 2147483647 h 2024"/>
              <a:gd name="T30" fmla="*/ 2147483647 w 5672"/>
              <a:gd name="T31" fmla="*/ 2147483647 h 2024"/>
              <a:gd name="T32" fmla="*/ 2147483647 w 5672"/>
              <a:gd name="T33" fmla="*/ 2147483647 h 2024"/>
              <a:gd name="T34" fmla="*/ 2147483647 w 5672"/>
              <a:gd name="T35" fmla="*/ 2147483647 h 2024"/>
              <a:gd name="T36" fmla="*/ 2147483647 w 5672"/>
              <a:gd name="T37" fmla="*/ 2147483647 h 2024"/>
              <a:gd name="T38" fmla="*/ 2147483647 w 5672"/>
              <a:gd name="T39" fmla="*/ 2147483647 h 2024"/>
              <a:gd name="T40" fmla="*/ 2147483647 w 5672"/>
              <a:gd name="T41" fmla="*/ 2147483647 h 2024"/>
              <a:gd name="T42" fmla="*/ 2147483647 w 5672"/>
              <a:gd name="T43" fmla="*/ 2147483647 h 2024"/>
              <a:gd name="T44" fmla="*/ 2147483647 w 5672"/>
              <a:gd name="T45" fmla="*/ 2147483647 h 2024"/>
              <a:gd name="T46" fmla="*/ 2147483647 w 5672"/>
              <a:gd name="T47" fmla="*/ 2147483647 h 2024"/>
              <a:gd name="T48" fmla="*/ 2147483647 w 5672"/>
              <a:gd name="T49" fmla="*/ 2147483647 h 2024"/>
              <a:gd name="T50" fmla="*/ 2147483647 w 5672"/>
              <a:gd name="T51" fmla="*/ 2147483647 h 2024"/>
              <a:gd name="T52" fmla="*/ 2147483647 w 5672"/>
              <a:gd name="T53" fmla="*/ 2147483647 h 2024"/>
              <a:gd name="T54" fmla="*/ 2147483647 w 5672"/>
              <a:gd name="T55" fmla="*/ 2147483647 h 2024"/>
              <a:gd name="T56" fmla="*/ 2147483647 w 5672"/>
              <a:gd name="T57" fmla="*/ 2147483647 h 2024"/>
              <a:gd name="T58" fmla="*/ 2147483647 w 5672"/>
              <a:gd name="T59" fmla="*/ 2147483647 h 2024"/>
              <a:gd name="T60" fmla="*/ 2147483647 w 5672"/>
              <a:gd name="T61" fmla="*/ 2147483647 h 2024"/>
              <a:gd name="T62" fmla="*/ 2147483647 w 5672"/>
              <a:gd name="T63" fmla="*/ 2147483647 h 2024"/>
              <a:gd name="T64" fmla="*/ 2147483647 w 5672"/>
              <a:gd name="T65" fmla="*/ 2147483647 h 2024"/>
              <a:gd name="T66" fmla="*/ 2147483647 w 5672"/>
              <a:gd name="T67" fmla="*/ 2147483647 h 2024"/>
              <a:gd name="T68" fmla="*/ 2147483647 w 5672"/>
              <a:gd name="T69" fmla="*/ 2147483647 h 2024"/>
              <a:gd name="T70" fmla="*/ 2147483647 w 5672"/>
              <a:gd name="T71" fmla="*/ 2147483647 h 2024"/>
              <a:gd name="T72" fmla="*/ 0 w 5672"/>
              <a:gd name="T73" fmla="*/ 2147483647 h 20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672"/>
              <a:gd name="T112" fmla="*/ 0 h 2024"/>
              <a:gd name="T113" fmla="*/ 5672 w 5672"/>
              <a:gd name="T114" fmla="*/ 2024 h 20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672" h="2024">
                <a:moveTo>
                  <a:pt x="48" y="1264"/>
                </a:moveTo>
                <a:cubicBezTo>
                  <a:pt x="116" y="1244"/>
                  <a:pt x="184" y="1224"/>
                  <a:pt x="240" y="1216"/>
                </a:cubicBezTo>
                <a:cubicBezTo>
                  <a:pt x="296" y="1208"/>
                  <a:pt x="304" y="1248"/>
                  <a:pt x="384" y="1216"/>
                </a:cubicBezTo>
                <a:cubicBezTo>
                  <a:pt x="464" y="1184"/>
                  <a:pt x="600" y="1088"/>
                  <a:pt x="720" y="1024"/>
                </a:cubicBezTo>
                <a:cubicBezTo>
                  <a:pt x="840" y="960"/>
                  <a:pt x="944" y="920"/>
                  <a:pt x="1104" y="832"/>
                </a:cubicBezTo>
                <a:cubicBezTo>
                  <a:pt x="1264" y="744"/>
                  <a:pt x="1520" y="584"/>
                  <a:pt x="1680" y="496"/>
                </a:cubicBezTo>
                <a:cubicBezTo>
                  <a:pt x="1840" y="408"/>
                  <a:pt x="1960" y="360"/>
                  <a:pt x="2064" y="304"/>
                </a:cubicBezTo>
                <a:cubicBezTo>
                  <a:pt x="2168" y="248"/>
                  <a:pt x="2232" y="200"/>
                  <a:pt x="2304" y="160"/>
                </a:cubicBezTo>
                <a:cubicBezTo>
                  <a:pt x="2376" y="120"/>
                  <a:pt x="2440" y="88"/>
                  <a:pt x="2496" y="64"/>
                </a:cubicBezTo>
                <a:cubicBezTo>
                  <a:pt x="2552" y="40"/>
                  <a:pt x="2584" y="24"/>
                  <a:pt x="2640" y="16"/>
                </a:cubicBezTo>
                <a:cubicBezTo>
                  <a:pt x="2696" y="8"/>
                  <a:pt x="2768" y="0"/>
                  <a:pt x="2832" y="16"/>
                </a:cubicBezTo>
                <a:cubicBezTo>
                  <a:pt x="2896" y="32"/>
                  <a:pt x="2920" y="56"/>
                  <a:pt x="3024" y="112"/>
                </a:cubicBezTo>
                <a:cubicBezTo>
                  <a:pt x="3128" y="168"/>
                  <a:pt x="3344" y="288"/>
                  <a:pt x="3456" y="352"/>
                </a:cubicBezTo>
                <a:cubicBezTo>
                  <a:pt x="3568" y="416"/>
                  <a:pt x="3568" y="432"/>
                  <a:pt x="3696" y="496"/>
                </a:cubicBezTo>
                <a:cubicBezTo>
                  <a:pt x="3824" y="560"/>
                  <a:pt x="4056" y="664"/>
                  <a:pt x="4224" y="736"/>
                </a:cubicBezTo>
                <a:cubicBezTo>
                  <a:pt x="4392" y="808"/>
                  <a:pt x="4544" y="856"/>
                  <a:pt x="4704" y="928"/>
                </a:cubicBezTo>
                <a:cubicBezTo>
                  <a:pt x="4864" y="1000"/>
                  <a:pt x="5040" y="1096"/>
                  <a:pt x="5184" y="1168"/>
                </a:cubicBezTo>
                <a:cubicBezTo>
                  <a:pt x="5328" y="1240"/>
                  <a:pt x="5488" y="1304"/>
                  <a:pt x="5568" y="1360"/>
                </a:cubicBezTo>
                <a:cubicBezTo>
                  <a:pt x="5648" y="1416"/>
                  <a:pt x="5656" y="1440"/>
                  <a:pt x="5664" y="1504"/>
                </a:cubicBezTo>
                <a:cubicBezTo>
                  <a:pt x="5672" y="1568"/>
                  <a:pt x="5648" y="1680"/>
                  <a:pt x="5616" y="1744"/>
                </a:cubicBezTo>
                <a:cubicBezTo>
                  <a:pt x="5584" y="1808"/>
                  <a:pt x="5496" y="1848"/>
                  <a:pt x="5472" y="1888"/>
                </a:cubicBezTo>
                <a:cubicBezTo>
                  <a:pt x="5448" y="1928"/>
                  <a:pt x="5528" y="1968"/>
                  <a:pt x="5472" y="1984"/>
                </a:cubicBezTo>
                <a:cubicBezTo>
                  <a:pt x="5416" y="2000"/>
                  <a:pt x="5200" y="1984"/>
                  <a:pt x="5136" y="1984"/>
                </a:cubicBezTo>
                <a:cubicBezTo>
                  <a:pt x="5072" y="1984"/>
                  <a:pt x="5120" y="2024"/>
                  <a:pt x="5088" y="1984"/>
                </a:cubicBezTo>
                <a:cubicBezTo>
                  <a:pt x="5056" y="1944"/>
                  <a:pt x="4984" y="1832"/>
                  <a:pt x="4944" y="1744"/>
                </a:cubicBezTo>
                <a:cubicBezTo>
                  <a:pt x="4904" y="1656"/>
                  <a:pt x="4912" y="1520"/>
                  <a:pt x="4848" y="1456"/>
                </a:cubicBezTo>
                <a:cubicBezTo>
                  <a:pt x="4784" y="1392"/>
                  <a:pt x="4672" y="1368"/>
                  <a:pt x="4560" y="1360"/>
                </a:cubicBezTo>
                <a:cubicBezTo>
                  <a:pt x="4448" y="1352"/>
                  <a:pt x="4288" y="1384"/>
                  <a:pt x="4176" y="1408"/>
                </a:cubicBezTo>
                <a:cubicBezTo>
                  <a:pt x="4064" y="1432"/>
                  <a:pt x="4000" y="1480"/>
                  <a:pt x="3888" y="1504"/>
                </a:cubicBezTo>
                <a:cubicBezTo>
                  <a:pt x="3776" y="1528"/>
                  <a:pt x="3664" y="1536"/>
                  <a:pt x="3504" y="1552"/>
                </a:cubicBezTo>
                <a:cubicBezTo>
                  <a:pt x="3344" y="1568"/>
                  <a:pt x="3120" y="1592"/>
                  <a:pt x="2928" y="1600"/>
                </a:cubicBezTo>
                <a:cubicBezTo>
                  <a:pt x="2736" y="1608"/>
                  <a:pt x="2544" y="1584"/>
                  <a:pt x="2352" y="1600"/>
                </a:cubicBezTo>
                <a:cubicBezTo>
                  <a:pt x="2160" y="1616"/>
                  <a:pt x="1952" y="1688"/>
                  <a:pt x="1776" y="1696"/>
                </a:cubicBezTo>
                <a:cubicBezTo>
                  <a:pt x="1600" y="1704"/>
                  <a:pt x="1480" y="1664"/>
                  <a:pt x="1296" y="1648"/>
                </a:cubicBezTo>
                <a:cubicBezTo>
                  <a:pt x="1112" y="1632"/>
                  <a:pt x="864" y="1640"/>
                  <a:pt x="672" y="1600"/>
                </a:cubicBezTo>
                <a:cubicBezTo>
                  <a:pt x="480" y="1560"/>
                  <a:pt x="256" y="1464"/>
                  <a:pt x="144" y="1408"/>
                </a:cubicBezTo>
                <a:cubicBezTo>
                  <a:pt x="32" y="1352"/>
                  <a:pt x="24" y="1288"/>
                  <a:pt x="0" y="1264"/>
                </a:cubicBezTo>
              </a:path>
            </a:pathLst>
          </a:custGeom>
          <a:noFill/>
          <a:ln w="25400">
            <a:solidFill>
              <a:srgbClr val="EAD11A"/>
            </a:solidFill>
            <a:round/>
            <a:headEnd/>
            <a:tailEnd/>
          </a:ln>
        </p:spPr>
        <p:txBody>
          <a:bodyPr/>
          <a:lstStyle/>
          <a:p>
            <a:endParaRPr lang="en-CA"/>
          </a:p>
        </p:txBody>
      </p:sp>
      <p:sp>
        <p:nvSpPr>
          <p:cNvPr id="34821" name="Text Box 82"/>
          <p:cNvSpPr txBox="1">
            <a:spLocks noChangeArrowheads="1"/>
          </p:cNvSpPr>
          <p:nvPr/>
        </p:nvSpPr>
        <p:spPr bwMode="auto">
          <a:xfrm>
            <a:off x="-76200" y="152400"/>
            <a:ext cx="8104188" cy="523875"/>
          </a:xfrm>
          <a:prstGeom prst="rect">
            <a:avLst/>
          </a:prstGeom>
          <a:noFill/>
          <a:ln w="9525">
            <a:noFill/>
            <a:miter lim="800000"/>
            <a:headEnd/>
            <a:tailEnd/>
          </a:ln>
        </p:spPr>
        <p:txBody>
          <a:bodyPr>
            <a:spAutoFit/>
          </a:bodyPr>
          <a:lstStyle/>
          <a:p>
            <a:pPr marL="342900" indent="-342900">
              <a:spcBef>
                <a:spcPct val="50000"/>
              </a:spcBef>
              <a:defRPr/>
            </a:pPr>
            <a:r>
              <a:rPr lang="en-CA" sz="2800" b="1" dirty="0">
                <a:solidFill>
                  <a:schemeClr val="accent6">
                    <a:lumMod val="75000"/>
                  </a:schemeClr>
                </a:solidFill>
                <a:latin typeface="Candara" pitchFamily="34" charset="0"/>
              </a:rPr>
              <a:t>    </a:t>
            </a:r>
            <a:r>
              <a:rPr lang="en-CA" b="1" dirty="0">
                <a:solidFill>
                  <a:schemeClr val="accent6">
                    <a:lumMod val="75000"/>
                  </a:schemeClr>
                </a:solidFill>
                <a:latin typeface="Candara" pitchFamily="34" charset="0"/>
              </a:rPr>
              <a:t>We manage alterations on landforms as opposed to the total scene.</a:t>
            </a:r>
          </a:p>
        </p:txBody>
      </p:sp>
      <p:sp>
        <p:nvSpPr>
          <p:cNvPr id="144390" name="Text Box 83"/>
          <p:cNvSpPr txBox="1">
            <a:spLocks noChangeArrowheads="1"/>
          </p:cNvSpPr>
          <p:nvPr/>
        </p:nvSpPr>
        <p:spPr bwMode="auto">
          <a:xfrm>
            <a:off x="2895600" y="3595688"/>
            <a:ext cx="3962400" cy="400050"/>
          </a:xfrm>
          <a:prstGeom prst="rect">
            <a:avLst/>
          </a:prstGeom>
          <a:noFill/>
          <a:ln w="9525">
            <a:noFill/>
            <a:miter lim="800000"/>
            <a:headEnd/>
            <a:tailEnd/>
          </a:ln>
        </p:spPr>
        <p:txBody>
          <a:bodyPr>
            <a:spAutoFit/>
          </a:bodyPr>
          <a:lstStyle/>
          <a:p>
            <a:pPr>
              <a:spcBef>
                <a:spcPct val="50000"/>
              </a:spcBef>
            </a:pPr>
            <a:r>
              <a:rPr lang="en-CA" b="1">
                <a:solidFill>
                  <a:srgbClr val="FFFFFF"/>
                </a:solidFill>
                <a:latin typeface="Candara" pitchFamily="34" charset="0"/>
              </a:rPr>
              <a:t>Landform outlined in </a:t>
            </a:r>
            <a:r>
              <a:rPr lang="en-CA" b="1">
                <a:solidFill>
                  <a:srgbClr val="FFFF00"/>
                </a:solidFill>
                <a:latin typeface="Candara" pitchFamily="34" charset="0"/>
              </a:rPr>
              <a:t>yellow</a:t>
            </a:r>
          </a:p>
        </p:txBody>
      </p:sp>
      <p:sp>
        <p:nvSpPr>
          <p:cNvPr id="34823" name="Text Box 93"/>
          <p:cNvSpPr txBox="1">
            <a:spLocks noChangeArrowheads="1"/>
          </p:cNvSpPr>
          <p:nvPr/>
        </p:nvSpPr>
        <p:spPr bwMode="auto">
          <a:xfrm>
            <a:off x="533400" y="5272088"/>
            <a:ext cx="3200400" cy="400050"/>
          </a:xfrm>
          <a:prstGeom prst="rect">
            <a:avLst/>
          </a:prstGeom>
          <a:noFill/>
          <a:ln w="9525">
            <a:noFill/>
            <a:miter lim="800000"/>
            <a:headEnd/>
            <a:tailEnd/>
          </a:ln>
        </p:spPr>
        <p:txBody>
          <a:bodyPr>
            <a:spAutoFit/>
          </a:bodyPr>
          <a:lstStyle/>
          <a:p>
            <a:pPr>
              <a:spcBef>
                <a:spcPct val="50000"/>
              </a:spcBef>
              <a:defRPr/>
            </a:pPr>
            <a:r>
              <a:rPr lang="en-CA" dirty="0">
                <a:solidFill>
                  <a:schemeClr val="accent6">
                    <a:lumMod val="75000"/>
                  </a:schemeClr>
                </a:solidFill>
                <a:latin typeface="Candara" pitchFamily="34" charset="0"/>
              </a:rPr>
              <a:t>Foreground Not included</a:t>
            </a:r>
          </a:p>
        </p:txBody>
      </p:sp>
      <p:sp>
        <p:nvSpPr>
          <p:cNvPr id="34824" name="Text Box 94"/>
          <p:cNvSpPr txBox="1">
            <a:spLocks noChangeArrowheads="1"/>
          </p:cNvSpPr>
          <p:nvPr/>
        </p:nvSpPr>
        <p:spPr bwMode="auto">
          <a:xfrm>
            <a:off x="4932363" y="1066800"/>
            <a:ext cx="3754437" cy="400050"/>
          </a:xfrm>
          <a:prstGeom prst="rect">
            <a:avLst/>
          </a:prstGeom>
          <a:noFill/>
          <a:ln w="9525">
            <a:noFill/>
            <a:miter lim="800000"/>
            <a:headEnd/>
            <a:tailEnd/>
          </a:ln>
        </p:spPr>
        <p:txBody>
          <a:bodyPr>
            <a:spAutoFit/>
          </a:bodyPr>
          <a:lstStyle/>
          <a:p>
            <a:pPr algn="ctr">
              <a:spcBef>
                <a:spcPct val="50000"/>
              </a:spcBef>
              <a:defRPr/>
            </a:pPr>
            <a:r>
              <a:rPr lang="en-CA" dirty="0">
                <a:solidFill>
                  <a:schemeClr val="accent6">
                    <a:lumMod val="75000"/>
                  </a:schemeClr>
                </a:solidFill>
                <a:latin typeface="Candara" pitchFamily="34" charset="0"/>
              </a:rPr>
              <a:t>Background Not Included</a:t>
            </a:r>
          </a:p>
        </p:txBody>
      </p:sp>
      <p:sp>
        <p:nvSpPr>
          <p:cNvPr id="144393" name="Rectangle 95"/>
          <p:cNvSpPr>
            <a:spLocks noChangeArrowheads="1"/>
          </p:cNvSpPr>
          <p:nvPr/>
        </p:nvSpPr>
        <p:spPr bwMode="auto">
          <a:xfrm>
            <a:off x="0" y="6016625"/>
            <a:ext cx="9144000" cy="831850"/>
          </a:xfrm>
          <a:prstGeom prst="rect">
            <a:avLst/>
          </a:prstGeom>
          <a:solidFill>
            <a:schemeClr val="tx2"/>
          </a:solidFill>
          <a:ln w="9525">
            <a:noFill/>
            <a:miter lim="800000"/>
            <a:headEnd/>
            <a:tailEnd/>
          </a:ln>
        </p:spPr>
        <p:txBody>
          <a:bodyPr anchor="ctr">
            <a:spAutoFit/>
          </a:bodyPr>
          <a:lstStyle/>
          <a:p>
            <a:r>
              <a:rPr lang="en-CA" sz="1600" b="1" i="1">
                <a:solidFill>
                  <a:srgbClr val="4A3A26"/>
                </a:solidFill>
                <a:latin typeface="Arial" charset="0"/>
              </a:rPr>
              <a:t>   </a:t>
            </a:r>
            <a:r>
              <a:rPr lang="en-CA" sz="1600" b="1" i="1">
                <a:solidFill>
                  <a:schemeClr val="bg1"/>
                </a:solidFill>
                <a:latin typeface="Candara" pitchFamily="34" charset="0"/>
              </a:rPr>
              <a:t>Landform: </a:t>
            </a:r>
            <a:r>
              <a:rPr lang="en-CA" sz="1600" i="1">
                <a:solidFill>
                  <a:schemeClr val="bg1"/>
                </a:solidFill>
                <a:latin typeface="Candara" pitchFamily="34" charset="0"/>
              </a:rPr>
              <a:t>a distinct topographic feature that is three dimensional in form and is generally </a:t>
            </a:r>
          </a:p>
          <a:p>
            <a:r>
              <a:rPr lang="en-CA" sz="1600" i="1">
                <a:solidFill>
                  <a:schemeClr val="bg1"/>
                </a:solidFill>
                <a:latin typeface="Candara" pitchFamily="34" charset="0"/>
              </a:rPr>
              <a:t>   defined by ridges, valleys, shorelines and skylines. Examples include hills and mountains. </a:t>
            </a:r>
          </a:p>
          <a:p>
            <a:r>
              <a:rPr lang="en-CA" sz="1600" i="1">
                <a:solidFill>
                  <a:schemeClr val="bg1"/>
                </a:solidFill>
                <a:latin typeface="Candara" pitchFamily="34" charset="0"/>
              </a:rPr>
              <a:t>   80% of the time landforms are reasonably easy to define</a:t>
            </a:r>
            <a:r>
              <a:rPr lang="en-CA" sz="1600" b="1" i="1">
                <a:solidFill>
                  <a:schemeClr val="bg1"/>
                </a:solidFill>
                <a:latin typeface="Candara" pitchFamily="34" charset="0"/>
              </a:rPr>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5410" name="Group 2"/>
          <p:cNvGrpSpPr>
            <a:grpSpLocks/>
          </p:cNvGrpSpPr>
          <p:nvPr/>
        </p:nvGrpSpPr>
        <p:grpSpPr bwMode="auto">
          <a:xfrm>
            <a:off x="8229600" y="5867400"/>
            <a:ext cx="660400" cy="820738"/>
            <a:chOff x="4920" y="3612"/>
            <a:chExt cx="529" cy="661"/>
          </a:xfrm>
        </p:grpSpPr>
        <p:sp>
          <p:nvSpPr>
            <p:cNvPr id="145435" name="Freeform 3"/>
            <p:cNvSpPr>
              <a:spLocks/>
            </p:cNvSpPr>
            <p:nvPr/>
          </p:nvSpPr>
          <p:spPr bwMode="auto">
            <a:xfrm>
              <a:off x="4920" y="3612"/>
              <a:ext cx="528" cy="660"/>
            </a:xfrm>
            <a:custGeom>
              <a:avLst/>
              <a:gdLst>
                <a:gd name="T0" fmla="*/ 526 w 528"/>
                <a:gd name="T1" fmla="*/ 311 h 660"/>
                <a:gd name="T2" fmla="*/ 523 w 528"/>
                <a:gd name="T3" fmla="*/ 274 h 660"/>
                <a:gd name="T4" fmla="*/ 516 w 528"/>
                <a:gd name="T5" fmla="*/ 238 h 660"/>
                <a:gd name="T6" fmla="*/ 507 w 528"/>
                <a:gd name="T7" fmla="*/ 202 h 660"/>
                <a:gd name="T8" fmla="*/ 494 w 528"/>
                <a:gd name="T9" fmla="*/ 169 h 660"/>
                <a:gd name="T10" fmla="*/ 477 w 528"/>
                <a:gd name="T11" fmla="*/ 138 h 660"/>
                <a:gd name="T12" fmla="*/ 459 w 528"/>
                <a:gd name="T13" fmla="*/ 109 h 660"/>
                <a:gd name="T14" fmla="*/ 438 w 528"/>
                <a:gd name="T15" fmla="*/ 82 h 660"/>
                <a:gd name="T16" fmla="*/ 414 w 528"/>
                <a:gd name="T17" fmla="*/ 59 h 660"/>
                <a:gd name="T18" fmla="*/ 389 w 528"/>
                <a:gd name="T19" fmla="*/ 40 h 660"/>
                <a:gd name="T20" fmla="*/ 362 w 528"/>
                <a:gd name="T21" fmla="*/ 24 h 660"/>
                <a:gd name="T22" fmla="*/ 333 w 528"/>
                <a:gd name="T23" fmla="*/ 12 h 660"/>
                <a:gd name="T24" fmla="*/ 304 w 528"/>
                <a:gd name="T25" fmla="*/ 4 h 660"/>
                <a:gd name="T26" fmla="*/ 275 w 528"/>
                <a:gd name="T27" fmla="*/ 0 h 660"/>
                <a:gd name="T28" fmla="*/ 245 w 528"/>
                <a:gd name="T29" fmla="*/ 1 h 660"/>
                <a:gd name="T30" fmla="*/ 215 w 528"/>
                <a:gd name="T31" fmla="*/ 6 h 660"/>
                <a:gd name="T32" fmla="*/ 186 w 528"/>
                <a:gd name="T33" fmla="*/ 15 h 660"/>
                <a:gd name="T34" fmla="*/ 159 w 528"/>
                <a:gd name="T35" fmla="*/ 28 h 660"/>
                <a:gd name="T36" fmla="*/ 132 w 528"/>
                <a:gd name="T37" fmla="*/ 45 h 660"/>
                <a:gd name="T38" fmla="*/ 107 w 528"/>
                <a:gd name="T39" fmla="*/ 65 h 660"/>
                <a:gd name="T40" fmla="*/ 84 w 528"/>
                <a:gd name="T41" fmla="*/ 89 h 660"/>
                <a:gd name="T42" fmla="*/ 64 w 528"/>
                <a:gd name="T43" fmla="*/ 115 h 660"/>
                <a:gd name="T44" fmla="*/ 45 w 528"/>
                <a:gd name="T45" fmla="*/ 145 h 660"/>
                <a:gd name="T46" fmla="*/ 30 w 528"/>
                <a:gd name="T47" fmla="*/ 177 h 660"/>
                <a:gd name="T48" fmla="*/ 18 w 528"/>
                <a:gd name="T49" fmla="*/ 211 h 660"/>
                <a:gd name="T50" fmla="*/ 9 w 528"/>
                <a:gd name="T51" fmla="*/ 247 h 660"/>
                <a:gd name="T52" fmla="*/ 3 w 528"/>
                <a:gd name="T53" fmla="*/ 283 h 660"/>
                <a:gd name="T54" fmla="*/ 0 w 528"/>
                <a:gd name="T55" fmla="*/ 320 h 660"/>
                <a:gd name="T56" fmla="*/ 1 w 528"/>
                <a:gd name="T57" fmla="*/ 357 h 660"/>
                <a:gd name="T58" fmla="*/ 5 w 528"/>
                <a:gd name="T59" fmla="*/ 394 h 660"/>
                <a:gd name="T60" fmla="*/ 13 w 528"/>
                <a:gd name="T61" fmla="*/ 430 h 660"/>
                <a:gd name="T62" fmla="*/ 23 w 528"/>
                <a:gd name="T63" fmla="*/ 465 h 660"/>
                <a:gd name="T64" fmla="*/ 37 w 528"/>
                <a:gd name="T65" fmla="*/ 498 h 660"/>
                <a:gd name="T66" fmla="*/ 54 w 528"/>
                <a:gd name="T67" fmla="*/ 529 h 660"/>
                <a:gd name="T68" fmla="*/ 74 w 528"/>
                <a:gd name="T69" fmla="*/ 557 h 660"/>
                <a:gd name="T70" fmla="*/ 95 w 528"/>
                <a:gd name="T71" fmla="*/ 582 h 660"/>
                <a:gd name="T72" fmla="*/ 119 w 528"/>
                <a:gd name="T73" fmla="*/ 605 h 660"/>
                <a:gd name="T74" fmla="*/ 145 w 528"/>
                <a:gd name="T75" fmla="*/ 624 h 660"/>
                <a:gd name="T76" fmla="*/ 172 w 528"/>
                <a:gd name="T77" fmla="*/ 639 h 660"/>
                <a:gd name="T78" fmla="*/ 201 w 528"/>
                <a:gd name="T79" fmla="*/ 649 h 660"/>
                <a:gd name="T80" fmla="*/ 230 w 528"/>
                <a:gd name="T81" fmla="*/ 656 h 660"/>
                <a:gd name="T82" fmla="*/ 260 w 528"/>
                <a:gd name="T83" fmla="*/ 659 h 660"/>
                <a:gd name="T84" fmla="*/ 289 w 528"/>
                <a:gd name="T85" fmla="*/ 657 h 660"/>
                <a:gd name="T86" fmla="*/ 319 w 528"/>
                <a:gd name="T87" fmla="*/ 652 h 660"/>
                <a:gd name="T88" fmla="*/ 348 w 528"/>
                <a:gd name="T89" fmla="*/ 642 h 660"/>
                <a:gd name="T90" fmla="*/ 375 w 528"/>
                <a:gd name="T91" fmla="*/ 628 h 660"/>
                <a:gd name="T92" fmla="*/ 402 w 528"/>
                <a:gd name="T93" fmla="*/ 610 h 660"/>
                <a:gd name="T94" fmla="*/ 426 w 528"/>
                <a:gd name="T95" fmla="*/ 589 h 660"/>
                <a:gd name="T96" fmla="*/ 448 w 528"/>
                <a:gd name="T97" fmla="*/ 564 h 660"/>
                <a:gd name="T98" fmla="*/ 468 w 528"/>
                <a:gd name="T99" fmla="*/ 536 h 660"/>
                <a:gd name="T100" fmla="*/ 486 w 528"/>
                <a:gd name="T101" fmla="*/ 506 h 660"/>
                <a:gd name="T102" fmla="*/ 501 w 528"/>
                <a:gd name="T103" fmla="*/ 474 h 660"/>
                <a:gd name="T104" fmla="*/ 512 w 528"/>
                <a:gd name="T105" fmla="*/ 439 h 660"/>
                <a:gd name="T106" fmla="*/ 520 w 528"/>
                <a:gd name="T107" fmla="*/ 404 h 660"/>
                <a:gd name="T108" fmla="*/ 525 w 528"/>
                <a:gd name="T109" fmla="*/ 367 h 660"/>
                <a:gd name="T110" fmla="*/ 527 w 528"/>
                <a:gd name="T111" fmla="*/ 330 h 6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8"/>
                <a:gd name="T169" fmla="*/ 0 h 660"/>
                <a:gd name="T170" fmla="*/ 528 w 528"/>
                <a:gd name="T171" fmla="*/ 660 h 66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8" h="660">
                  <a:moveTo>
                    <a:pt x="527" y="330"/>
                  </a:moveTo>
                  <a:lnTo>
                    <a:pt x="526" y="311"/>
                  </a:lnTo>
                  <a:lnTo>
                    <a:pt x="525" y="292"/>
                  </a:lnTo>
                  <a:lnTo>
                    <a:pt x="523" y="274"/>
                  </a:lnTo>
                  <a:lnTo>
                    <a:pt x="520" y="255"/>
                  </a:lnTo>
                  <a:lnTo>
                    <a:pt x="516" y="238"/>
                  </a:lnTo>
                  <a:lnTo>
                    <a:pt x="512" y="220"/>
                  </a:lnTo>
                  <a:lnTo>
                    <a:pt x="507" y="202"/>
                  </a:lnTo>
                  <a:lnTo>
                    <a:pt x="501" y="185"/>
                  </a:lnTo>
                  <a:lnTo>
                    <a:pt x="494" y="169"/>
                  </a:lnTo>
                  <a:lnTo>
                    <a:pt x="486" y="153"/>
                  </a:lnTo>
                  <a:lnTo>
                    <a:pt x="477" y="138"/>
                  </a:lnTo>
                  <a:lnTo>
                    <a:pt x="468" y="123"/>
                  </a:lnTo>
                  <a:lnTo>
                    <a:pt x="459" y="109"/>
                  </a:lnTo>
                  <a:lnTo>
                    <a:pt x="448" y="95"/>
                  </a:lnTo>
                  <a:lnTo>
                    <a:pt x="438" y="82"/>
                  </a:lnTo>
                  <a:lnTo>
                    <a:pt x="426" y="70"/>
                  </a:lnTo>
                  <a:lnTo>
                    <a:pt x="414" y="59"/>
                  </a:lnTo>
                  <a:lnTo>
                    <a:pt x="402" y="49"/>
                  </a:lnTo>
                  <a:lnTo>
                    <a:pt x="389" y="40"/>
                  </a:lnTo>
                  <a:lnTo>
                    <a:pt x="375" y="31"/>
                  </a:lnTo>
                  <a:lnTo>
                    <a:pt x="362" y="24"/>
                  </a:lnTo>
                  <a:lnTo>
                    <a:pt x="348" y="17"/>
                  </a:lnTo>
                  <a:lnTo>
                    <a:pt x="333" y="12"/>
                  </a:lnTo>
                  <a:lnTo>
                    <a:pt x="319" y="8"/>
                  </a:lnTo>
                  <a:lnTo>
                    <a:pt x="304" y="4"/>
                  </a:lnTo>
                  <a:lnTo>
                    <a:pt x="289" y="2"/>
                  </a:lnTo>
                  <a:lnTo>
                    <a:pt x="275" y="0"/>
                  </a:lnTo>
                  <a:lnTo>
                    <a:pt x="260" y="0"/>
                  </a:lnTo>
                  <a:lnTo>
                    <a:pt x="245" y="1"/>
                  </a:lnTo>
                  <a:lnTo>
                    <a:pt x="230" y="3"/>
                  </a:lnTo>
                  <a:lnTo>
                    <a:pt x="215" y="6"/>
                  </a:lnTo>
                  <a:lnTo>
                    <a:pt x="201" y="10"/>
                  </a:lnTo>
                  <a:lnTo>
                    <a:pt x="186" y="15"/>
                  </a:lnTo>
                  <a:lnTo>
                    <a:pt x="172" y="20"/>
                  </a:lnTo>
                  <a:lnTo>
                    <a:pt x="159" y="28"/>
                  </a:lnTo>
                  <a:lnTo>
                    <a:pt x="145" y="35"/>
                  </a:lnTo>
                  <a:lnTo>
                    <a:pt x="132" y="45"/>
                  </a:lnTo>
                  <a:lnTo>
                    <a:pt x="119" y="54"/>
                  </a:lnTo>
                  <a:lnTo>
                    <a:pt x="107" y="65"/>
                  </a:lnTo>
                  <a:lnTo>
                    <a:pt x="95" y="77"/>
                  </a:lnTo>
                  <a:lnTo>
                    <a:pt x="84" y="89"/>
                  </a:lnTo>
                  <a:lnTo>
                    <a:pt x="74" y="102"/>
                  </a:lnTo>
                  <a:lnTo>
                    <a:pt x="64" y="115"/>
                  </a:lnTo>
                  <a:lnTo>
                    <a:pt x="54" y="130"/>
                  </a:lnTo>
                  <a:lnTo>
                    <a:pt x="45" y="145"/>
                  </a:lnTo>
                  <a:lnTo>
                    <a:pt x="37" y="161"/>
                  </a:lnTo>
                  <a:lnTo>
                    <a:pt x="30" y="177"/>
                  </a:lnTo>
                  <a:lnTo>
                    <a:pt x="23" y="194"/>
                  </a:lnTo>
                  <a:lnTo>
                    <a:pt x="18" y="211"/>
                  </a:lnTo>
                  <a:lnTo>
                    <a:pt x="13" y="229"/>
                  </a:lnTo>
                  <a:lnTo>
                    <a:pt x="9" y="247"/>
                  </a:lnTo>
                  <a:lnTo>
                    <a:pt x="5" y="265"/>
                  </a:lnTo>
                  <a:lnTo>
                    <a:pt x="3" y="283"/>
                  </a:lnTo>
                  <a:lnTo>
                    <a:pt x="1" y="302"/>
                  </a:lnTo>
                  <a:lnTo>
                    <a:pt x="0" y="320"/>
                  </a:lnTo>
                  <a:lnTo>
                    <a:pt x="0" y="339"/>
                  </a:lnTo>
                  <a:lnTo>
                    <a:pt x="1" y="357"/>
                  </a:lnTo>
                  <a:lnTo>
                    <a:pt x="3" y="376"/>
                  </a:lnTo>
                  <a:lnTo>
                    <a:pt x="5" y="394"/>
                  </a:lnTo>
                  <a:lnTo>
                    <a:pt x="9" y="412"/>
                  </a:lnTo>
                  <a:lnTo>
                    <a:pt x="13" y="430"/>
                  </a:lnTo>
                  <a:lnTo>
                    <a:pt x="18" y="448"/>
                  </a:lnTo>
                  <a:lnTo>
                    <a:pt x="23" y="465"/>
                  </a:lnTo>
                  <a:lnTo>
                    <a:pt x="30" y="482"/>
                  </a:lnTo>
                  <a:lnTo>
                    <a:pt x="37" y="498"/>
                  </a:lnTo>
                  <a:lnTo>
                    <a:pt x="45" y="514"/>
                  </a:lnTo>
                  <a:lnTo>
                    <a:pt x="54" y="529"/>
                  </a:lnTo>
                  <a:lnTo>
                    <a:pt x="64" y="544"/>
                  </a:lnTo>
                  <a:lnTo>
                    <a:pt x="74" y="557"/>
                  </a:lnTo>
                  <a:lnTo>
                    <a:pt x="84" y="570"/>
                  </a:lnTo>
                  <a:lnTo>
                    <a:pt x="95" y="582"/>
                  </a:lnTo>
                  <a:lnTo>
                    <a:pt x="107" y="594"/>
                  </a:lnTo>
                  <a:lnTo>
                    <a:pt x="119" y="605"/>
                  </a:lnTo>
                  <a:lnTo>
                    <a:pt x="132" y="614"/>
                  </a:lnTo>
                  <a:lnTo>
                    <a:pt x="145" y="624"/>
                  </a:lnTo>
                  <a:lnTo>
                    <a:pt x="159" y="631"/>
                  </a:lnTo>
                  <a:lnTo>
                    <a:pt x="172" y="639"/>
                  </a:lnTo>
                  <a:lnTo>
                    <a:pt x="186" y="644"/>
                  </a:lnTo>
                  <a:lnTo>
                    <a:pt x="201" y="649"/>
                  </a:lnTo>
                  <a:lnTo>
                    <a:pt x="215" y="654"/>
                  </a:lnTo>
                  <a:lnTo>
                    <a:pt x="230" y="656"/>
                  </a:lnTo>
                  <a:lnTo>
                    <a:pt x="245" y="658"/>
                  </a:lnTo>
                  <a:lnTo>
                    <a:pt x="260" y="659"/>
                  </a:lnTo>
                  <a:lnTo>
                    <a:pt x="275" y="658"/>
                  </a:lnTo>
                  <a:lnTo>
                    <a:pt x="289" y="657"/>
                  </a:lnTo>
                  <a:lnTo>
                    <a:pt x="304" y="655"/>
                  </a:lnTo>
                  <a:lnTo>
                    <a:pt x="319" y="652"/>
                  </a:lnTo>
                  <a:lnTo>
                    <a:pt x="333" y="647"/>
                  </a:lnTo>
                  <a:lnTo>
                    <a:pt x="348" y="642"/>
                  </a:lnTo>
                  <a:lnTo>
                    <a:pt x="362" y="635"/>
                  </a:lnTo>
                  <a:lnTo>
                    <a:pt x="375" y="628"/>
                  </a:lnTo>
                  <a:lnTo>
                    <a:pt x="389" y="620"/>
                  </a:lnTo>
                  <a:lnTo>
                    <a:pt x="402" y="610"/>
                  </a:lnTo>
                  <a:lnTo>
                    <a:pt x="414" y="600"/>
                  </a:lnTo>
                  <a:lnTo>
                    <a:pt x="426" y="589"/>
                  </a:lnTo>
                  <a:lnTo>
                    <a:pt x="438" y="577"/>
                  </a:lnTo>
                  <a:lnTo>
                    <a:pt x="448" y="564"/>
                  </a:lnTo>
                  <a:lnTo>
                    <a:pt x="459" y="551"/>
                  </a:lnTo>
                  <a:lnTo>
                    <a:pt x="468" y="536"/>
                  </a:lnTo>
                  <a:lnTo>
                    <a:pt x="477" y="521"/>
                  </a:lnTo>
                  <a:lnTo>
                    <a:pt x="486" y="506"/>
                  </a:lnTo>
                  <a:lnTo>
                    <a:pt x="494" y="490"/>
                  </a:lnTo>
                  <a:lnTo>
                    <a:pt x="501" y="474"/>
                  </a:lnTo>
                  <a:lnTo>
                    <a:pt x="507" y="457"/>
                  </a:lnTo>
                  <a:lnTo>
                    <a:pt x="512" y="439"/>
                  </a:lnTo>
                  <a:lnTo>
                    <a:pt x="516" y="421"/>
                  </a:lnTo>
                  <a:lnTo>
                    <a:pt x="520" y="404"/>
                  </a:lnTo>
                  <a:lnTo>
                    <a:pt x="523" y="385"/>
                  </a:lnTo>
                  <a:lnTo>
                    <a:pt x="525" y="367"/>
                  </a:lnTo>
                  <a:lnTo>
                    <a:pt x="526" y="348"/>
                  </a:lnTo>
                  <a:lnTo>
                    <a:pt x="527" y="330"/>
                  </a:lnTo>
                </a:path>
              </a:pathLst>
            </a:custGeom>
            <a:solidFill>
              <a:srgbClr val="FFFFFF"/>
            </a:solidFill>
            <a:ln w="12700" cap="rnd">
              <a:noFill/>
              <a:round/>
              <a:headEnd/>
              <a:tailEnd/>
            </a:ln>
          </p:spPr>
          <p:txBody>
            <a:bodyPr/>
            <a:lstStyle/>
            <a:p>
              <a:endParaRPr lang="en-CA"/>
            </a:p>
          </p:txBody>
        </p:sp>
        <p:sp>
          <p:nvSpPr>
            <p:cNvPr id="145436" name="Freeform 4"/>
            <p:cNvSpPr>
              <a:spLocks/>
            </p:cNvSpPr>
            <p:nvPr/>
          </p:nvSpPr>
          <p:spPr bwMode="auto">
            <a:xfrm>
              <a:off x="5003" y="3698"/>
              <a:ext cx="363" cy="488"/>
            </a:xfrm>
            <a:custGeom>
              <a:avLst/>
              <a:gdLst>
                <a:gd name="T0" fmla="*/ 362 w 363"/>
                <a:gd name="T1" fmla="*/ 230 h 488"/>
                <a:gd name="T2" fmla="*/ 360 w 363"/>
                <a:gd name="T3" fmla="*/ 202 h 488"/>
                <a:gd name="T4" fmla="*/ 355 w 363"/>
                <a:gd name="T5" fmla="*/ 175 h 488"/>
                <a:gd name="T6" fmla="*/ 348 w 363"/>
                <a:gd name="T7" fmla="*/ 149 h 488"/>
                <a:gd name="T8" fmla="*/ 339 w 363"/>
                <a:gd name="T9" fmla="*/ 125 h 488"/>
                <a:gd name="T10" fmla="*/ 328 w 363"/>
                <a:gd name="T11" fmla="*/ 101 h 488"/>
                <a:gd name="T12" fmla="*/ 315 w 363"/>
                <a:gd name="T13" fmla="*/ 80 h 488"/>
                <a:gd name="T14" fmla="*/ 301 w 363"/>
                <a:gd name="T15" fmla="*/ 61 h 488"/>
                <a:gd name="T16" fmla="*/ 285 w 363"/>
                <a:gd name="T17" fmla="*/ 44 h 488"/>
                <a:gd name="T18" fmla="*/ 267 w 363"/>
                <a:gd name="T19" fmla="*/ 30 h 488"/>
                <a:gd name="T20" fmla="*/ 248 w 363"/>
                <a:gd name="T21" fmla="*/ 18 h 488"/>
                <a:gd name="T22" fmla="*/ 230 w 363"/>
                <a:gd name="T23" fmla="*/ 9 h 488"/>
                <a:gd name="T24" fmla="*/ 209 w 363"/>
                <a:gd name="T25" fmla="*/ 3 h 488"/>
                <a:gd name="T26" fmla="*/ 189 w 363"/>
                <a:gd name="T27" fmla="*/ 0 h 488"/>
                <a:gd name="T28" fmla="*/ 169 w 363"/>
                <a:gd name="T29" fmla="*/ 1 h 488"/>
                <a:gd name="T30" fmla="*/ 148 w 363"/>
                <a:gd name="T31" fmla="*/ 4 h 488"/>
                <a:gd name="T32" fmla="*/ 128 w 363"/>
                <a:gd name="T33" fmla="*/ 11 h 488"/>
                <a:gd name="T34" fmla="*/ 109 w 363"/>
                <a:gd name="T35" fmla="*/ 20 h 488"/>
                <a:gd name="T36" fmla="*/ 91 w 363"/>
                <a:gd name="T37" fmla="*/ 33 h 488"/>
                <a:gd name="T38" fmla="*/ 74 w 363"/>
                <a:gd name="T39" fmla="*/ 48 h 488"/>
                <a:gd name="T40" fmla="*/ 58 w 363"/>
                <a:gd name="T41" fmla="*/ 65 h 488"/>
                <a:gd name="T42" fmla="*/ 43 w 363"/>
                <a:gd name="T43" fmla="*/ 85 h 488"/>
                <a:gd name="T44" fmla="*/ 31 w 363"/>
                <a:gd name="T45" fmla="*/ 107 h 488"/>
                <a:gd name="T46" fmla="*/ 21 w 363"/>
                <a:gd name="T47" fmla="*/ 131 h 488"/>
                <a:gd name="T48" fmla="*/ 12 w 363"/>
                <a:gd name="T49" fmla="*/ 156 h 488"/>
                <a:gd name="T50" fmla="*/ 6 w 363"/>
                <a:gd name="T51" fmla="*/ 182 h 488"/>
                <a:gd name="T52" fmla="*/ 2 w 363"/>
                <a:gd name="T53" fmla="*/ 209 h 488"/>
                <a:gd name="T54" fmla="*/ 0 w 363"/>
                <a:gd name="T55" fmla="*/ 237 h 488"/>
                <a:gd name="T56" fmla="*/ 1 w 363"/>
                <a:gd name="T57" fmla="*/ 264 h 488"/>
                <a:gd name="T58" fmla="*/ 4 w 363"/>
                <a:gd name="T59" fmla="*/ 291 h 488"/>
                <a:gd name="T60" fmla="*/ 9 w 363"/>
                <a:gd name="T61" fmla="*/ 318 h 488"/>
                <a:gd name="T62" fmla="*/ 17 w 363"/>
                <a:gd name="T63" fmla="*/ 344 h 488"/>
                <a:gd name="T64" fmla="*/ 26 w 363"/>
                <a:gd name="T65" fmla="*/ 368 h 488"/>
                <a:gd name="T66" fmla="*/ 37 w 363"/>
                <a:gd name="T67" fmla="*/ 391 h 488"/>
                <a:gd name="T68" fmla="*/ 50 w 363"/>
                <a:gd name="T69" fmla="*/ 412 h 488"/>
                <a:gd name="T70" fmla="*/ 65 w 363"/>
                <a:gd name="T71" fmla="*/ 431 h 488"/>
                <a:gd name="T72" fmla="*/ 82 w 363"/>
                <a:gd name="T73" fmla="*/ 447 h 488"/>
                <a:gd name="T74" fmla="*/ 99 w 363"/>
                <a:gd name="T75" fmla="*/ 461 h 488"/>
                <a:gd name="T76" fmla="*/ 118 w 363"/>
                <a:gd name="T77" fmla="*/ 472 h 488"/>
                <a:gd name="T78" fmla="*/ 138 w 363"/>
                <a:gd name="T79" fmla="*/ 480 h 488"/>
                <a:gd name="T80" fmla="*/ 158 w 363"/>
                <a:gd name="T81" fmla="*/ 485 h 488"/>
                <a:gd name="T82" fmla="*/ 178 w 363"/>
                <a:gd name="T83" fmla="*/ 487 h 488"/>
                <a:gd name="T84" fmla="*/ 199 w 363"/>
                <a:gd name="T85" fmla="*/ 486 h 488"/>
                <a:gd name="T86" fmla="*/ 220 w 363"/>
                <a:gd name="T87" fmla="*/ 481 h 488"/>
                <a:gd name="T88" fmla="*/ 239 w 363"/>
                <a:gd name="T89" fmla="*/ 474 h 488"/>
                <a:gd name="T90" fmla="*/ 258 w 363"/>
                <a:gd name="T91" fmla="*/ 464 h 488"/>
                <a:gd name="T92" fmla="*/ 276 w 363"/>
                <a:gd name="T93" fmla="*/ 451 h 488"/>
                <a:gd name="T94" fmla="*/ 293 w 363"/>
                <a:gd name="T95" fmla="*/ 435 h 488"/>
                <a:gd name="T96" fmla="*/ 308 w 363"/>
                <a:gd name="T97" fmla="*/ 417 h 488"/>
                <a:gd name="T98" fmla="*/ 322 w 363"/>
                <a:gd name="T99" fmla="*/ 397 h 488"/>
                <a:gd name="T100" fmla="*/ 334 w 363"/>
                <a:gd name="T101" fmla="*/ 374 h 488"/>
                <a:gd name="T102" fmla="*/ 344 w 363"/>
                <a:gd name="T103" fmla="*/ 350 h 488"/>
                <a:gd name="T104" fmla="*/ 352 w 363"/>
                <a:gd name="T105" fmla="*/ 325 h 488"/>
                <a:gd name="T106" fmla="*/ 358 w 363"/>
                <a:gd name="T107" fmla="*/ 298 h 488"/>
                <a:gd name="T108" fmla="*/ 361 w 363"/>
                <a:gd name="T109" fmla="*/ 271 h 488"/>
                <a:gd name="T110" fmla="*/ 362 w 363"/>
                <a:gd name="T111" fmla="*/ 244 h 4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8"/>
                <a:gd name="T170" fmla="*/ 363 w 363"/>
                <a:gd name="T171" fmla="*/ 488 h 4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8">
                  <a:moveTo>
                    <a:pt x="362" y="244"/>
                  </a:moveTo>
                  <a:lnTo>
                    <a:pt x="362" y="230"/>
                  </a:lnTo>
                  <a:lnTo>
                    <a:pt x="361" y="216"/>
                  </a:lnTo>
                  <a:lnTo>
                    <a:pt x="360" y="202"/>
                  </a:lnTo>
                  <a:lnTo>
                    <a:pt x="358" y="189"/>
                  </a:lnTo>
                  <a:lnTo>
                    <a:pt x="355" y="175"/>
                  </a:lnTo>
                  <a:lnTo>
                    <a:pt x="352" y="162"/>
                  </a:lnTo>
                  <a:lnTo>
                    <a:pt x="348" y="149"/>
                  </a:lnTo>
                  <a:lnTo>
                    <a:pt x="344" y="137"/>
                  </a:lnTo>
                  <a:lnTo>
                    <a:pt x="339" y="125"/>
                  </a:lnTo>
                  <a:lnTo>
                    <a:pt x="334" y="113"/>
                  </a:lnTo>
                  <a:lnTo>
                    <a:pt x="328" y="101"/>
                  </a:lnTo>
                  <a:lnTo>
                    <a:pt x="322" y="90"/>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5"/>
                  </a:lnTo>
                  <a:lnTo>
                    <a:pt x="37" y="96"/>
                  </a:lnTo>
                  <a:lnTo>
                    <a:pt x="31" y="107"/>
                  </a:lnTo>
                  <a:lnTo>
                    <a:pt x="26" y="119"/>
                  </a:lnTo>
                  <a:lnTo>
                    <a:pt x="21" y="131"/>
                  </a:lnTo>
                  <a:lnTo>
                    <a:pt x="17" y="143"/>
                  </a:lnTo>
                  <a:lnTo>
                    <a:pt x="12" y="156"/>
                  </a:lnTo>
                  <a:lnTo>
                    <a:pt x="9" y="169"/>
                  </a:lnTo>
                  <a:lnTo>
                    <a:pt x="6" y="182"/>
                  </a:lnTo>
                  <a:lnTo>
                    <a:pt x="4" y="196"/>
                  </a:lnTo>
                  <a:lnTo>
                    <a:pt x="2" y="209"/>
                  </a:lnTo>
                  <a:lnTo>
                    <a:pt x="1" y="223"/>
                  </a:lnTo>
                  <a:lnTo>
                    <a:pt x="0" y="237"/>
                  </a:lnTo>
                  <a:lnTo>
                    <a:pt x="0" y="250"/>
                  </a:lnTo>
                  <a:lnTo>
                    <a:pt x="1" y="264"/>
                  </a:lnTo>
                  <a:lnTo>
                    <a:pt x="2" y="278"/>
                  </a:lnTo>
                  <a:lnTo>
                    <a:pt x="4" y="291"/>
                  </a:lnTo>
                  <a:lnTo>
                    <a:pt x="6" y="305"/>
                  </a:lnTo>
                  <a:lnTo>
                    <a:pt x="9" y="318"/>
                  </a:lnTo>
                  <a:lnTo>
                    <a:pt x="12" y="331"/>
                  </a:lnTo>
                  <a:lnTo>
                    <a:pt x="17" y="344"/>
                  </a:lnTo>
                  <a:lnTo>
                    <a:pt x="21" y="356"/>
                  </a:lnTo>
                  <a:lnTo>
                    <a:pt x="26" y="368"/>
                  </a:lnTo>
                  <a:lnTo>
                    <a:pt x="31" y="380"/>
                  </a:lnTo>
                  <a:lnTo>
                    <a:pt x="37" y="391"/>
                  </a:lnTo>
                  <a:lnTo>
                    <a:pt x="43" y="402"/>
                  </a:lnTo>
                  <a:lnTo>
                    <a:pt x="50" y="412"/>
                  </a:lnTo>
                  <a:lnTo>
                    <a:pt x="58" y="422"/>
                  </a:lnTo>
                  <a:lnTo>
                    <a:pt x="65" y="431"/>
                  </a:lnTo>
                  <a:lnTo>
                    <a:pt x="74" y="439"/>
                  </a:lnTo>
                  <a:lnTo>
                    <a:pt x="82" y="447"/>
                  </a:lnTo>
                  <a:lnTo>
                    <a:pt x="91" y="454"/>
                  </a:lnTo>
                  <a:lnTo>
                    <a:pt x="99" y="461"/>
                  </a:lnTo>
                  <a:lnTo>
                    <a:pt x="109" y="467"/>
                  </a:lnTo>
                  <a:lnTo>
                    <a:pt x="118" y="472"/>
                  </a:lnTo>
                  <a:lnTo>
                    <a:pt x="128" y="476"/>
                  </a:lnTo>
                  <a:lnTo>
                    <a:pt x="138" y="480"/>
                  </a:lnTo>
                  <a:lnTo>
                    <a:pt x="148" y="483"/>
                  </a:lnTo>
                  <a:lnTo>
                    <a:pt x="158" y="485"/>
                  </a:lnTo>
                  <a:lnTo>
                    <a:pt x="169" y="486"/>
                  </a:lnTo>
                  <a:lnTo>
                    <a:pt x="178" y="487"/>
                  </a:lnTo>
                  <a:lnTo>
                    <a:pt x="189" y="487"/>
                  </a:lnTo>
                  <a:lnTo>
                    <a:pt x="199" y="486"/>
                  </a:lnTo>
                  <a:lnTo>
                    <a:pt x="209" y="484"/>
                  </a:lnTo>
                  <a:lnTo>
                    <a:pt x="220" y="481"/>
                  </a:lnTo>
                  <a:lnTo>
                    <a:pt x="230" y="478"/>
                  </a:lnTo>
                  <a:lnTo>
                    <a:pt x="239" y="474"/>
                  </a:lnTo>
                  <a:lnTo>
                    <a:pt x="248" y="469"/>
                  </a:lnTo>
                  <a:lnTo>
                    <a:pt x="258" y="464"/>
                  </a:lnTo>
                  <a:lnTo>
                    <a:pt x="267" y="457"/>
                  </a:lnTo>
                  <a:lnTo>
                    <a:pt x="276" y="451"/>
                  </a:lnTo>
                  <a:lnTo>
                    <a:pt x="285" y="443"/>
                  </a:lnTo>
                  <a:lnTo>
                    <a:pt x="293" y="435"/>
                  </a:lnTo>
                  <a:lnTo>
                    <a:pt x="301" y="426"/>
                  </a:lnTo>
                  <a:lnTo>
                    <a:pt x="308" y="417"/>
                  </a:lnTo>
                  <a:lnTo>
                    <a:pt x="315" y="407"/>
                  </a:lnTo>
                  <a:lnTo>
                    <a:pt x="322" y="397"/>
                  </a:lnTo>
                  <a:lnTo>
                    <a:pt x="328" y="386"/>
                  </a:lnTo>
                  <a:lnTo>
                    <a:pt x="334" y="374"/>
                  </a:lnTo>
                  <a:lnTo>
                    <a:pt x="339" y="362"/>
                  </a:lnTo>
                  <a:lnTo>
                    <a:pt x="344" y="350"/>
                  </a:lnTo>
                  <a:lnTo>
                    <a:pt x="348" y="337"/>
                  </a:lnTo>
                  <a:lnTo>
                    <a:pt x="352" y="325"/>
                  </a:lnTo>
                  <a:lnTo>
                    <a:pt x="355" y="312"/>
                  </a:lnTo>
                  <a:lnTo>
                    <a:pt x="358" y="298"/>
                  </a:lnTo>
                  <a:lnTo>
                    <a:pt x="360" y="285"/>
                  </a:lnTo>
                  <a:lnTo>
                    <a:pt x="361" y="271"/>
                  </a:lnTo>
                  <a:lnTo>
                    <a:pt x="362" y="257"/>
                  </a:lnTo>
                  <a:lnTo>
                    <a:pt x="362" y="244"/>
                  </a:lnTo>
                </a:path>
              </a:pathLst>
            </a:custGeom>
            <a:solidFill>
              <a:srgbClr val="80FFFF"/>
            </a:solidFill>
            <a:ln w="12700" cap="rnd">
              <a:noFill/>
              <a:round/>
              <a:headEnd/>
              <a:tailEnd/>
            </a:ln>
          </p:spPr>
          <p:txBody>
            <a:bodyPr/>
            <a:lstStyle/>
            <a:p>
              <a:endParaRPr lang="en-CA"/>
            </a:p>
          </p:txBody>
        </p:sp>
        <p:sp>
          <p:nvSpPr>
            <p:cNvPr id="145437" name="Freeform 5"/>
            <p:cNvSpPr>
              <a:spLocks/>
            </p:cNvSpPr>
            <p:nvPr/>
          </p:nvSpPr>
          <p:spPr bwMode="auto">
            <a:xfrm>
              <a:off x="5023" y="3994"/>
              <a:ext cx="306" cy="59"/>
            </a:xfrm>
            <a:custGeom>
              <a:avLst/>
              <a:gdLst>
                <a:gd name="T0" fmla="*/ 0 w 306"/>
                <a:gd name="T1" fmla="*/ 42 h 59"/>
                <a:gd name="T2" fmla="*/ 38 w 306"/>
                <a:gd name="T3" fmla="*/ 25 h 59"/>
                <a:gd name="T4" fmla="*/ 49 w 306"/>
                <a:gd name="T5" fmla="*/ 34 h 59"/>
                <a:gd name="T6" fmla="*/ 60 w 306"/>
                <a:gd name="T7" fmla="*/ 33 h 59"/>
                <a:gd name="T8" fmla="*/ 74 w 306"/>
                <a:gd name="T9" fmla="*/ 37 h 59"/>
                <a:gd name="T10" fmla="*/ 102 w 306"/>
                <a:gd name="T11" fmla="*/ 21 h 59"/>
                <a:gd name="T12" fmla="*/ 113 w 306"/>
                <a:gd name="T13" fmla="*/ 24 h 59"/>
                <a:gd name="T14" fmla="*/ 147 w 306"/>
                <a:gd name="T15" fmla="*/ 0 h 59"/>
                <a:gd name="T16" fmla="*/ 170 w 306"/>
                <a:gd name="T17" fmla="*/ 13 h 59"/>
                <a:gd name="T18" fmla="*/ 185 w 306"/>
                <a:gd name="T19" fmla="*/ 7 h 59"/>
                <a:gd name="T20" fmla="*/ 210 w 306"/>
                <a:gd name="T21" fmla="*/ 30 h 59"/>
                <a:gd name="T22" fmla="*/ 222 w 306"/>
                <a:gd name="T23" fmla="*/ 25 h 59"/>
                <a:gd name="T24" fmla="*/ 243 w 306"/>
                <a:gd name="T25" fmla="*/ 39 h 59"/>
                <a:gd name="T26" fmla="*/ 269 w 306"/>
                <a:gd name="T27" fmla="*/ 28 h 59"/>
                <a:gd name="T28" fmla="*/ 296 w 306"/>
                <a:gd name="T29" fmla="*/ 42 h 59"/>
                <a:gd name="T30" fmla="*/ 305 w 306"/>
                <a:gd name="T31" fmla="*/ 48 h 59"/>
                <a:gd name="T32" fmla="*/ 178 w 306"/>
                <a:gd name="T33" fmla="*/ 50 h 59"/>
                <a:gd name="T34" fmla="*/ 19 w 306"/>
                <a:gd name="T35" fmla="*/ 58 h 59"/>
                <a:gd name="T36" fmla="*/ 8 w 306"/>
                <a:gd name="T37" fmla="*/ 49 h 59"/>
                <a:gd name="T38" fmla="*/ 0 w 306"/>
                <a:gd name="T39" fmla="*/ 42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6"/>
                <a:gd name="T61" fmla="*/ 0 h 59"/>
                <a:gd name="T62" fmla="*/ 306 w 306"/>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6" h="59">
                  <a:moveTo>
                    <a:pt x="0" y="42"/>
                  </a:moveTo>
                  <a:lnTo>
                    <a:pt x="38" y="25"/>
                  </a:lnTo>
                  <a:lnTo>
                    <a:pt x="49" y="34"/>
                  </a:lnTo>
                  <a:lnTo>
                    <a:pt x="60" y="33"/>
                  </a:lnTo>
                  <a:lnTo>
                    <a:pt x="74" y="37"/>
                  </a:lnTo>
                  <a:lnTo>
                    <a:pt x="102" y="21"/>
                  </a:lnTo>
                  <a:lnTo>
                    <a:pt x="113" y="24"/>
                  </a:lnTo>
                  <a:lnTo>
                    <a:pt x="147" y="0"/>
                  </a:lnTo>
                  <a:lnTo>
                    <a:pt x="170" y="13"/>
                  </a:lnTo>
                  <a:lnTo>
                    <a:pt x="185" y="7"/>
                  </a:lnTo>
                  <a:lnTo>
                    <a:pt x="210" y="30"/>
                  </a:lnTo>
                  <a:lnTo>
                    <a:pt x="222" y="25"/>
                  </a:lnTo>
                  <a:lnTo>
                    <a:pt x="243" y="39"/>
                  </a:lnTo>
                  <a:lnTo>
                    <a:pt x="269" y="28"/>
                  </a:lnTo>
                  <a:lnTo>
                    <a:pt x="296" y="42"/>
                  </a:lnTo>
                  <a:lnTo>
                    <a:pt x="305" y="48"/>
                  </a:lnTo>
                  <a:lnTo>
                    <a:pt x="178" y="50"/>
                  </a:lnTo>
                  <a:lnTo>
                    <a:pt x="19" y="58"/>
                  </a:lnTo>
                  <a:lnTo>
                    <a:pt x="8" y="49"/>
                  </a:lnTo>
                  <a:lnTo>
                    <a:pt x="0" y="42"/>
                  </a:lnTo>
                </a:path>
              </a:pathLst>
            </a:custGeom>
            <a:solidFill>
              <a:srgbClr val="20B0E0"/>
            </a:solidFill>
            <a:ln w="12700" cap="rnd">
              <a:noFill/>
              <a:round/>
              <a:headEnd/>
              <a:tailEnd/>
            </a:ln>
          </p:spPr>
          <p:txBody>
            <a:bodyPr/>
            <a:lstStyle/>
            <a:p>
              <a:endParaRPr lang="en-CA"/>
            </a:p>
          </p:txBody>
        </p:sp>
        <p:sp>
          <p:nvSpPr>
            <p:cNvPr id="145438" name="Freeform 6"/>
            <p:cNvSpPr>
              <a:spLocks/>
            </p:cNvSpPr>
            <p:nvPr/>
          </p:nvSpPr>
          <p:spPr bwMode="auto">
            <a:xfrm>
              <a:off x="5023" y="4037"/>
              <a:ext cx="321" cy="144"/>
            </a:xfrm>
            <a:custGeom>
              <a:avLst/>
              <a:gdLst>
                <a:gd name="T0" fmla="*/ 0 w 321"/>
                <a:gd name="T1" fmla="*/ 0 h 144"/>
                <a:gd name="T2" fmla="*/ 3 w 321"/>
                <a:gd name="T3" fmla="*/ 7 h 144"/>
                <a:gd name="T4" fmla="*/ 6 w 321"/>
                <a:gd name="T5" fmla="*/ 14 h 144"/>
                <a:gd name="T6" fmla="*/ 9 w 321"/>
                <a:gd name="T7" fmla="*/ 21 h 144"/>
                <a:gd name="T8" fmla="*/ 12 w 321"/>
                <a:gd name="T9" fmla="*/ 28 h 144"/>
                <a:gd name="T10" fmla="*/ 15 w 321"/>
                <a:gd name="T11" fmla="*/ 35 h 144"/>
                <a:gd name="T12" fmla="*/ 18 w 321"/>
                <a:gd name="T13" fmla="*/ 42 h 144"/>
                <a:gd name="T14" fmla="*/ 22 w 321"/>
                <a:gd name="T15" fmla="*/ 48 h 144"/>
                <a:gd name="T16" fmla="*/ 25 w 321"/>
                <a:gd name="T17" fmla="*/ 55 h 144"/>
                <a:gd name="T18" fmla="*/ 29 w 321"/>
                <a:gd name="T19" fmla="*/ 61 h 144"/>
                <a:gd name="T20" fmla="*/ 33 w 321"/>
                <a:gd name="T21" fmla="*/ 68 h 144"/>
                <a:gd name="T22" fmla="*/ 37 w 321"/>
                <a:gd name="T23" fmla="*/ 74 h 144"/>
                <a:gd name="T24" fmla="*/ 41 w 321"/>
                <a:gd name="T25" fmla="*/ 80 h 144"/>
                <a:gd name="T26" fmla="*/ 47 w 321"/>
                <a:gd name="T27" fmla="*/ 86 h 144"/>
                <a:gd name="T28" fmla="*/ 52 w 321"/>
                <a:gd name="T29" fmla="*/ 92 h 144"/>
                <a:gd name="T30" fmla="*/ 57 w 321"/>
                <a:gd name="T31" fmla="*/ 97 h 144"/>
                <a:gd name="T32" fmla="*/ 62 w 321"/>
                <a:gd name="T33" fmla="*/ 103 h 144"/>
                <a:gd name="T34" fmla="*/ 68 w 321"/>
                <a:gd name="T35" fmla="*/ 108 h 144"/>
                <a:gd name="T36" fmla="*/ 74 w 321"/>
                <a:gd name="T37" fmla="*/ 112 h 144"/>
                <a:gd name="T38" fmla="*/ 80 w 321"/>
                <a:gd name="T39" fmla="*/ 117 h 144"/>
                <a:gd name="T40" fmla="*/ 86 w 321"/>
                <a:gd name="T41" fmla="*/ 121 h 144"/>
                <a:gd name="T42" fmla="*/ 93 w 321"/>
                <a:gd name="T43" fmla="*/ 125 h 144"/>
                <a:gd name="T44" fmla="*/ 100 w 321"/>
                <a:gd name="T45" fmla="*/ 128 h 144"/>
                <a:gd name="T46" fmla="*/ 107 w 321"/>
                <a:gd name="T47" fmla="*/ 131 h 144"/>
                <a:gd name="T48" fmla="*/ 114 w 321"/>
                <a:gd name="T49" fmla="*/ 135 h 144"/>
                <a:gd name="T50" fmla="*/ 121 w 321"/>
                <a:gd name="T51" fmla="*/ 137 h 144"/>
                <a:gd name="T52" fmla="*/ 129 w 321"/>
                <a:gd name="T53" fmla="*/ 139 h 144"/>
                <a:gd name="T54" fmla="*/ 136 w 321"/>
                <a:gd name="T55" fmla="*/ 141 h 144"/>
                <a:gd name="T56" fmla="*/ 144 w 321"/>
                <a:gd name="T57" fmla="*/ 142 h 144"/>
                <a:gd name="T58" fmla="*/ 152 w 321"/>
                <a:gd name="T59" fmla="*/ 143 h 144"/>
                <a:gd name="T60" fmla="*/ 159 w 321"/>
                <a:gd name="T61" fmla="*/ 143 h 144"/>
                <a:gd name="T62" fmla="*/ 167 w 321"/>
                <a:gd name="T63" fmla="*/ 143 h 144"/>
                <a:gd name="T64" fmla="*/ 175 w 321"/>
                <a:gd name="T65" fmla="*/ 142 h 144"/>
                <a:gd name="T66" fmla="*/ 182 w 321"/>
                <a:gd name="T67" fmla="*/ 141 h 144"/>
                <a:gd name="T68" fmla="*/ 190 w 321"/>
                <a:gd name="T69" fmla="*/ 139 h 144"/>
                <a:gd name="T70" fmla="*/ 197 w 321"/>
                <a:gd name="T71" fmla="*/ 138 h 144"/>
                <a:gd name="T72" fmla="*/ 204 w 321"/>
                <a:gd name="T73" fmla="*/ 135 h 144"/>
                <a:gd name="T74" fmla="*/ 212 w 321"/>
                <a:gd name="T75" fmla="*/ 132 h 144"/>
                <a:gd name="T76" fmla="*/ 219 w 321"/>
                <a:gd name="T77" fmla="*/ 129 h 144"/>
                <a:gd name="T78" fmla="*/ 225 w 321"/>
                <a:gd name="T79" fmla="*/ 126 h 144"/>
                <a:gd name="T80" fmla="*/ 232 w 321"/>
                <a:gd name="T81" fmla="*/ 121 h 144"/>
                <a:gd name="T82" fmla="*/ 238 w 321"/>
                <a:gd name="T83" fmla="*/ 117 h 144"/>
                <a:gd name="T84" fmla="*/ 244 w 321"/>
                <a:gd name="T85" fmla="*/ 112 h 144"/>
                <a:gd name="T86" fmla="*/ 250 w 321"/>
                <a:gd name="T87" fmla="*/ 108 h 144"/>
                <a:gd name="T88" fmla="*/ 256 w 321"/>
                <a:gd name="T89" fmla="*/ 102 h 144"/>
                <a:gd name="T90" fmla="*/ 261 w 321"/>
                <a:gd name="T91" fmla="*/ 97 h 144"/>
                <a:gd name="T92" fmla="*/ 267 w 321"/>
                <a:gd name="T93" fmla="*/ 92 h 144"/>
                <a:gd name="T94" fmla="*/ 272 w 321"/>
                <a:gd name="T95" fmla="*/ 86 h 144"/>
                <a:gd name="T96" fmla="*/ 277 w 321"/>
                <a:gd name="T97" fmla="*/ 81 h 144"/>
                <a:gd name="T98" fmla="*/ 282 w 321"/>
                <a:gd name="T99" fmla="*/ 75 h 144"/>
                <a:gd name="T100" fmla="*/ 286 w 321"/>
                <a:gd name="T101" fmla="*/ 69 h 144"/>
                <a:gd name="T102" fmla="*/ 290 w 321"/>
                <a:gd name="T103" fmla="*/ 63 h 144"/>
                <a:gd name="T104" fmla="*/ 295 w 321"/>
                <a:gd name="T105" fmla="*/ 56 h 144"/>
                <a:gd name="T106" fmla="*/ 299 w 321"/>
                <a:gd name="T107" fmla="*/ 50 h 144"/>
                <a:gd name="T108" fmla="*/ 302 w 321"/>
                <a:gd name="T109" fmla="*/ 43 h 144"/>
                <a:gd name="T110" fmla="*/ 306 w 321"/>
                <a:gd name="T111" fmla="*/ 36 h 144"/>
                <a:gd name="T112" fmla="*/ 309 w 321"/>
                <a:gd name="T113" fmla="*/ 29 h 144"/>
                <a:gd name="T114" fmla="*/ 312 w 321"/>
                <a:gd name="T115" fmla="*/ 23 h 144"/>
                <a:gd name="T116" fmla="*/ 315 w 321"/>
                <a:gd name="T117" fmla="*/ 16 h 144"/>
                <a:gd name="T118" fmla="*/ 317 w 321"/>
                <a:gd name="T119" fmla="*/ 9 h 144"/>
                <a:gd name="T120" fmla="*/ 319 w 321"/>
                <a:gd name="T121" fmla="*/ 2 h 144"/>
                <a:gd name="T122" fmla="*/ 320 w 321"/>
                <a:gd name="T123" fmla="*/ 1 h 144"/>
                <a:gd name="T124" fmla="*/ 0 w 321"/>
                <a:gd name="T125" fmla="*/ 0 h 1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1"/>
                <a:gd name="T190" fmla="*/ 0 h 144"/>
                <a:gd name="T191" fmla="*/ 321 w 321"/>
                <a:gd name="T192" fmla="*/ 144 h 1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1" h="144">
                  <a:moveTo>
                    <a:pt x="0" y="0"/>
                  </a:moveTo>
                  <a:lnTo>
                    <a:pt x="3" y="7"/>
                  </a:lnTo>
                  <a:lnTo>
                    <a:pt x="6" y="14"/>
                  </a:lnTo>
                  <a:lnTo>
                    <a:pt x="9" y="21"/>
                  </a:lnTo>
                  <a:lnTo>
                    <a:pt x="12" y="28"/>
                  </a:lnTo>
                  <a:lnTo>
                    <a:pt x="15" y="35"/>
                  </a:lnTo>
                  <a:lnTo>
                    <a:pt x="18" y="42"/>
                  </a:lnTo>
                  <a:lnTo>
                    <a:pt x="22" y="48"/>
                  </a:lnTo>
                  <a:lnTo>
                    <a:pt x="25" y="55"/>
                  </a:lnTo>
                  <a:lnTo>
                    <a:pt x="29" y="61"/>
                  </a:lnTo>
                  <a:lnTo>
                    <a:pt x="33" y="68"/>
                  </a:lnTo>
                  <a:lnTo>
                    <a:pt x="37" y="74"/>
                  </a:lnTo>
                  <a:lnTo>
                    <a:pt x="41" y="80"/>
                  </a:lnTo>
                  <a:lnTo>
                    <a:pt x="47" y="86"/>
                  </a:lnTo>
                  <a:lnTo>
                    <a:pt x="52" y="92"/>
                  </a:lnTo>
                  <a:lnTo>
                    <a:pt x="57" y="97"/>
                  </a:lnTo>
                  <a:lnTo>
                    <a:pt x="62" y="103"/>
                  </a:lnTo>
                  <a:lnTo>
                    <a:pt x="68" y="108"/>
                  </a:lnTo>
                  <a:lnTo>
                    <a:pt x="74" y="112"/>
                  </a:lnTo>
                  <a:lnTo>
                    <a:pt x="80" y="117"/>
                  </a:lnTo>
                  <a:lnTo>
                    <a:pt x="86" y="121"/>
                  </a:lnTo>
                  <a:lnTo>
                    <a:pt x="93" y="125"/>
                  </a:lnTo>
                  <a:lnTo>
                    <a:pt x="100" y="128"/>
                  </a:lnTo>
                  <a:lnTo>
                    <a:pt x="107" y="131"/>
                  </a:lnTo>
                  <a:lnTo>
                    <a:pt x="114" y="135"/>
                  </a:lnTo>
                  <a:lnTo>
                    <a:pt x="121" y="137"/>
                  </a:lnTo>
                  <a:lnTo>
                    <a:pt x="129" y="139"/>
                  </a:lnTo>
                  <a:lnTo>
                    <a:pt x="136" y="141"/>
                  </a:lnTo>
                  <a:lnTo>
                    <a:pt x="144" y="142"/>
                  </a:lnTo>
                  <a:lnTo>
                    <a:pt x="152" y="143"/>
                  </a:lnTo>
                  <a:lnTo>
                    <a:pt x="159" y="143"/>
                  </a:lnTo>
                  <a:lnTo>
                    <a:pt x="167" y="143"/>
                  </a:lnTo>
                  <a:lnTo>
                    <a:pt x="175" y="142"/>
                  </a:lnTo>
                  <a:lnTo>
                    <a:pt x="182" y="141"/>
                  </a:lnTo>
                  <a:lnTo>
                    <a:pt x="190" y="139"/>
                  </a:lnTo>
                  <a:lnTo>
                    <a:pt x="197" y="138"/>
                  </a:lnTo>
                  <a:lnTo>
                    <a:pt x="204" y="135"/>
                  </a:lnTo>
                  <a:lnTo>
                    <a:pt x="212" y="132"/>
                  </a:lnTo>
                  <a:lnTo>
                    <a:pt x="219" y="129"/>
                  </a:lnTo>
                  <a:lnTo>
                    <a:pt x="225" y="126"/>
                  </a:lnTo>
                  <a:lnTo>
                    <a:pt x="232" y="121"/>
                  </a:lnTo>
                  <a:lnTo>
                    <a:pt x="238" y="117"/>
                  </a:lnTo>
                  <a:lnTo>
                    <a:pt x="244" y="112"/>
                  </a:lnTo>
                  <a:lnTo>
                    <a:pt x="250" y="108"/>
                  </a:lnTo>
                  <a:lnTo>
                    <a:pt x="256" y="102"/>
                  </a:lnTo>
                  <a:lnTo>
                    <a:pt x="261" y="97"/>
                  </a:lnTo>
                  <a:lnTo>
                    <a:pt x="267" y="92"/>
                  </a:lnTo>
                  <a:lnTo>
                    <a:pt x="272" y="86"/>
                  </a:lnTo>
                  <a:lnTo>
                    <a:pt x="277" y="81"/>
                  </a:lnTo>
                  <a:lnTo>
                    <a:pt x="282" y="75"/>
                  </a:lnTo>
                  <a:lnTo>
                    <a:pt x="286" y="69"/>
                  </a:lnTo>
                  <a:lnTo>
                    <a:pt x="290" y="63"/>
                  </a:lnTo>
                  <a:lnTo>
                    <a:pt x="295" y="56"/>
                  </a:lnTo>
                  <a:lnTo>
                    <a:pt x="299" y="50"/>
                  </a:lnTo>
                  <a:lnTo>
                    <a:pt x="302" y="43"/>
                  </a:lnTo>
                  <a:lnTo>
                    <a:pt x="306" y="36"/>
                  </a:lnTo>
                  <a:lnTo>
                    <a:pt x="309" y="29"/>
                  </a:lnTo>
                  <a:lnTo>
                    <a:pt x="312" y="23"/>
                  </a:lnTo>
                  <a:lnTo>
                    <a:pt x="315" y="16"/>
                  </a:lnTo>
                  <a:lnTo>
                    <a:pt x="317" y="9"/>
                  </a:lnTo>
                  <a:lnTo>
                    <a:pt x="319" y="2"/>
                  </a:lnTo>
                  <a:lnTo>
                    <a:pt x="320" y="1"/>
                  </a:lnTo>
                  <a:lnTo>
                    <a:pt x="0" y="0"/>
                  </a:lnTo>
                </a:path>
              </a:pathLst>
            </a:custGeom>
            <a:solidFill>
              <a:srgbClr val="20B0E0"/>
            </a:solidFill>
            <a:ln w="12700" cap="rnd">
              <a:noFill/>
              <a:round/>
              <a:headEnd/>
              <a:tailEnd/>
            </a:ln>
          </p:spPr>
          <p:txBody>
            <a:bodyPr/>
            <a:lstStyle/>
            <a:p>
              <a:endParaRPr lang="en-CA"/>
            </a:p>
          </p:txBody>
        </p:sp>
        <p:sp>
          <p:nvSpPr>
            <p:cNvPr id="145439" name="Freeform 7"/>
            <p:cNvSpPr>
              <a:spLocks/>
            </p:cNvSpPr>
            <p:nvPr/>
          </p:nvSpPr>
          <p:spPr bwMode="auto">
            <a:xfrm>
              <a:off x="5040" y="4073"/>
              <a:ext cx="291" cy="108"/>
            </a:xfrm>
            <a:custGeom>
              <a:avLst/>
              <a:gdLst>
                <a:gd name="T0" fmla="*/ 0 w 291"/>
                <a:gd name="T1" fmla="*/ 3 h 108"/>
                <a:gd name="T2" fmla="*/ 2 w 291"/>
                <a:gd name="T3" fmla="*/ 9 h 108"/>
                <a:gd name="T4" fmla="*/ 6 w 291"/>
                <a:gd name="T5" fmla="*/ 16 h 108"/>
                <a:gd name="T6" fmla="*/ 9 w 291"/>
                <a:gd name="T7" fmla="*/ 22 h 108"/>
                <a:gd name="T8" fmla="*/ 13 w 291"/>
                <a:gd name="T9" fmla="*/ 28 h 108"/>
                <a:gd name="T10" fmla="*/ 17 w 291"/>
                <a:gd name="T11" fmla="*/ 34 h 108"/>
                <a:gd name="T12" fmla="*/ 21 w 291"/>
                <a:gd name="T13" fmla="*/ 40 h 108"/>
                <a:gd name="T14" fmla="*/ 26 w 291"/>
                <a:gd name="T15" fmla="*/ 45 h 108"/>
                <a:gd name="T16" fmla="*/ 30 w 291"/>
                <a:gd name="T17" fmla="*/ 51 h 108"/>
                <a:gd name="T18" fmla="*/ 35 w 291"/>
                <a:gd name="T19" fmla="*/ 56 h 108"/>
                <a:gd name="T20" fmla="*/ 40 w 291"/>
                <a:gd name="T21" fmla="*/ 61 h 108"/>
                <a:gd name="T22" fmla="*/ 45 w 291"/>
                <a:gd name="T23" fmla="*/ 67 h 108"/>
                <a:gd name="T24" fmla="*/ 51 w 291"/>
                <a:gd name="T25" fmla="*/ 72 h 108"/>
                <a:gd name="T26" fmla="*/ 57 w 291"/>
                <a:gd name="T27" fmla="*/ 76 h 108"/>
                <a:gd name="T28" fmla="*/ 62 w 291"/>
                <a:gd name="T29" fmla="*/ 81 h 108"/>
                <a:gd name="T30" fmla="*/ 68 w 291"/>
                <a:gd name="T31" fmla="*/ 84 h 108"/>
                <a:gd name="T32" fmla="*/ 75 w 291"/>
                <a:gd name="T33" fmla="*/ 88 h 108"/>
                <a:gd name="T34" fmla="*/ 81 w 291"/>
                <a:gd name="T35" fmla="*/ 91 h 108"/>
                <a:gd name="T36" fmla="*/ 88 w 291"/>
                <a:gd name="T37" fmla="*/ 94 h 108"/>
                <a:gd name="T38" fmla="*/ 95 w 291"/>
                <a:gd name="T39" fmla="*/ 97 h 108"/>
                <a:gd name="T40" fmla="*/ 102 w 291"/>
                <a:gd name="T41" fmla="*/ 100 h 108"/>
                <a:gd name="T42" fmla="*/ 109 w 291"/>
                <a:gd name="T43" fmla="*/ 102 h 108"/>
                <a:gd name="T44" fmla="*/ 116 w 291"/>
                <a:gd name="T45" fmla="*/ 104 h 108"/>
                <a:gd name="T46" fmla="*/ 123 w 291"/>
                <a:gd name="T47" fmla="*/ 105 h 108"/>
                <a:gd name="T48" fmla="*/ 130 w 291"/>
                <a:gd name="T49" fmla="*/ 107 h 108"/>
                <a:gd name="T50" fmla="*/ 138 w 291"/>
                <a:gd name="T51" fmla="*/ 107 h 108"/>
                <a:gd name="T52" fmla="*/ 145 w 291"/>
                <a:gd name="T53" fmla="*/ 107 h 108"/>
                <a:gd name="T54" fmla="*/ 152 w 291"/>
                <a:gd name="T55" fmla="*/ 107 h 108"/>
                <a:gd name="T56" fmla="*/ 159 w 291"/>
                <a:gd name="T57" fmla="*/ 106 h 108"/>
                <a:gd name="T58" fmla="*/ 167 w 291"/>
                <a:gd name="T59" fmla="*/ 105 h 108"/>
                <a:gd name="T60" fmla="*/ 174 w 291"/>
                <a:gd name="T61" fmla="*/ 103 h 108"/>
                <a:gd name="T62" fmla="*/ 181 w 291"/>
                <a:gd name="T63" fmla="*/ 102 h 108"/>
                <a:gd name="T64" fmla="*/ 188 w 291"/>
                <a:gd name="T65" fmla="*/ 99 h 108"/>
                <a:gd name="T66" fmla="*/ 195 w 291"/>
                <a:gd name="T67" fmla="*/ 96 h 108"/>
                <a:gd name="T68" fmla="*/ 202 w 291"/>
                <a:gd name="T69" fmla="*/ 93 h 108"/>
                <a:gd name="T70" fmla="*/ 209 w 291"/>
                <a:gd name="T71" fmla="*/ 90 h 108"/>
                <a:gd name="T72" fmla="*/ 215 w 291"/>
                <a:gd name="T73" fmla="*/ 86 h 108"/>
                <a:gd name="T74" fmla="*/ 220 w 291"/>
                <a:gd name="T75" fmla="*/ 82 h 108"/>
                <a:gd name="T76" fmla="*/ 227 w 291"/>
                <a:gd name="T77" fmla="*/ 78 h 108"/>
                <a:gd name="T78" fmla="*/ 232 w 291"/>
                <a:gd name="T79" fmla="*/ 73 h 108"/>
                <a:gd name="T80" fmla="*/ 238 w 291"/>
                <a:gd name="T81" fmla="*/ 69 h 108"/>
                <a:gd name="T82" fmla="*/ 243 w 291"/>
                <a:gd name="T83" fmla="*/ 64 h 108"/>
                <a:gd name="T84" fmla="*/ 248 w 291"/>
                <a:gd name="T85" fmla="*/ 58 h 108"/>
                <a:gd name="T86" fmla="*/ 254 w 291"/>
                <a:gd name="T87" fmla="*/ 54 h 108"/>
                <a:gd name="T88" fmla="*/ 258 w 291"/>
                <a:gd name="T89" fmla="*/ 48 h 108"/>
                <a:gd name="T90" fmla="*/ 263 w 291"/>
                <a:gd name="T91" fmla="*/ 43 h 108"/>
                <a:gd name="T92" fmla="*/ 267 w 291"/>
                <a:gd name="T93" fmla="*/ 37 h 108"/>
                <a:gd name="T94" fmla="*/ 271 w 291"/>
                <a:gd name="T95" fmla="*/ 31 h 108"/>
                <a:gd name="T96" fmla="*/ 276 w 291"/>
                <a:gd name="T97" fmla="*/ 25 h 108"/>
                <a:gd name="T98" fmla="*/ 279 w 291"/>
                <a:gd name="T99" fmla="*/ 19 h 108"/>
                <a:gd name="T100" fmla="*/ 283 w 291"/>
                <a:gd name="T101" fmla="*/ 13 h 108"/>
                <a:gd name="T102" fmla="*/ 286 w 291"/>
                <a:gd name="T103" fmla="*/ 7 h 108"/>
                <a:gd name="T104" fmla="*/ 290 w 291"/>
                <a:gd name="T105" fmla="*/ 0 h 108"/>
                <a:gd name="T106" fmla="*/ 0 w 291"/>
                <a:gd name="T107" fmla="*/ 3 h 1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1"/>
                <a:gd name="T163" fmla="*/ 0 h 108"/>
                <a:gd name="T164" fmla="*/ 291 w 291"/>
                <a:gd name="T165" fmla="*/ 108 h 1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1" h="108">
                  <a:moveTo>
                    <a:pt x="0" y="3"/>
                  </a:moveTo>
                  <a:lnTo>
                    <a:pt x="2" y="9"/>
                  </a:lnTo>
                  <a:lnTo>
                    <a:pt x="6" y="16"/>
                  </a:lnTo>
                  <a:lnTo>
                    <a:pt x="9" y="22"/>
                  </a:lnTo>
                  <a:lnTo>
                    <a:pt x="13" y="28"/>
                  </a:lnTo>
                  <a:lnTo>
                    <a:pt x="17" y="34"/>
                  </a:lnTo>
                  <a:lnTo>
                    <a:pt x="21" y="40"/>
                  </a:lnTo>
                  <a:lnTo>
                    <a:pt x="26" y="45"/>
                  </a:lnTo>
                  <a:lnTo>
                    <a:pt x="30" y="51"/>
                  </a:lnTo>
                  <a:lnTo>
                    <a:pt x="35" y="56"/>
                  </a:lnTo>
                  <a:lnTo>
                    <a:pt x="40" y="61"/>
                  </a:lnTo>
                  <a:lnTo>
                    <a:pt x="45" y="67"/>
                  </a:lnTo>
                  <a:lnTo>
                    <a:pt x="51" y="72"/>
                  </a:lnTo>
                  <a:lnTo>
                    <a:pt x="57" y="76"/>
                  </a:lnTo>
                  <a:lnTo>
                    <a:pt x="62" y="81"/>
                  </a:lnTo>
                  <a:lnTo>
                    <a:pt x="68" y="84"/>
                  </a:lnTo>
                  <a:lnTo>
                    <a:pt x="75" y="88"/>
                  </a:lnTo>
                  <a:lnTo>
                    <a:pt x="81" y="91"/>
                  </a:lnTo>
                  <a:lnTo>
                    <a:pt x="88" y="94"/>
                  </a:lnTo>
                  <a:lnTo>
                    <a:pt x="95" y="97"/>
                  </a:lnTo>
                  <a:lnTo>
                    <a:pt x="102" y="100"/>
                  </a:lnTo>
                  <a:lnTo>
                    <a:pt x="109" y="102"/>
                  </a:lnTo>
                  <a:lnTo>
                    <a:pt x="116" y="104"/>
                  </a:lnTo>
                  <a:lnTo>
                    <a:pt x="123" y="105"/>
                  </a:lnTo>
                  <a:lnTo>
                    <a:pt x="130" y="107"/>
                  </a:lnTo>
                  <a:lnTo>
                    <a:pt x="138" y="107"/>
                  </a:lnTo>
                  <a:lnTo>
                    <a:pt x="145" y="107"/>
                  </a:lnTo>
                  <a:lnTo>
                    <a:pt x="152" y="107"/>
                  </a:lnTo>
                  <a:lnTo>
                    <a:pt x="159" y="106"/>
                  </a:lnTo>
                  <a:lnTo>
                    <a:pt x="167" y="105"/>
                  </a:lnTo>
                  <a:lnTo>
                    <a:pt x="174" y="103"/>
                  </a:lnTo>
                  <a:lnTo>
                    <a:pt x="181" y="102"/>
                  </a:lnTo>
                  <a:lnTo>
                    <a:pt x="188" y="99"/>
                  </a:lnTo>
                  <a:lnTo>
                    <a:pt x="195" y="96"/>
                  </a:lnTo>
                  <a:lnTo>
                    <a:pt x="202" y="93"/>
                  </a:lnTo>
                  <a:lnTo>
                    <a:pt x="209" y="90"/>
                  </a:lnTo>
                  <a:lnTo>
                    <a:pt x="215" y="86"/>
                  </a:lnTo>
                  <a:lnTo>
                    <a:pt x="220" y="82"/>
                  </a:lnTo>
                  <a:lnTo>
                    <a:pt x="227" y="78"/>
                  </a:lnTo>
                  <a:lnTo>
                    <a:pt x="232" y="73"/>
                  </a:lnTo>
                  <a:lnTo>
                    <a:pt x="238" y="69"/>
                  </a:lnTo>
                  <a:lnTo>
                    <a:pt x="243" y="64"/>
                  </a:lnTo>
                  <a:lnTo>
                    <a:pt x="248" y="58"/>
                  </a:lnTo>
                  <a:lnTo>
                    <a:pt x="254" y="54"/>
                  </a:lnTo>
                  <a:lnTo>
                    <a:pt x="258" y="48"/>
                  </a:lnTo>
                  <a:lnTo>
                    <a:pt x="263" y="43"/>
                  </a:lnTo>
                  <a:lnTo>
                    <a:pt x="267" y="37"/>
                  </a:lnTo>
                  <a:lnTo>
                    <a:pt x="271" y="31"/>
                  </a:lnTo>
                  <a:lnTo>
                    <a:pt x="276" y="25"/>
                  </a:lnTo>
                  <a:lnTo>
                    <a:pt x="279" y="19"/>
                  </a:lnTo>
                  <a:lnTo>
                    <a:pt x="283" y="13"/>
                  </a:lnTo>
                  <a:lnTo>
                    <a:pt x="286" y="7"/>
                  </a:lnTo>
                  <a:lnTo>
                    <a:pt x="290" y="0"/>
                  </a:lnTo>
                  <a:lnTo>
                    <a:pt x="0" y="3"/>
                  </a:lnTo>
                </a:path>
              </a:pathLst>
            </a:custGeom>
            <a:solidFill>
              <a:srgbClr val="60FF30"/>
            </a:solidFill>
            <a:ln w="12700" cap="rnd">
              <a:noFill/>
              <a:round/>
              <a:headEnd/>
              <a:tailEnd/>
            </a:ln>
          </p:spPr>
          <p:txBody>
            <a:bodyPr/>
            <a:lstStyle/>
            <a:p>
              <a:endParaRPr lang="en-CA"/>
            </a:p>
          </p:txBody>
        </p:sp>
        <p:sp>
          <p:nvSpPr>
            <p:cNvPr id="145440" name="Freeform 8"/>
            <p:cNvSpPr>
              <a:spLocks/>
            </p:cNvSpPr>
            <p:nvPr/>
          </p:nvSpPr>
          <p:spPr bwMode="auto">
            <a:xfrm>
              <a:off x="5040" y="4049"/>
              <a:ext cx="289" cy="25"/>
            </a:xfrm>
            <a:custGeom>
              <a:avLst/>
              <a:gdLst>
                <a:gd name="T0" fmla="*/ 2 w 289"/>
                <a:gd name="T1" fmla="*/ 23 h 25"/>
                <a:gd name="T2" fmla="*/ 7 w 289"/>
                <a:gd name="T3" fmla="*/ 19 h 25"/>
                <a:gd name="T4" fmla="*/ 12 w 289"/>
                <a:gd name="T5" fmla="*/ 16 h 25"/>
                <a:gd name="T6" fmla="*/ 17 w 289"/>
                <a:gd name="T7" fmla="*/ 14 h 25"/>
                <a:gd name="T8" fmla="*/ 23 w 289"/>
                <a:gd name="T9" fmla="*/ 11 h 25"/>
                <a:gd name="T10" fmla="*/ 28 w 289"/>
                <a:gd name="T11" fmla="*/ 9 h 25"/>
                <a:gd name="T12" fmla="*/ 34 w 289"/>
                <a:gd name="T13" fmla="*/ 6 h 25"/>
                <a:gd name="T14" fmla="*/ 39 w 289"/>
                <a:gd name="T15" fmla="*/ 4 h 25"/>
                <a:gd name="T16" fmla="*/ 45 w 289"/>
                <a:gd name="T17" fmla="*/ 2 h 25"/>
                <a:gd name="T18" fmla="*/ 51 w 289"/>
                <a:gd name="T19" fmla="*/ 1 h 25"/>
                <a:gd name="T20" fmla="*/ 57 w 289"/>
                <a:gd name="T21" fmla="*/ 0 h 25"/>
                <a:gd name="T22" fmla="*/ 63 w 289"/>
                <a:gd name="T23" fmla="*/ 1 h 25"/>
                <a:gd name="T24" fmla="*/ 69 w 289"/>
                <a:gd name="T25" fmla="*/ 1 h 25"/>
                <a:gd name="T26" fmla="*/ 75 w 289"/>
                <a:gd name="T27" fmla="*/ 2 h 25"/>
                <a:gd name="T28" fmla="*/ 81 w 289"/>
                <a:gd name="T29" fmla="*/ 4 h 25"/>
                <a:gd name="T30" fmla="*/ 86 w 289"/>
                <a:gd name="T31" fmla="*/ 6 h 25"/>
                <a:gd name="T32" fmla="*/ 92 w 289"/>
                <a:gd name="T33" fmla="*/ 8 h 25"/>
                <a:gd name="T34" fmla="*/ 98 w 289"/>
                <a:gd name="T35" fmla="*/ 8 h 25"/>
                <a:gd name="T36" fmla="*/ 104 w 289"/>
                <a:gd name="T37" fmla="*/ 7 h 25"/>
                <a:gd name="T38" fmla="*/ 109 w 289"/>
                <a:gd name="T39" fmla="*/ 5 h 25"/>
                <a:gd name="T40" fmla="*/ 115 w 289"/>
                <a:gd name="T41" fmla="*/ 3 h 25"/>
                <a:gd name="T42" fmla="*/ 121 w 289"/>
                <a:gd name="T43" fmla="*/ 4 h 25"/>
                <a:gd name="T44" fmla="*/ 127 w 289"/>
                <a:gd name="T45" fmla="*/ 6 h 25"/>
                <a:gd name="T46" fmla="*/ 131 w 289"/>
                <a:gd name="T47" fmla="*/ 12 h 25"/>
                <a:gd name="T48" fmla="*/ 136 w 289"/>
                <a:gd name="T49" fmla="*/ 17 h 25"/>
                <a:gd name="T50" fmla="*/ 139 w 289"/>
                <a:gd name="T51" fmla="*/ 21 h 25"/>
                <a:gd name="T52" fmla="*/ 143 w 289"/>
                <a:gd name="T53" fmla="*/ 23 h 25"/>
                <a:gd name="T54" fmla="*/ 147 w 289"/>
                <a:gd name="T55" fmla="*/ 22 h 25"/>
                <a:gd name="T56" fmla="*/ 152 w 289"/>
                <a:gd name="T57" fmla="*/ 18 h 25"/>
                <a:gd name="T58" fmla="*/ 157 w 289"/>
                <a:gd name="T59" fmla="*/ 13 h 25"/>
                <a:gd name="T60" fmla="*/ 162 w 289"/>
                <a:gd name="T61" fmla="*/ 8 h 25"/>
                <a:gd name="T62" fmla="*/ 167 w 289"/>
                <a:gd name="T63" fmla="*/ 5 h 25"/>
                <a:gd name="T64" fmla="*/ 173 w 289"/>
                <a:gd name="T65" fmla="*/ 2 h 25"/>
                <a:gd name="T66" fmla="*/ 178 w 289"/>
                <a:gd name="T67" fmla="*/ 1 h 25"/>
                <a:gd name="T68" fmla="*/ 184 w 289"/>
                <a:gd name="T69" fmla="*/ 0 h 25"/>
                <a:gd name="T70" fmla="*/ 190 w 289"/>
                <a:gd name="T71" fmla="*/ 1 h 25"/>
                <a:gd name="T72" fmla="*/ 196 w 289"/>
                <a:gd name="T73" fmla="*/ 1 h 25"/>
                <a:gd name="T74" fmla="*/ 202 w 289"/>
                <a:gd name="T75" fmla="*/ 2 h 25"/>
                <a:gd name="T76" fmla="*/ 208 w 289"/>
                <a:gd name="T77" fmla="*/ 4 h 25"/>
                <a:gd name="T78" fmla="*/ 214 w 289"/>
                <a:gd name="T79" fmla="*/ 6 h 25"/>
                <a:gd name="T80" fmla="*/ 219 w 289"/>
                <a:gd name="T81" fmla="*/ 7 h 25"/>
                <a:gd name="T82" fmla="*/ 226 w 289"/>
                <a:gd name="T83" fmla="*/ 7 h 25"/>
                <a:gd name="T84" fmla="*/ 231 w 289"/>
                <a:gd name="T85" fmla="*/ 6 h 25"/>
                <a:gd name="T86" fmla="*/ 237 w 289"/>
                <a:gd name="T87" fmla="*/ 5 h 25"/>
                <a:gd name="T88" fmla="*/ 243 w 289"/>
                <a:gd name="T89" fmla="*/ 4 h 25"/>
                <a:gd name="T90" fmla="*/ 249 w 289"/>
                <a:gd name="T91" fmla="*/ 5 h 25"/>
                <a:gd name="T92" fmla="*/ 255 w 289"/>
                <a:gd name="T93" fmla="*/ 6 h 25"/>
                <a:gd name="T94" fmla="*/ 261 w 289"/>
                <a:gd name="T95" fmla="*/ 7 h 25"/>
                <a:gd name="T96" fmla="*/ 267 w 289"/>
                <a:gd name="T97" fmla="*/ 9 h 25"/>
                <a:gd name="T98" fmla="*/ 272 w 289"/>
                <a:gd name="T99" fmla="*/ 12 h 25"/>
                <a:gd name="T100" fmla="*/ 278 w 289"/>
                <a:gd name="T101" fmla="*/ 15 h 25"/>
                <a:gd name="T102" fmla="*/ 283 w 289"/>
                <a:gd name="T103" fmla="*/ 18 h 25"/>
                <a:gd name="T104" fmla="*/ 288 w 289"/>
                <a:gd name="T105" fmla="*/ 22 h 2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9"/>
                <a:gd name="T160" fmla="*/ 0 h 25"/>
                <a:gd name="T161" fmla="*/ 289 w 289"/>
                <a:gd name="T162" fmla="*/ 25 h 2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9" h="25">
                  <a:moveTo>
                    <a:pt x="0" y="24"/>
                  </a:moveTo>
                  <a:lnTo>
                    <a:pt x="2" y="23"/>
                  </a:lnTo>
                  <a:lnTo>
                    <a:pt x="4" y="21"/>
                  </a:lnTo>
                  <a:lnTo>
                    <a:pt x="7" y="19"/>
                  </a:lnTo>
                  <a:lnTo>
                    <a:pt x="10" y="18"/>
                  </a:lnTo>
                  <a:lnTo>
                    <a:pt x="12" y="16"/>
                  </a:lnTo>
                  <a:lnTo>
                    <a:pt x="15" y="15"/>
                  </a:lnTo>
                  <a:lnTo>
                    <a:pt x="17" y="14"/>
                  </a:lnTo>
                  <a:lnTo>
                    <a:pt x="20" y="12"/>
                  </a:lnTo>
                  <a:lnTo>
                    <a:pt x="23" y="11"/>
                  </a:lnTo>
                  <a:lnTo>
                    <a:pt x="26" y="10"/>
                  </a:lnTo>
                  <a:lnTo>
                    <a:pt x="28" y="9"/>
                  </a:lnTo>
                  <a:lnTo>
                    <a:pt x="31" y="8"/>
                  </a:lnTo>
                  <a:lnTo>
                    <a:pt x="34" y="6"/>
                  </a:lnTo>
                  <a:lnTo>
                    <a:pt x="37" y="5"/>
                  </a:lnTo>
                  <a:lnTo>
                    <a:pt x="39" y="4"/>
                  </a:lnTo>
                  <a:lnTo>
                    <a:pt x="42" y="3"/>
                  </a:lnTo>
                  <a:lnTo>
                    <a:pt x="45" y="2"/>
                  </a:lnTo>
                  <a:lnTo>
                    <a:pt x="48" y="1"/>
                  </a:lnTo>
                  <a:lnTo>
                    <a:pt x="51" y="1"/>
                  </a:lnTo>
                  <a:lnTo>
                    <a:pt x="54" y="1"/>
                  </a:lnTo>
                  <a:lnTo>
                    <a:pt x="57" y="0"/>
                  </a:lnTo>
                  <a:lnTo>
                    <a:pt x="60" y="0"/>
                  </a:lnTo>
                  <a:lnTo>
                    <a:pt x="63" y="1"/>
                  </a:lnTo>
                  <a:lnTo>
                    <a:pt x="66" y="1"/>
                  </a:lnTo>
                  <a:lnTo>
                    <a:pt x="69" y="1"/>
                  </a:lnTo>
                  <a:lnTo>
                    <a:pt x="72" y="2"/>
                  </a:lnTo>
                  <a:lnTo>
                    <a:pt x="75" y="2"/>
                  </a:lnTo>
                  <a:lnTo>
                    <a:pt x="78" y="3"/>
                  </a:lnTo>
                  <a:lnTo>
                    <a:pt x="81" y="4"/>
                  </a:lnTo>
                  <a:lnTo>
                    <a:pt x="84" y="5"/>
                  </a:lnTo>
                  <a:lnTo>
                    <a:pt x="86" y="6"/>
                  </a:lnTo>
                  <a:lnTo>
                    <a:pt x="89" y="7"/>
                  </a:lnTo>
                  <a:lnTo>
                    <a:pt x="92" y="8"/>
                  </a:lnTo>
                  <a:lnTo>
                    <a:pt x="95" y="8"/>
                  </a:lnTo>
                  <a:lnTo>
                    <a:pt x="98" y="8"/>
                  </a:lnTo>
                  <a:lnTo>
                    <a:pt x="100" y="8"/>
                  </a:lnTo>
                  <a:lnTo>
                    <a:pt x="104" y="7"/>
                  </a:lnTo>
                  <a:lnTo>
                    <a:pt x="106" y="6"/>
                  </a:lnTo>
                  <a:lnTo>
                    <a:pt x="109" y="5"/>
                  </a:lnTo>
                  <a:lnTo>
                    <a:pt x="112" y="4"/>
                  </a:lnTo>
                  <a:lnTo>
                    <a:pt x="115" y="3"/>
                  </a:lnTo>
                  <a:lnTo>
                    <a:pt x="119" y="3"/>
                  </a:lnTo>
                  <a:lnTo>
                    <a:pt x="121" y="4"/>
                  </a:lnTo>
                  <a:lnTo>
                    <a:pt x="124" y="5"/>
                  </a:lnTo>
                  <a:lnTo>
                    <a:pt x="127" y="6"/>
                  </a:lnTo>
                  <a:lnTo>
                    <a:pt x="129" y="9"/>
                  </a:lnTo>
                  <a:lnTo>
                    <a:pt x="131" y="12"/>
                  </a:lnTo>
                  <a:lnTo>
                    <a:pt x="133" y="14"/>
                  </a:lnTo>
                  <a:lnTo>
                    <a:pt x="136" y="17"/>
                  </a:lnTo>
                  <a:lnTo>
                    <a:pt x="137" y="19"/>
                  </a:lnTo>
                  <a:lnTo>
                    <a:pt x="139" y="21"/>
                  </a:lnTo>
                  <a:lnTo>
                    <a:pt x="141" y="22"/>
                  </a:lnTo>
                  <a:lnTo>
                    <a:pt x="143" y="23"/>
                  </a:lnTo>
                  <a:lnTo>
                    <a:pt x="146" y="23"/>
                  </a:lnTo>
                  <a:lnTo>
                    <a:pt x="147" y="22"/>
                  </a:lnTo>
                  <a:lnTo>
                    <a:pt x="149" y="20"/>
                  </a:lnTo>
                  <a:lnTo>
                    <a:pt x="152" y="18"/>
                  </a:lnTo>
                  <a:lnTo>
                    <a:pt x="154" y="16"/>
                  </a:lnTo>
                  <a:lnTo>
                    <a:pt x="157" y="13"/>
                  </a:lnTo>
                  <a:lnTo>
                    <a:pt x="159" y="10"/>
                  </a:lnTo>
                  <a:lnTo>
                    <a:pt x="162" y="8"/>
                  </a:lnTo>
                  <a:lnTo>
                    <a:pt x="164" y="6"/>
                  </a:lnTo>
                  <a:lnTo>
                    <a:pt x="167" y="5"/>
                  </a:lnTo>
                  <a:lnTo>
                    <a:pt x="169" y="4"/>
                  </a:lnTo>
                  <a:lnTo>
                    <a:pt x="173" y="2"/>
                  </a:lnTo>
                  <a:lnTo>
                    <a:pt x="175" y="2"/>
                  </a:lnTo>
                  <a:lnTo>
                    <a:pt x="178" y="1"/>
                  </a:lnTo>
                  <a:lnTo>
                    <a:pt x="181" y="1"/>
                  </a:lnTo>
                  <a:lnTo>
                    <a:pt x="184" y="0"/>
                  </a:lnTo>
                  <a:lnTo>
                    <a:pt x="187" y="0"/>
                  </a:lnTo>
                  <a:lnTo>
                    <a:pt x="190" y="1"/>
                  </a:lnTo>
                  <a:lnTo>
                    <a:pt x="193" y="1"/>
                  </a:lnTo>
                  <a:lnTo>
                    <a:pt x="196" y="1"/>
                  </a:lnTo>
                  <a:lnTo>
                    <a:pt x="199" y="2"/>
                  </a:lnTo>
                  <a:lnTo>
                    <a:pt x="202" y="2"/>
                  </a:lnTo>
                  <a:lnTo>
                    <a:pt x="205" y="3"/>
                  </a:lnTo>
                  <a:lnTo>
                    <a:pt x="208" y="4"/>
                  </a:lnTo>
                  <a:lnTo>
                    <a:pt x="210" y="5"/>
                  </a:lnTo>
                  <a:lnTo>
                    <a:pt x="214" y="6"/>
                  </a:lnTo>
                  <a:lnTo>
                    <a:pt x="217" y="6"/>
                  </a:lnTo>
                  <a:lnTo>
                    <a:pt x="219" y="7"/>
                  </a:lnTo>
                  <a:lnTo>
                    <a:pt x="222" y="8"/>
                  </a:lnTo>
                  <a:lnTo>
                    <a:pt x="226" y="7"/>
                  </a:lnTo>
                  <a:lnTo>
                    <a:pt x="228" y="7"/>
                  </a:lnTo>
                  <a:lnTo>
                    <a:pt x="231" y="6"/>
                  </a:lnTo>
                  <a:lnTo>
                    <a:pt x="234" y="6"/>
                  </a:lnTo>
                  <a:lnTo>
                    <a:pt x="237" y="5"/>
                  </a:lnTo>
                  <a:lnTo>
                    <a:pt x="240" y="5"/>
                  </a:lnTo>
                  <a:lnTo>
                    <a:pt x="243" y="4"/>
                  </a:lnTo>
                  <a:lnTo>
                    <a:pt x="246" y="4"/>
                  </a:lnTo>
                  <a:lnTo>
                    <a:pt x="249" y="5"/>
                  </a:lnTo>
                  <a:lnTo>
                    <a:pt x="252" y="5"/>
                  </a:lnTo>
                  <a:lnTo>
                    <a:pt x="255" y="6"/>
                  </a:lnTo>
                  <a:lnTo>
                    <a:pt x="258" y="6"/>
                  </a:lnTo>
                  <a:lnTo>
                    <a:pt x="261" y="7"/>
                  </a:lnTo>
                  <a:lnTo>
                    <a:pt x="264" y="8"/>
                  </a:lnTo>
                  <a:lnTo>
                    <a:pt x="267" y="9"/>
                  </a:lnTo>
                  <a:lnTo>
                    <a:pt x="269" y="10"/>
                  </a:lnTo>
                  <a:lnTo>
                    <a:pt x="272" y="12"/>
                  </a:lnTo>
                  <a:lnTo>
                    <a:pt x="275" y="14"/>
                  </a:lnTo>
                  <a:lnTo>
                    <a:pt x="278" y="15"/>
                  </a:lnTo>
                  <a:lnTo>
                    <a:pt x="281" y="17"/>
                  </a:lnTo>
                  <a:lnTo>
                    <a:pt x="283" y="18"/>
                  </a:lnTo>
                  <a:lnTo>
                    <a:pt x="286" y="20"/>
                  </a:lnTo>
                  <a:lnTo>
                    <a:pt x="288" y="22"/>
                  </a:lnTo>
                  <a:lnTo>
                    <a:pt x="0" y="24"/>
                  </a:lnTo>
                </a:path>
              </a:pathLst>
            </a:custGeom>
            <a:solidFill>
              <a:srgbClr val="60FF30"/>
            </a:solidFill>
            <a:ln w="12700" cap="rnd">
              <a:noFill/>
              <a:round/>
              <a:headEnd/>
              <a:tailEnd/>
            </a:ln>
          </p:spPr>
          <p:txBody>
            <a:bodyPr/>
            <a:lstStyle/>
            <a:p>
              <a:endParaRPr lang="en-CA"/>
            </a:p>
          </p:txBody>
        </p:sp>
        <p:sp>
          <p:nvSpPr>
            <p:cNvPr id="145441" name="Freeform 9"/>
            <p:cNvSpPr>
              <a:spLocks/>
            </p:cNvSpPr>
            <p:nvPr/>
          </p:nvSpPr>
          <p:spPr bwMode="auto">
            <a:xfrm>
              <a:off x="5048" y="4070"/>
              <a:ext cx="122" cy="42"/>
            </a:xfrm>
            <a:custGeom>
              <a:avLst/>
              <a:gdLst>
                <a:gd name="T0" fmla="*/ 0 w 122"/>
                <a:gd name="T1" fmla="*/ 19 h 42"/>
                <a:gd name="T2" fmla="*/ 1 w 122"/>
                <a:gd name="T3" fmla="*/ 17 h 42"/>
                <a:gd name="T4" fmla="*/ 1 w 122"/>
                <a:gd name="T5" fmla="*/ 14 h 42"/>
                <a:gd name="T6" fmla="*/ 8 w 122"/>
                <a:gd name="T7" fmla="*/ 5 h 42"/>
                <a:gd name="T8" fmla="*/ 14 w 122"/>
                <a:gd name="T9" fmla="*/ 13 h 42"/>
                <a:gd name="T10" fmla="*/ 11 w 122"/>
                <a:gd name="T11" fmla="*/ 15 h 42"/>
                <a:gd name="T12" fmla="*/ 17 w 122"/>
                <a:gd name="T13" fmla="*/ 19 h 42"/>
                <a:gd name="T14" fmla="*/ 19 w 122"/>
                <a:gd name="T15" fmla="*/ 17 h 42"/>
                <a:gd name="T16" fmla="*/ 19 w 122"/>
                <a:gd name="T17" fmla="*/ 15 h 42"/>
                <a:gd name="T18" fmla="*/ 23 w 122"/>
                <a:gd name="T19" fmla="*/ 11 h 42"/>
                <a:gd name="T20" fmla="*/ 23 w 122"/>
                <a:gd name="T21" fmla="*/ 8 h 42"/>
                <a:gd name="T22" fmla="*/ 26 w 122"/>
                <a:gd name="T23" fmla="*/ 7 h 42"/>
                <a:gd name="T24" fmla="*/ 30 w 122"/>
                <a:gd name="T25" fmla="*/ 0 h 42"/>
                <a:gd name="T26" fmla="*/ 32 w 122"/>
                <a:gd name="T27" fmla="*/ 3 h 42"/>
                <a:gd name="T28" fmla="*/ 40 w 122"/>
                <a:gd name="T29" fmla="*/ 8 h 42"/>
                <a:gd name="T30" fmla="*/ 38 w 122"/>
                <a:gd name="T31" fmla="*/ 9 h 42"/>
                <a:gd name="T32" fmla="*/ 38 w 122"/>
                <a:gd name="T33" fmla="*/ 11 h 42"/>
                <a:gd name="T34" fmla="*/ 42 w 122"/>
                <a:gd name="T35" fmla="*/ 12 h 42"/>
                <a:gd name="T36" fmla="*/ 45 w 122"/>
                <a:gd name="T37" fmla="*/ 10 h 42"/>
                <a:gd name="T38" fmla="*/ 44 w 122"/>
                <a:gd name="T39" fmla="*/ 9 h 42"/>
                <a:gd name="T40" fmla="*/ 51 w 122"/>
                <a:gd name="T41" fmla="*/ 3 h 42"/>
                <a:gd name="T42" fmla="*/ 57 w 122"/>
                <a:gd name="T43" fmla="*/ 8 h 42"/>
                <a:gd name="T44" fmla="*/ 60 w 122"/>
                <a:gd name="T45" fmla="*/ 12 h 42"/>
                <a:gd name="T46" fmla="*/ 58 w 122"/>
                <a:gd name="T47" fmla="*/ 13 h 42"/>
                <a:gd name="T48" fmla="*/ 57 w 122"/>
                <a:gd name="T49" fmla="*/ 13 h 42"/>
                <a:gd name="T50" fmla="*/ 58 w 122"/>
                <a:gd name="T51" fmla="*/ 17 h 42"/>
                <a:gd name="T52" fmla="*/ 61 w 122"/>
                <a:gd name="T53" fmla="*/ 19 h 42"/>
                <a:gd name="T54" fmla="*/ 58 w 122"/>
                <a:gd name="T55" fmla="*/ 22 h 42"/>
                <a:gd name="T56" fmla="*/ 64 w 122"/>
                <a:gd name="T57" fmla="*/ 27 h 42"/>
                <a:gd name="T58" fmla="*/ 68 w 122"/>
                <a:gd name="T59" fmla="*/ 27 h 42"/>
                <a:gd name="T60" fmla="*/ 71 w 122"/>
                <a:gd name="T61" fmla="*/ 26 h 42"/>
                <a:gd name="T62" fmla="*/ 71 w 122"/>
                <a:gd name="T63" fmla="*/ 23 h 42"/>
                <a:gd name="T64" fmla="*/ 65 w 122"/>
                <a:gd name="T65" fmla="*/ 22 h 42"/>
                <a:gd name="T66" fmla="*/ 75 w 122"/>
                <a:gd name="T67" fmla="*/ 10 h 42"/>
                <a:gd name="T68" fmla="*/ 79 w 122"/>
                <a:gd name="T69" fmla="*/ 19 h 42"/>
                <a:gd name="T70" fmla="*/ 78 w 122"/>
                <a:gd name="T71" fmla="*/ 22 h 42"/>
                <a:gd name="T72" fmla="*/ 84 w 122"/>
                <a:gd name="T73" fmla="*/ 24 h 42"/>
                <a:gd name="T74" fmla="*/ 91 w 122"/>
                <a:gd name="T75" fmla="*/ 22 h 42"/>
                <a:gd name="T76" fmla="*/ 85 w 122"/>
                <a:gd name="T77" fmla="*/ 19 h 42"/>
                <a:gd name="T78" fmla="*/ 91 w 122"/>
                <a:gd name="T79" fmla="*/ 13 h 42"/>
                <a:gd name="T80" fmla="*/ 93 w 122"/>
                <a:gd name="T81" fmla="*/ 9 h 42"/>
                <a:gd name="T82" fmla="*/ 97 w 122"/>
                <a:gd name="T83" fmla="*/ 13 h 42"/>
                <a:gd name="T84" fmla="*/ 101 w 122"/>
                <a:gd name="T85" fmla="*/ 15 h 42"/>
                <a:gd name="T86" fmla="*/ 98 w 122"/>
                <a:gd name="T87" fmla="*/ 17 h 42"/>
                <a:gd name="T88" fmla="*/ 105 w 122"/>
                <a:gd name="T89" fmla="*/ 22 h 42"/>
                <a:gd name="T90" fmla="*/ 101 w 122"/>
                <a:gd name="T91" fmla="*/ 27 h 42"/>
                <a:gd name="T92" fmla="*/ 103 w 122"/>
                <a:gd name="T93" fmla="*/ 29 h 42"/>
                <a:gd name="T94" fmla="*/ 108 w 122"/>
                <a:gd name="T95" fmla="*/ 29 h 42"/>
                <a:gd name="T96" fmla="*/ 114 w 122"/>
                <a:gd name="T97" fmla="*/ 22 h 42"/>
                <a:gd name="T98" fmla="*/ 120 w 122"/>
                <a:gd name="T99" fmla="*/ 27 h 42"/>
                <a:gd name="T100" fmla="*/ 118 w 122"/>
                <a:gd name="T101" fmla="*/ 32 h 42"/>
                <a:gd name="T102" fmla="*/ 120 w 122"/>
                <a:gd name="T103" fmla="*/ 35 h 42"/>
                <a:gd name="T104" fmla="*/ 121 w 122"/>
                <a:gd name="T105" fmla="*/ 41 h 42"/>
                <a:gd name="T106" fmla="*/ 0 w 122"/>
                <a:gd name="T107" fmla="*/ 19 h 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2"/>
                <a:gd name="T163" fmla="*/ 0 h 42"/>
                <a:gd name="T164" fmla="*/ 122 w 122"/>
                <a:gd name="T165" fmla="*/ 42 h 4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2" h="42">
                  <a:moveTo>
                    <a:pt x="0" y="19"/>
                  </a:moveTo>
                  <a:lnTo>
                    <a:pt x="1" y="17"/>
                  </a:lnTo>
                  <a:lnTo>
                    <a:pt x="1" y="14"/>
                  </a:lnTo>
                  <a:lnTo>
                    <a:pt x="8" y="5"/>
                  </a:lnTo>
                  <a:lnTo>
                    <a:pt x="14" y="13"/>
                  </a:lnTo>
                  <a:lnTo>
                    <a:pt x="11" y="15"/>
                  </a:lnTo>
                  <a:lnTo>
                    <a:pt x="17" y="19"/>
                  </a:lnTo>
                  <a:lnTo>
                    <a:pt x="19" y="17"/>
                  </a:lnTo>
                  <a:lnTo>
                    <a:pt x="19" y="15"/>
                  </a:lnTo>
                  <a:lnTo>
                    <a:pt x="23" y="11"/>
                  </a:lnTo>
                  <a:lnTo>
                    <a:pt x="23" y="8"/>
                  </a:lnTo>
                  <a:lnTo>
                    <a:pt x="26" y="7"/>
                  </a:lnTo>
                  <a:lnTo>
                    <a:pt x="30" y="0"/>
                  </a:lnTo>
                  <a:lnTo>
                    <a:pt x="32" y="3"/>
                  </a:lnTo>
                  <a:lnTo>
                    <a:pt x="40" y="8"/>
                  </a:lnTo>
                  <a:lnTo>
                    <a:pt x="38" y="9"/>
                  </a:lnTo>
                  <a:lnTo>
                    <a:pt x="38" y="11"/>
                  </a:lnTo>
                  <a:lnTo>
                    <a:pt x="42" y="12"/>
                  </a:lnTo>
                  <a:lnTo>
                    <a:pt x="45" y="10"/>
                  </a:lnTo>
                  <a:lnTo>
                    <a:pt x="44" y="9"/>
                  </a:lnTo>
                  <a:lnTo>
                    <a:pt x="51" y="3"/>
                  </a:lnTo>
                  <a:lnTo>
                    <a:pt x="57" y="8"/>
                  </a:lnTo>
                  <a:lnTo>
                    <a:pt x="60" y="12"/>
                  </a:lnTo>
                  <a:lnTo>
                    <a:pt x="58" y="13"/>
                  </a:lnTo>
                  <a:lnTo>
                    <a:pt x="57" y="13"/>
                  </a:lnTo>
                  <a:lnTo>
                    <a:pt x="58" y="17"/>
                  </a:lnTo>
                  <a:lnTo>
                    <a:pt x="61" y="19"/>
                  </a:lnTo>
                  <a:lnTo>
                    <a:pt x="58" y="22"/>
                  </a:lnTo>
                  <a:lnTo>
                    <a:pt x="64" y="27"/>
                  </a:lnTo>
                  <a:lnTo>
                    <a:pt x="68" y="27"/>
                  </a:lnTo>
                  <a:lnTo>
                    <a:pt x="71" y="26"/>
                  </a:lnTo>
                  <a:lnTo>
                    <a:pt x="71" y="23"/>
                  </a:lnTo>
                  <a:lnTo>
                    <a:pt x="65" y="22"/>
                  </a:lnTo>
                  <a:lnTo>
                    <a:pt x="75" y="10"/>
                  </a:lnTo>
                  <a:lnTo>
                    <a:pt x="79" y="19"/>
                  </a:lnTo>
                  <a:lnTo>
                    <a:pt x="78" y="22"/>
                  </a:lnTo>
                  <a:lnTo>
                    <a:pt x="84" y="24"/>
                  </a:lnTo>
                  <a:lnTo>
                    <a:pt x="91" y="22"/>
                  </a:lnTo>
                  <a:lnTo>
                    <a:pt x="85" y="19"/>
                  </a:lnTo>
                  <a:lnTo>
                    <a:pt x="91" y="13"/>
                  </a:lnTo>
                  <a:lnTo>
                    <a:pt x="93" y="9"/>
                  </a:lnTo>
                  <a:lnTo>
                    <a:pt x="97" y="13"/>
                  </a:lnTo>
                  <a:lnTo>
                    <a:pt x="101" y="15"/>
                  </a:lnTo>
                  <a:lnTo>
                    <a:pt x="98" y="17"/>
                  </a:lnTo>
                  <a:lnTo>
                    <a:pt x="105" y="22"/>
                  </a:lnTo>
                  <a:lnTo>
                    <a:pt x="101" y="27"/>
                  </a:lnTo>
                  <a:lnTo>
                    <a:pt x="103" y="29"/>
                  </a:lnTo>
                  <a:lnTo>
                    <a:pt x="108" y="29"/>
                  </a:lnTo>
                  <a:lnTo>
                    <a:pt x="114" y="22"/>
                  </a:lnTo>
                  <a:lnTo>
                    <a:pt x="120" y="27"/>
                  </a:lnTo>
                  <a:lnTo>
                    <a:pt x="118" y="32"/>
                  </a:lnTo>
                  <a:lnTo>
                    <a:pt x="120" y="35"/>
                  </a:lnTo>
                  <a:lnTo>
                    <a:pt x="121" y="41"/>
                  </a:lnTo>
                  <a:lnTo>
                    <a:pt x="0" y="19"/>
                  </a:lnTo>
                </a:path>
              </a:pathLst>
            </a:custGeom>
            <a:solidFill>
              <a:srgbClr val="00C000"/>
            </a:solidFill>
            <a:ln w="12700" cap="rnd">
              <a:noFill/>
              <a:round/>
              <a:headEnd/>
              <a:tailEnd/>
            </a:ln>
          </p:spPr>
          <p:txBody>
            <a:bodyPr/>
            <a:lstStyle/>
            <a:p>
              <a:endParaRPr lang="en-CA"/>
            </a:p>
          </p:txBody>
        </p:sp>
        <p:sp>
          <p:nvSpPr>
            <p:cNvPr id="145442" name="Freeform 10"/>
            <p:cNvSpPr>
              <a:spLocks/>
            </p:cNvSpPr>
            <p:nvPr/>
          </p:nvSpPr>
          <p:spPr bwMode="auto">
            <a:xfrm>
              <a:off x="5202" y="4061"/>
              <a:ext cx="121" cy="50"/>
            </a:xfrm>
            <a:custGeom>
              <a:avLst/>
              <a:gdLst>
                <a:gd name="T0" fmla="*/ 0 w 121"/>
                <a:gd name="T1" fmla="*/ 49 h 50"/>
                <a:gd name="T2" fmla="*/ 1 w 121"/>
                <a:gd name="T3" fmla="*/ 31 h 50"/>
                <a:gd name="T4" fmla="*/ 6 w 121"/>
                <a:gd name="T5" fmla="*/ 27 h 50"/>
                <a:gd name="T6" fmla="*/ 1 w 121"/>
                <a:gd name="T7" fmla="*/ 25 h 50"/>
                <a:gd name="T8" fmla="*/ 7 w 121"/>
                <a:gd name="T9" fmla="*/ 21 h 50"/>
                <a:gd name="T10" fmla="*/ 6 w 121"/>
                <a:gd name="T11" fmla="*/ 20 h 50"/>
                <a:gd name="T12" fmla="*/ 11 w 121"/>
                <a:gd name="T13" fmla="*/ 17 h 50"/>
                <a:gd name="T14" fmla="*/ 13 w 121"/>
                <a:gd name="T15" fmla="*/ 8 h 50"/>
                <a:gd name="T16" fmla="*/ 23 w 121"/>
                <a:gd name="T17" fmla="*/ 17 h 50"/>
                <a:gd name="T18" fmla="*/ 21 w 121"/>
                <a:gd name="T19" fmla="*/ 17 h 50"/>
                <a:gd name="T20" fmla="*/ 21 w 121"/>
                <a:gd name="T21" fmla="*/ 20 h 50"/>
                <a:gd name="T22" fmla="*/ 28 w 121"/>
                <a:gd name="T23" fmla="*/ 19 h 50"/>
                <a:gd name="T24" fmla="*/ 30 w 121"/>
                <a:gd name="T25" fmla="*/ 13 h 50"/>
                <a:gd name="T26" fmla="*/ 27 w 121"/>
                <a:gd name="T27" fmla="*/ 10 h 50"/>
                <a:gd name="T28" fmla="*/ 29 w 121"/>
                <a:gd name="T29" fmla="*/ 8 h 50"/>
                <a:gd name="T30" fmla="*/ 29 w 121"/>
                <a:gd name="T31" fmla="*/ 6 h 50"/>
                <a:gd name="T32" fmla="*/ 38 w 121"/>
                <a:gd name="T33" fmla="*/ 0 h 50"/>
                <a:gd name="T34" fmla="*/ 47 w 121"/>
                <a:gd name="T35" fmla="*/ 7 h 50"/>
                <a:gd name="T36" fmla="*/ 45 w 121"/>
                <a:gd name="T37" fmla="*/ 8 h 50"/>
                <a:gd name="T38" fmla="*/ 47 w 121"/>
                <a:gd name="T39" fmla="*/ 12 h 50"/>
                <a:gd name="T40" fmla="*/ 44 w 121"/>
                <a:gd name="T41" fmla="*/ 16 h 50"/>
                <a:gd name="T42" fmla="*/ 45 w 121"/>
                <a:gd name="T43" fmla="*/ 19 h 50"/>
                <a:gd name="T44" fmla="*/ 51 w 121"/>
                <a:gd name="T45" fmla="*/ 19 h 50"/>
                <a:gd name="T46" fmla="*/ 54 w 121"/>
                <a:gd name="T47" fmla="*/ 17 h 50"/>
                <a:gd name="T48" fmla="*/ 57 w 121"/>
                <a:gd name="T49" fmla="*/ 20 h 50"/>
                <a:gd name="T50" fmla="*/ 62 w 121"/>
                <a:gd name="T51" fmla="*/ 20 h 50"/>
                <a:gd name="T52" fmla="*/ 61 w 121"/>
                <a:gd name="T53" fmla="*/ 17 h 50"/>
                <a:gd name="T54" fmla="*/ 64 w 121"/>
                <a:gd name="T55" fmla="*/ 14 h 50"/>
                <a:gd name="T56" fmla="*/ 68 w 121"/>
                <a:gd name="T57" fmla="*/ 7 h 50"/>
                <a:gd name="T58" fmla="*/ 72 w 121"/>
                <a:gd name="T59" fmla="*/ 12 h 50"/>
                <a:gd name="T60" fmla="*/ 78 w 121"/>
                <a:gd name="T61" fmla="*/ 16 h 50"/>
                <a:gd name="T62" fmla="*/ 76 w 121"/>
                <a:gd name="T63" fmla="*/ 19 h 50"/>
                <a:gd name="T64" fmla="*/ 81 w 121"/>
                <a:gd name="T65" fmla="*/ 20 h 50"/>
                <a:gd name="T66" fmla="*/ 85 w 121"/>
                <a:gd name="T67" fmla="*/ 13 h 50"/>
                <a:gd name="T68" fmla="*/ 82 w 121"/>
                <a:gd name="T69" fmla="*/ 12 h 50"/>
                <a:gd name="T70" fmla="*/ 84 w 121"/>
                <a:gd name="T71" fmla="*/ 10 h 50"/>
                <a:gd name="T72" fmla="*/ 84 w 121"/>
                <a:gd name="T73" fmla="*/ 7 h 50"/>
                <a:gd name="T74" fmla="*/ 89 w 121"/>
                <a:gd name="T75" fmla="*/ 2 h 50"/>
                <a:gd name="T76" fmla="*/ 99 w 121"/>
                <a:gd name="T77" fmla="*/ 8 h 50"/>
                <a:gd name="T78" fmla="*/ 96 w 121"/>
                <a:gd name="T79" fmla="*/ 12 h 50"/>
                <a:gd name="T80" fmla="*/ 100 w 121"/>
                <a:gd name="T81" fmla="*/ 14 h 50"/>
                <a:gd name="T82" fmla="*/ 106 w 121"/>
                <a:gd name="T83" fmla="*/ 10 h 50"/>
                <a:gd name="T84" fmla="*/ 115 w 121"/>
                <a:gd name="T85" fmla="*/ 17 h 50"/>
                <a:gd name="T86" fmla="*/ 111 w 121"/>
                <a:gd name="T87" fmla="*/ 19 h 50"/>
                <a:gd name="T88" fmla="*/ 120 w 121"/>
                <a:gd name="T89" fmla="*/ 24 h 50"/>
                <a:gd name="T90" fmla="*/ 0 w 121"/>
                <a:gd name="T91" fmla="*/ 49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1"/>
                <a:gd name="T139" fmla="*/ 0 h 50"/>
                <a:gd name="T140" fmla="*/ 121 w 121"/>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1" h="50">
                  <a:moveTo>
                    <a:pt x="0" y="49"/>
                  </a:moveTo>
                  <a:lnTo>
                    <a:pt x="1" y="31"/>
                  </a:lnTo>
                  <a:lnTo>
                    <a:pt x="6" y="27"/>
                  </a:lnTo>
                  <a:lnTo>
                    <a:pt x="1" y="25"/>
                  </a:lnTo>
                  <a:lnTo>
                    <a:pt x="7" y="21"/>
                  </a:lnTo>
                  <a:lnTo>
                    <a:pt x="6" y="20"/>
                  </a:lnTo>
                  <a:lnTo>
                    <a:pt x="11" y="17"/>
                  </a:lnTo>
                  <a:lnTo>
                    <a:pt x="13" y="8"/>
                  </a:lnTo>
                  <a:lnTo>
                    <a:pt x="23" y="17"/>
                  </a:lnTo>
                  <a:lnTo>
                    <a:pt x="21" y="17"/>
                  </a:lnTo>
                  <a:lnTo>
                    <a:pt x="21" y="20"/>
                  </a:lnTo>
                  <a:lnTo>
                    <a:pt x="28" y="19"/>
                  </a:lnTo>
                  <a:lnTo>
                    <a:pt x="30" y="13"/>
                  </a:lnTo>
                  <a:lnTo>
                    <a:pt x="27" y="10"/>
                  </a:lnTo>
                  <a:lnTo>
                    <a:pt x="29" y="8"/>
                  </a:lnTo>
                  <a:lnTo>
                    <a:pt x="29" y="6"/>
                  </a:lnTo>
                  <a:lnTo>
                    <a:pt x="38" y="0"/>
                  </a:lnTo>
                  <a:lnTo>
                    <a:pt x="47" y="7"/>
                  </a:lnTo>
                  <a:lnTo>
                    <a:pt x="45" y="8"/>
                  </a:lnTo>
                  <a:lnTo>
                    <a:pt x="47" y="12"/>
                  </a:lnTo>
                  <a:lnTo>
                    <a:pt x="44" y="16"/>
                  </a:lnTo>
                  <a:lnTo>
                    <a:pt x="45" y="19"/>
                  </a:lnTo>
                  <a:lnTo>
                    <a:pt x="51" y="19"/>
                  </a:lnTo>
                  <a:lnTo>
                    <a:pt x="54" y="17"/>
                  </a:lnTo>
                  <a:lnTo>
                    <a:pt x="57" y="20"/>
                  </a:lnTo>
                  <a:lnTo>
                    <a:pt x="62" y="20"/>
                  </a:lnTo>
                  <a:lnTo>
                    <a:pt x="61" y="17"/>
                  </a:lnTo>
                  <a:lnTo>
                    <a:pt x="64" y="14"/>
                  </a:lnTo>
                  <a:lnTo>
                    <a:pt x="68" y="7"/>
                  </a:lnTo>
                  <a:lnTo>
                    <a:pt x="72" y="12"/>
                  </a:lnTo>
                  <a:lnTo>
                    <a:pt x="78" y="16"/>
                  </a:lnTo>
                  <a:lnTo>
                    <a:pt x="76" y="19"/>
                  </a:lnTo>
                  <a:lnTo>
                    <a:pt x="81" y="20"/>
                  </a:lnTo>
                  <a:lnTo>
                    <a:pt x="85" y="13"/>
                  </a:lnTo>
                  <a:lnTo>
                    <a:pt x="82" y="12"/>
                  </a:lnTo>
                  <a:lnTo>
                    <a:pt x="84" y="10"/>
                  </a:lnTo>
                  <a:lnTo>
                    <a:pt x="84" y="7"/>
                  </a:lnTo>
                  <a:lnTo>
                    <a:pt x="89" y="2"/>
                  </a:lnTo>
                  <a:lnTo>
                    <a:pt x="99" y="8"/>
                  </a:lnTo>
                  <a:lnTo>
                    <a:pt x="96" y="12"/>
                  </a:lnTo>
                  <a:lnTo>
                    <a:pt x="100" y="14"/>
                  </a:lnTo>
                  <a:lnTo>
                    <a:pt x="106" y="10"/>
                  </a:lnTo>
                  <a:lnTo>
                    <a:pt x="115" y="17"/>
                  </a:lnTo>
                  <a:lnTo>
                    <a:pt x="111" y="19"/>
                  </a:lnTo>
                  <a:lnTo>
                    <a:pt x="120" y="24"/>
                  </a:lnTo>
                  <a:lnTo>
                    <a:pt x="0" y="49"/>
                  </a:lnTo>
                </a:path>
              </a:pathLst>
            </a:custGeom>
            <a:solidFill>
              <a:srgbClr val="00C000"/>
            </a:solidFill>
            <a:ln w="12700" cap="rnd">
              <a:noFill/>
              <a:round/>
              <a:headEnd/>
              <a:tailEnd/>
            </a:ln>
          </p:spPr>
          <p:txBody>
            <a:bodyPr/>
            <a:lstStyle/>
            <a:p>
              <a:endParaRPr lang="en-CA"/>
            </a:p>
          </p:txBody>
        </p:sp>
        <p:sp>
          <p:nvSpPr>
            <p:cNvPr id="145443" name="Freeform 11"/>
            <p:cNvSpPr>
              <a:spLocks/>
            </p:cNvSpPr>
            <p:nvPr/>
          </p:nvSpPr>
          <p:spPr bwMode="auto">
            <a:xfrm>
              <a:off x="5047" y="4085"/>
              <a:ext cx="276" cy="34"/>
            </a:xfrm>
            <a:custGeom>
              <a:avLst/>
              <a:gdLst>
                <a:gd name="T0" fmla="*/ 0 w 276"/>
                <a:gd name="T1" fmla="*/ 5 h 34"/>
                <a:gd name="T2" fmla="*/ 6 w 276"/>
                <a:gd name="T3" fmla="*/ 12 h 34"/>
                <a:gd name="T4" fmla="*/ 10 w 276"/>
                <a:gd name="T5" fmla="*/ 19 h 34"/>
                <a:gd name="T6" fmla="*/ 14 w 276"/>
                <a:gd name="T7" fmla="*/ 25 h 34"/>
                <a:gd name="T8" fmla="*/ 15 w 276"/>
                <a:gd name="T9" fmla="*/ 27 h 34"/>
                <a:gd name="T10" fmla="*/ 42 w 276"/>
                <a:gd name="T11" fmla="*/ 33 h 34"/>
                <a:gd name="T12" fmla="*/ 140 w 276"/>
                <a:gd name="T13" fmla="*/ 30 h 34"/>
                <a:gd name="T14" fmla="*/ 211 w 276"/>
                <a:gd name="T15" fmla="*/ 33 h 34"/>
                <a:gd name="T16" fmla="*/ 251 w 276"/>
                <a:gd name="T17" fmla="*/ 28 h 34"/>
                <a:gd name="T18" fmla="*/ 256 w 276"/>
                <a:gd name="T19" fmla="*/ 27 h 34"/>
                <a:gd name="T20" fmla="*/ 266 w 276"/>
                <a:gd name="T21" fmla="*/ 14 h 34"/>
                <a:gd name="T22" fmla="*/ 275 w 276"/>
                <a:gd name="T23" fmla="*/ 2 h 34"/>
                <a:gd name="T24" fmla="*/ 275 w 276"/>
                <a:gd name="T25" fmla="*/ 2 h 34"/>
                <a:gd name="T26" fmla="*/ 270 w 276"/>
                <a:gd name="T27" fmla="*/ 0 h 34"/>
                <a:gd name="T28" fmla="*/ 212 w 276"/>
                <a:gd name="T29" fmla="*/ 7 h 34"/>
                <a:gd name="T30" fmla="*/ 165 w 276"/>
                <a:gd name="T31" fmla="*/ 14 h 34"/>
                <a:gd name="T32" fmla="*/ 156 w 276"/>
                <a:gd name="T33" fmla="*/ 25 h 34"/>
                <a:gd name="T34" fmla="*/ 154 w 276"/>
                <a:gd name="T35" fmla="*/ 28 h 34"/>
                <a:gd name="T36" fmla="*/ 122 w 276"/>
                <a:gd name="T37" fmla="*/ 28 h 34"/>
                <a:gd name="T38" fmla="*/ 120 w 276"/>
                <a:gd name="T39" fmla="*/ 26 h 34"/>
                <a:gd name="T40" fmla="*/ 92 w 276"/>
                <a:gd name="T41" fmla="*/ 17 h 34"/>
                <a:gd name="T42" fmla="*/ 45 w 276"/>
                <a:gd name="T43" fmla="*/ 10 h 34"/>
                <a:gd name="T44" fmla="*/ 19 w 276"/>
                <a:gd name="T45" fmla="*/ 6 h 34"/>
                <a:gd name="T46" fmla="*/ 3 w 276"/>
                <a:gd name="T47" fmla="*/ 2 h 34"/>
                <a:gd name="T48" fmla="*/ 0 w 276"/>
                <a:gd name="T49" fmla="*/ 5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6"/>
                <a:gd name="T76" fmla="*/ 0 h 34"/>
                <a:gd name="T77" fmla="*/ 276 w 276"/>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6" h="34">
                  <a:moveTo>
                    <a:pt x="0" y="5"/>
                  </a:moveTo>
                  <a:lnTo>
                    <a:pt x="6" y="12"/>
                  </a:lnTo>
                  <a:lnTo>
                    <a:pt x="10" y="19"/>
                  </a:lnTo>
                  <a:lnTo>
                    <a:pt x="14" y="25"/>
                  </a:lnTo>
                  <a:lnTo>
                    <a:pt x="15" y="27"/>
                  </a:lnTo>
                  <a:lnTo>
                    <a:pt x="42" y="33"/>
                  </a:lnTo>
                  <a:lnTo>
                    <a:pt x="140" y="30"/>
                  </a:lnTo>
                  <a:lnTo>
                    <a:pt x="211" y="33"/>
                  </a:lnTo>
                  <a:lnTo>
                    <a:pt x="251" y="28"/>
                  </a:lnTo>
                  <a:lnTo>
                    <a:pt x="256" y="27"/>
                  </a:lnTo>
                  <a:lnTo>
                    <a:pt x="266" y="14"/>
                  </a:lnTo>
                  <a:lnTo>
                    <a:pt x="275" y="2"/>
                  </a:lnTo>
                  <a:lnTo>
                    <a:pt x="270" y="0"/>
                  </a:lnTo>
                  <a:lnTo>
                    <a:pt x="212" y="7"/>
                  </a:lnTo>
                  <a:lnTo>
                    <a:pt x="165" y="14"/>
                  </a:lnTo>
                  <a:lnTo>
                    <a:pt x="156" y="25"/>
                  </a:lnTo>
                  <a:lnTo>
                    <a:pt x="154" y="28"/>
                  </a:lnTo>
                  <a:lnTo>
                    <a:pt x="122" y="28"/>
                  </a:lnTo>
                  <a:lnTo>
                    <a:pt x="120" y="26"/>
                  </a:lnTo>
                  <a:lnTo>
                    <a:pt x="92" y="17"/>
                  </a:lnTo>
                  <a:lnTo>
                    <a:pt x="45" y="10"/>
                  </a:lnTo>
                  <a:lnTo>
                    <a:pt x="19" y="6"/>
                  </a:lnTo>
                  <a:lnTo>
                    <a:pt x="3" y="2"/>
                  </a:lnTo>
                  <a:lnTo>
                    <a:pt x="0" y="5"/>
                  </a:lnTo>
                </a:path>
              </a:pathLst>
            </a:custGeom>
            <a:solidFill>
              <a:srgbClr val="00C000"/>
            </a:solidFill>
            <a:ln w="12700" cap="rnd">
              <a:noFill/>
              <a:round/>
              <a:headEnd/>
              <a:tailEnd/>
            </a:ln>
          </p:spPr>
          <p:txBody>
            <a:bodyPr/>
            <a:lstStyle/>
            <a:p>
              <a:endParaRPr lang="en-CA"/>
            </a:p>
          </p:txBody>
        </p:sp>
        <p:sp>
          <p:nvSpPr>
            <p:cNvPr id="145444" name="Freeform 12"/>
            <p:cNvSpPr>
              <a:spLocks/>
            </p:cNvSpPr>
            <p:nvPr/>
          </p:nvSpPr>
          <p:spPr bwMode="auto">
            <a:xfrm>
              <a:off x="5063" y="4114"/>
              <a:ext cx="242" cy="67"/>
            </a:xfrm>
            <a:custGeom>
              <a:avLst/>
              <a:gdLst>
                <a:gd name="T0" fmla="*/ 0 w 242"/>
                <a:gd name="T1" fmla="*/ 0 h 67"/>
                <a:gd name="T2" fmla="*/ 4 w 242"/>
                <a:gd name="T3" fmla="*/ 6 h 67"/>
                <a:gd name="T4" fmla="*/ 9 w 242"/>
                <a:gd name="T5" fmla="*/ 11 h 67"/>
                <a:gd name="T6" fmla="*/ 13 w 242"/>
                <a:gd name="T7" fmla="*/ 16 h 67"/>
                <a:gd name="T8" fmla="*/ 18 w 242"/>
                <a:gd name="T9" fmla="*/ 21 h 67"/>
                <a:gd name="T10" fmla="*/ 23 w 242"/>
                <a:gd name="T11" fmla="*/ 27 h 67"/>
                <a:gd name="T12" fmla="*/ 28 w 242"/>
                <a:gd name="T13" fmla="*/ 31 h 67"/>
                <a:gd name="T14" fmla="*/ 34 w 242"/>
                <a:gd name="T15" fmla="*/ 36 h 67"/>
                <a:gd name="T16" fmla="*/ 39 w 242"/>
                <a:gd name="T17" fmla="*/ 39 h 67"/>
                <a:gd name="T18" fmla="*/ 46 w 242"/>
                <a:gd name="T19" fmla="*/ 44 h 67"/>
                <a:gd name="T20" fmla="*/ 52 w 242"/>
                <a:gd name="T21" fmla="*/ 47 h 67"/>
                <a:gd name="T22" fmla="*/ 58 w 242"/>
                <a:gd name="T23" fmla="*/ 50 h 67"/>
                <a:gd name="T24" fmla="*/ 65 w 242"/>
                <a:gd name="T25" fmla="*/ 53 h 67"/>
                <a:gd name="T26" fmla="*/ 71 w 242"/>
                <a:gd name="T27" fmla="*/ 56 h 67"/>
                <a:gd name="T28" fmla="*/ 78 w 242"/>
                <a:gd name="T29" fmla="*/ 59 h 67"/>
                <a:gd name="T30" fmla="*/ 85 w 242"/>
                <a:gd name="T31" fmla="*/ 61 h 67"/>
                <a:gd name="T32" fmla="*/ 92 w 242"/>
                <a:gd name="T33" fmla="*/ 63 h 67"/>
                <a:gd name="T34" fmla="*/ 99 w 242"/>
                <a:gd name="T35" fmla="*/ 64 h 67"/>
                <a:gd name="T36" fmla="*/ 106 w 242"/>
                <a:gd name="T37" fmla="*/ 65 h 67"/>
                <a:gd name="T38" fmla="*/ 113 w 242"/>
                <a:gd name="T39" fmla="*/ 66 h 67"/>
                <a:gd name="T40" fmla="*/ 120 w 242"/>
                <a:gd name="T41" fmla="*/ 66 h 67"/>
                <a:gd name="T42" fmla="*/ 127 w 242"/>
                <a:gd name="T43" fmla="*/ 66 h 67"/>
                <a:gd name="T44" fmla="*/ 134 w 242"/>
                <a:gd name="T45" fmla="*/ 65 h 67"/>
                <a:gd name="T46" fmla="*/ 141 w 242"/>
                <a:gd name="T47" fmla="*/ 64 h 67"/>
                <a:gd name="T48" fmla="*/ 149 w 242"/>
                <a:gd name="T49" fmla="*/ 63 h 67"/>
                <a:gd name="T50" fmla="*/ 156 w 242"/>
                <a:gd name="T51" fmla="*/ 61 h 67"/>
                <a:gd name="T52" fmla="*/ 163 w 242"/>
                <a:gd name="T53" fmla="*/ 59 h 67"/>
                <a:gd name="T54" fmla="*/ 169 w 242"/>
                <a:gd name="T55" fmla="*/ 56 h 67"/>
                <a:gd name="T56" fmla="*/ 176 w 242"/>
                <a:gd name="T57" fmla="*/ 54 h 67"/>
                <a:gd name="T58" fmla="*/ 182 w 242"/>
                <a:gd name="T59" fmla="*/ 50 h 67"/>
                <a:gd name="T60" fmla="*/ 188 w 242"/>
                <a:gd name="T61" fmla="*/ 47 h 67"/>
                <a:gd name="T62" fmla="*/ 194 w 242"/>
                <a:gd name="T63" fmla="*/ 43 h 67"/>
                <a:gd name="T64" fmla="*/ 200 w 242"/>
                <a:gd name="T65" fmla="*/ 39 h 67"/>
                <a:gd name="T66" fmla="*/ 205 w 242"/>
                <a:gd name="T67" fmla="*/ 35 h 67"/>
                <a:gd name="T68" fmla="*/ 211 w 242"/>
                <a:gd name="T69" fmla="*/ 30 h 67"/>
                <a:gd name="T70" fmla="*/ 216 w 242"/>
                <a:gd name="T71" fmla="*/ 25 h 67"/>
                <a:gd name="T72" fmla="*/ 221 w 242"/>
                <a:gd name="T73" fmla="*/ 21 h 67"/>
                <a:gd name="T74" fmla="*/ 226 w 242"/>
                <a:gd name="T75" fmla="*/ 16 h 67"/>
                <a:gd name="T76" fmla="*/ 231 w 242"/>
                <a:gd name="T77" fmla="*/ 11 h 67"/>
                <a:gd name="T78" fmla="*/ 236 w 242"/>
                <a:gd name="T79" fmla="*/ 5 h 67"/>
                <a:gd name="T80" fmla="*/ 240 w 242"/>
                <a:gd name="T81" fmla="*/ 1 h 67"/>
                <a:gd name="T82" fmla="*/ 241 w 242"/>
                <a:gd name="T83" fmla="*/ 0 h 67"/>
                <a:gd name="T84" fmla="*/ 0 w 242"/>
                <a:gd name="T85" fmla="*/ 0 h 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2"/>
                <a:gd name="T130" fmla="*/ 0 h 67"/>
                <a:gd name="T131" fmla="*/ 242 w 242"/>
                <a:gd name="T132" fmla="*/ 67 h 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2" h="67">
                  <a:moveTo>
                    <a:pt x="0" y="0"/>
                  </a:moveTo>
                  <a:lnTo>
                    <a:pt x="4" y="6"/>
                  </a:lnTo>
                  <a:lnTo>
                    <a:pt x="9" y="11"/>
                  </a:lnTo>
                  <a:lnTo>
                    <a:pt x="13" y="16"/>
                  </a:lnTo>
                  <a:lnTo>
                    <a:pt x="18" y="21"/>
                  </a:lnTo>
                  <a:lnTo>
                    <a:pt x="23" y="27"/>
                  </a:lnTo>
                  <a:lnTo>
                    <a:pt x="28" y="31"/>
                  </a:lnTo>
                  <a:lnTo>
                    <a:pt x="34" y="36"/>
                  </a:lnTo>
                  <a:lnTo>
                    <a:pt x="39" y="39"/>
                  </a:lnTo>
                  <a:lnTo>
                    <a:pt x="46" y="44"/>
                  </a:lnTo>
                  <a:lnTo>
                    <a:pt x="52" y="47"/>
                  </a:lnTo>
                  <a:lnTo>
                    <a:pt x="58" y="50"/>
                  </a:lnTo>
                  <a:lnTo>
                    <a:pt x="65" y="53"/>
                  </a:lnTo>
                  <a:lnTo>
                    <a:pt x="71" y="56"/>
                  </a:lnTo>
                  <a:lnTo>
                    <a:pt x="78" y="59"/>
                  </a:lnTo>
                  <a:lnTo>
                    <a:pt x="85" y="61"/>
                  </a:lnTo>
                  <a:lnTo>
                    <a:pt x="92" y="63"/>
                  </a:lnTo>
                  <a:lnTo>
                    <a:pt x="99" y="64"/>
                  </a:lnTo>
                  <a:lnTo>
                    <a:pt x="106" y="65"/>
                  </a:lnTo>
                  <a:lnTo>
                    <a:pt x="113" y="66"/>
                  </a:lnTo>
                  <a:lnTo>
                    <a:pt x="120" y="66"/>
                  </a:lnTo>
                  <a:lnTo>
                    <a:pt x="127" y="66"/>
                  </a:lnTo>
                  <a:lnTo>
                    <a:pt x="134" y="65"/>
                  </a:lnTo>
                  <a:lnTo>
                    <a:pt x="141" y="64"/>
                  </a:lnTo>
                  <a:lnTo>
                    <a:pt x="149" y="63"/>
                  </a:lnTo>
                  <a:lnTo>
                    <a:pt x="156" y="61"/>
                  </a:lnTo>
                  <a:lnTo>
                    <a:pt x="163" y="59"/>
                  </a:lnTo>
                  <a:lnTo>
                    <a:pt x="169" y="56"/>
                  </a:lnTo>
                  <a:lnTo>
                    <a:pt x="176" y="54"/>
                  </a:lnTo>
                  <a:lnTo>
                    <a:pt x="182" y="50"/>
                  </a:lnTo>
                  <a:lnTo>
                    <a:pt x="188" y="47"/>
                  </a:lnTo>
                  <a:lnTo>
                    <a:pt x="194" y="43"/>
                  </a:lnTo>
                  <a:lnTo>
                    <a:pt x="200" y="39"/>
                  </a:lnTo>
                  <a:lnTo>
                    <a:pt x="205" y="35"/>
                  </a:lnTo>
                  <a:lnTo>
                    <a:pt x="211" y="30"/>
                  </a:lnTo>
                  <a:lnTo>
                    <a:pt x="216" y="25"/>
                  </a:lnTo>
                  <a:lnTo>
                    <a:pt x="221" y="21"/>
                  </a:lnTo>
                  <a:lnTo>
                    <a:pt x="226" y="16"/>
                  </a:lnTo>
                  <a:lnTo>
                    <a:pt x="231" y="11"/>
                  </a:lnTo>
                  <a:lnTo>
                    <a:pt x="236" y="5"/>
                  </a:lnTo>
                  <a:lnTo>
                    <a:pt x="240" y="1"/>
                  </a:lnTo>
                  <a:lnTo>
                    <a:pt x="241" y="0"/>
                  </a:lnTo>
                  <a:lnTo>
                    <a:pt x="0" y="0"/>
                  </a:lnTo>
                </a:path>
              </a:pathLst>
            </a:custGeom>
            <a:solidFill>
              <a:srgbClr val="80FFFF"/>
            </a:solidFill>
            <a:ln w="12700" cap="rnd">
              <a:noFill/>
              <a:round/>
              <a:headEnd/>
              <a:tailEnd/>
            </a:ln>
          </p:spPr>
          <p:txBody>
            <a:bodyPr/>
            <a:lstStyle/>
            <a:p>
              <a:endParaRPr lang="en-CA"/>
            </a:p>
          </p:txBody>
        </p:sp>
        <p:sp>
          <p:nvSpPr>
            <p:cNvPr id="145445" name="Freeform 13"/>
            <p:cNvSpPr>
              <a:spLocks/>
            </p:cNvSpPr>
            <p:nvPr/>
          </p:nvSpPr>
          <p:spPr bwMode="auto">
            <a:xfrm>
              <a:off x="5089" y="4141"/>
              <a:ext cx="189" cy="42"/>
            </a:xfrm>
            <a:custGeom>
              <a:avLst/>
              <a:gdLst>
                <a:gd name="T0" fmla="*/ 0 w 189"/>
                <a:gd name="T1" fmla="*/ 0 h 42"/>
                <a:gd name="T2" fmla="*/ 4 w 189"/>
                <a:gd name="T3" fmla="*/ 5 h 42"/>
                <a:gd name="T4" fmla="*/ 9 w 189"/>
                <a:gd name="T5" fmla="*/ 9 h 42"/>
                <a:gd name="T6" fmla="*/ 14 w 189"/>
                <a:gd name="T7" fmla="*/ 13 h 42"/>
                <a:gd name="T8" fmla="*/ 20 w 189"/>
                <a:gd name="T9" fmla="*/ 17 h 42"/>
                <a:gd name="T10" fmla="*/ 25 w 189"/>
                <a:gd name="T11" fmla="*/ 20 h 42"/>
                <a:gd name="T12" fmla="*/ 32 w 189"/>
                <a:gd name="T13" fmla="*/ 23 h 42"/>
                <a:gd name="T14" fmla="*/ 37 w 189"/>
                <a:gd name="T15" fmla="*/ 26 h 42"/>
                <a:gd name="T16" fmla="*/ 43 w 189"/>
                <a:gd name="T17" fmla="*/ 28 h 42"/>
                <a:gd name="T18" fmla="*/ 49 w 189"/>
                <a:gd name="T19" fmla="*/ 31 h 42"/>
                <a:gd name="T20" fmla="*/ 55 w 189"/>
                <a:gd name="T21" fmla="*/ 33 h 42"/>
                <a:gd name="T22" fmla="*/ 62 w 189"/>
                <a:gd name="T23" fmla="*/ 36 h 42"/>
                <a:gd name="T24" fmla="*/ 68 w 189"/>
                <a:gd name="T25" fmla="*/ 37 h 42"/>
                <a:gd name="T26" fmla="*/ 74 w 189"/>
                <a:gd name="T27" fmla="*/ 39 h 42"/>
                <a:gd name="T28" fmla="*/ 81 w 189"/>
                <a:gd name="T29" fmla="*/ 40 h 42"/>
                <a:gd name="T30" fmla="*/ 87 w 189"/>
                <a:gd name="T31" fmla="*/ 40 h 42"/>
                <a:gd name="T32" fmla="*/ 94 w 189"/>
                <a:gd name="T33" fmla="*/ 41 h 42"/>
                <a:gd name="T34" fmla="*/ 100 w 189"/>
                <a:gd name="T35" fmla="*/ 40 h 42"/>
                <a:gd name="T36" fmla="*/ 107 w 189"/>
                <a:gd name="T37" fmla="*/ 40 h 42"/>
                <a:gd name="T38" fmla="*/ 113 w 189"/>
                <a:gd name="T39" fmla="*/ 39 h 42"/>
                <a:gd name="T40" fmla="*/ 120 w 189"/>
                <a:gd name="T41" fmla="*/ 38 h 42"/>
                <a:gd name="T42" fmla="*/ 126 w 189"/>
                <a:gd name="T43" fmla="*/ 36 h 42"/>
                <a:gd name="T44" fmla="*/ 133 w 189"/>
                <a:gd name="T45" fmla="*/ 35 h 42"/>
                <a:gd name="T46" fmla="*/ 139 w 189"/>
                <a:gd name="T47" fmla="*/ 32 h 42"/>
                <a:gd name="T48" fmla="*/ 145 w 189"/>
                <a:gd name="T49" fmla="*/ 30 h 42"/>
                <a:gd name="T50" fmla="*/ 151 w 189"/>
                <a:gd name="T51" fmla="*/ 27 h 42"/>
                <a:gd name="T52" fmla="*/ 157 w 189"/>
                <a:gd name="T53" fmla="*/ 24 h 42"/>
                <a:gd name="T54" fmla="*/ 162 w 189"/>
                <a:gd name="T55" fmla="*/ 20 h 42"/>
                <a:gd name="T56" fmla="*/ 168 w 189"/>
                <a:gd name="T57" fmla="*/ 17 h 42"/>
                <a:gd name="T58" fmla="*/ 173 w 189"/>
                <a:gd name="T59" fmla="*/ 13 h 42"/>
                <a:gd name="T60" fmla="*/ 178 w 189"/>
                <a:gd name="T61" fmla="*/ 9 h 42"/>
                <a:gd name="T62" fmla="*/ 183 w 189"/>
                <a:gd name="T63" fmla="*/ 5 h 42"/>
                <a:gd name="T64" fmla="*/ 188 w 189"/>
                <a:gd name="T65" fmla="*/ 0 h 42"/>
                <a:gd name="T66" fmla="*/ 0 w 189"/>
                <a:gd name="T67" fmla="*/ 0 h 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9"/>
                <a:gd name="T103" fmla="*/ 0 h 42"/>
                <a:gd name="T104" fmla="*/ 189 w 189"/>
                <a:gd name="T105" fmla="*/ 42 h 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9" h="42">
                  <a:moveTo>
                    <a:pt x="0" y="0"/>
                  </a:moveTo>
                  <a:lnTo>
                    <a:pt x="4" y="5"/>
                  </a:lnTo>
                  <a:lnTo>
                    <a:pt x="9" y="9"/>
                  </a:lnTo>
                  <a:lnTo>
                    <a:pt x="14" y="13"/>
                  </a:lnTo>
                  <a:lnTo>
                    <a:pt x="20" y="17"/>
                  </a:lnTo>
                  <a:lnTo>
                    <a:pt x="25" y="20"/>
                  </a:lnTo>
                  <a:lnTo>
                    <a:pt x="32" y="23"/>
                  </a:lnTo>
                  <a:lnTo>
                    <a:pt x="37" y="26"/>
                  </a:lnTo>
                  <a:lnTo>
                    <a:pt x="43" y="28"/>
                  </a:lnTo>
                  <a:lnTo>
                    <a:pt x="49" y="31"/>
                  </a:lnTo>
                  <a:lnTo>
                    <a:pt x="55" y="33"/>
                  </a:lnTo>
                  <a:lnTo>
                    <a:pt x="62" y="36"/>
                  </a:lnTo>
                  <a:lnTo>
                    <a:pt x="68" y="37"/>
                  </a:lnTo>
                  <a:lnTo>
                    <a:pt x="74" y="39"/>
                  </a:lnTo>
                  <a:lnTo>
                    <a:pt x="81" y="40"/>
                  </a:lnTo>
                  <a:lnTo>
                    <a:pt x="87" y="40"/>
                  </a:lnTo>
                  <a:lnTo>
                    <a:pt x="94" y="41"/>
                  </a:lnTo>
                  <a:lnTo>
                    <a:pt x="100" y="40"/>
                  </a:lnTo>
                  <a:lnTo>
                    <a:pt x="107" y="40"/>
                  </a:lnTo>
                  <a:lnTo>
                    <a:pt x="113" y="39"/>
                  </a:lnTo>
                  <a:lnTo>
                    <a:pt x="120" y="38"/>
                  </a:lnTo>
                  <a:lnTo>
                    <a:pt x="126" y="36"/>
                  </a:lnTo>
                  <a:lnTo>
                    <a:pt x="133" y="35"/>
                  </a:lnTo>
                  <a:lnTo>
                    <a:pt x="139" y="32"/>
                  </a:lnTo>
                  <a:lnTo>
                    <a:pt x="145" y="30"/>
                  </a:lnTo>
                  <a:lnTo>
                    <a:pt x="151" y="27"/>
                  </a:lnTo>
                  <a:lnTo>
                    <a:pt x="157" y="24"/>
                  </a:lnTo>
                  <a:lnTo>
                    <a:pt x="162" y="20"/>
                  </a:lnTo>
                  <a:lnTo>
                    <a:pt x="168" y="17"/>
                  </a:lnTo>
                  <a:lnTo>
                    <a:pt x="173" y="13"/>
                  </a:lnTo>
                  <a:lnTo>
                    <a:pt x="178" y="9"/>
                  </a:lnTo>
                  <a:lnTo>
                    <a:pt x="183" y="5"/>
                  </a:lnTo>
                  <a:lnTo>
                    <a:pt x="188" y="0"/>
                  </a:lnTo>
                  <a:lnTo>
                    <a:pt x="0" y="0"/>
                  </a:lnTo>
                </a:path>
              </a:pathLst>
            </a:custGeom>
            <a:solidFill>
              <a:srgbClr val="202000"/>
            </a:solidFill>
            <a:ln w="12700" cap="rnd">
              <a:noFill/>
              <a:round/>
              <a:headEnd/>
              <a:tailEnd/>
            </a:ln>
          </p:spPr>
          <p:txBody>
            <a:bodyPr/>
            <a:lstStyle/>
            <a:p>
              <a:endParaRPr lang="en-CA"/>
            </a:p>
          </p:txBody>
        </p:sp>
        <p:sp>
          <p:nvSpPr>
            <p:cNvPr id="145446" name="Freeform 14"/>
            <p:cNvSpPr>
              <a:spLocks/>
            </p:cNvSpPr>
            <p:nvPr/>
          </p:nvSpPr>
          <p:spPr bwMode="auto">
            <a:xfrm>
              <a:off x="5178" y="3954"/>
              <a:ext cx="17" cy="175"/>
            </a:xfrm>
            <a:custGeom>
              <a:avLst/>
              <a:gdLst>
                <a:gd name="T0" fmla="*/ 0 w 17"/>
                <a:gd name="T1" fmla="*/ 166 h 175"/>
                <a:gd name="T2" fmla="*/ 6 w 17"/>
                <a:gd name="T3" fmla="*/ 173 h 175"/>
                <a:gd name="T4" fmla="*/ 16 w 17"/>
                <a:gd name="T5" fmla="*/ 174 h 175"/>
                <a:gd name="T6" fmla="*/ 16 w 17"/>
                <a:gd name="T7" fmla="*/ 3 h 175"/>
                <a:gd name="T8" fmla="*/ 0 w 17"/>
                <a:gd name="T9" fmla="*/ 0 h 175"/>
                <a:gd name="T10" fmla="*/ 0 w 17"/>
                <a:gd name="T11" fmla="*/ 163 h 175"/>
                <a:gd name="T12" fmla="*/ 0 w 17"/>
                <a:gd name="T13" fmla="*/ 166 h 175"/>
                <a:gd name="T14" fmla="*/ 0 60000 65536"/>
                <a:gd name="T15" fmla="*/ 0 60000 65536"/>
                <a:gd name="T16" fmla="*/ 0 60000 65536"/>
                <a:gd name="T17" fmla="*/ 0 60000 65536"/>
                <a:gd name="T18" fmla="*/ 0 60000 65536"/>
                <a:gd name="T19" fmla="*/ 0 60000 65536"/>
                <a:gd name="T20" fmla="*/ 0 60000 65536"/>
                <a:gd name="T21" fmla="*/ 0 w 17"/>
                <a:gd name="T22" fmla="*/ 0 h 175"/>
                <a:gd name="T23" fmla="*/ 17 w 17"/>
                <a:gd name="T24" fmla="*/ 175 h 1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5">
                  <a:moveTo>
                    <a:pt x="0" y="166"/>
                  </a:moveTo>
                  <a:lnTo>
                    <a:pt x="6" y="173"/>
                  </a:lnTo>
                  <a:lnTo>
                    <a:pt x="16" y="174"/>
                  </a:lnTo>
                  <a:lnTo>
                    <a:pt x="16" y="3"/>
                  </a:lnTo>
                  <a:lnTo>
                    <a:pt x="0" y="0"/>
                  </a:lnTo>
                  <a:lnTo>
                    <a:pt x="0" y="163"/>
                  </a:lnTo>
                  <a:lnTo>
                    <a:pt x="0" y="166"/>
                  </a:lnTo>
                </a:path>
              </a:pathLst>
            </a:custGeom>
            <a:solidFill>
              <a:srgbClr val="202000"/>
            </a:solidFill>
            <a:ln w="12700" cap="rnd">
              <a:noFill/>
              <a:round/>
              <a:headEnd/>
              <a:tailEnd/>
            </a:ln>
          </p:spPr>
          <p:txBody>
            <a:bodyPr/>
            <a:lstStyle/>
            <a:p>
              <a:endParaRPr lang="en-CA"/>
            </a:p>
          </p:txBody>
        </p:sp>
        <p:sp>
          <p:nvSpPr>
            <p:cNvPr id="145447" name="Freeform 15"/>
            <p:cNvSpPr>
              <a:spLocks/>
            </p:cNvSpPr>
            <p:nvPr/>
          </p:nvSpPr>
          <p:spPr bwMode="auto">
            <a:xfrm>
              <a:off x="5089" y="4123"/>
              <a:ext cx="188" cy="40"/>
            </a:xfrm>
            <a:custGeom>
              <a:avLst/>
              <a:gdLst>
                <a:gd name="T0" fmla="*/ 0 w 188"/>
                <a:gd name="T1" fmla="*/ 18 h 40"/>
                <a:gd name="T2" fmla="*/ 15 w 188"/>
                <a:gd name="T3" fmla="*/ 13 h 40"/>
                <a:gd name="T4" fmla="*/ 29 w 188"/>
                <a:gd name="T5" fmla="*/ 16 h 40"/>
                <a:gd name="T6" fmla="*/ 47 w 188"/>
                <a:gd name="T7" fmla="*/ 16 h 40"/>
                <a:gd name="T8" fmla="*/ 62 w 188"/>
                <a:gd name="T9" fmla="*/ 6 h 40"/>
                <a:gd name="T10" fmla="*/ 74 w 188"/>
                <a:gd name="T11" fmla="*/ 10 h 40"/>
                <a:gd name="T12" fmla="*/ 89 w 188"/>
                <a:gd name="T13" fmla="*/ 0 h 40"/>
                <a:gd name="T14" fmla="*/ 105 w 188"/>
                <a:gd name="T15" fmla="*/ 5 h 40"/>
                <a:gd name="T16" fmla="*/ 118 w 188"/>
                <a:gd name="T17" fmla="*/ 18 h 40"/>
                <a:gd name="T18" fmla="*/ 130 w 188"/>
                <a:gd name="T19" fmla="*/ 12 h 40"/>
                <a:gd name="T20" fmla="*/ 142 w 188"/>
                <a:gd name="T21" fmla="*/ 16 h 40"/>
                <a:gd name="T22" fmla="*/ 175 w 188"/>
                <a:gd name="T23" fmla="*/ 8 h 40"/>
                <a:gd name="T24" fmla="*/ 187 w 188"/>
                <a:gd name="T25" fmla="*/ 18 h 40"/>
                <a:gd name="T26" fmla="*/ 167 w 188"/>
                <a:gd name="T27" fmla="*/ 27 h 40"/>
                <a:gd name="T28" fmla="*/ 95 w 188"/>
                <a:gd name="T29" fmla="*/ 39 h 40"/>
                <a:gd name="T30" fmla="*/ 0 w 188"/>
                <a:gd name="T31" fmla="*/ 18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40"/>
                <a:gd name="T50" fmla="*/ 188 w 188"/>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40">
                  <a:moveTo>
                    <a:pt x="0" y="18"/>
                  </a:moveTo>
                  <a:lnTo>
                    <a:pt x="15" y="13"/>
                  </a:lnTo>
                  <a:lnTo>
                    <a:pt x="29" y="16"/>
                  </a:lnTo>
                  <a:lnTo>
                    <a:pt x="47" y="16"/>
                  </a:lnTo>
                  <a:lnTo>
                    <a:pt x="62" y="6"/>
                  </a:lnTo>
                  <a:lnTo>
                    <a:pt x="74" y="10"/>
                  </a:lnTo>
                  <a:lnTo>
                    <a:pt x="89" y="0"/>
                  </a:lnTo>
                  <a:lnTo>
                    <a:pt x="105" y="5"/>
                  </a:lnTo>
                  <a:lnTo>
                    <a:pt x="118" y="18"/>
                  </a:lnTo>
                  <a:lnTo>
                    <a:pt x="130" y="12"/>
                  </a:lnTo>
                  <a:lnTo>
                    <a:pt x="142" y="16"/>
                  </a:lnTo>
                  <a:lnTo>
                    <a:pt x="175" y="8"/>
                  </a:lnTo>
                  <a:lnTo>
                    <a:pt x="187" y="18"/>
                  </a:lnTo>
                  <a:lnTo>
                    <a:pt x="167" y="27"/>
                  </a:lnTo>
                  <a:lnTo>
                    <a:pt x="95" y="39"/>
                  </a:lnTo>
                  <a:lnTo>
                    <a:pt x="0" y="18"/>
                  </a:lnTo>
                </a:path>
              </a:pathLst>
            </a:custGeom>
            <a:solidFill>
              <a:srgbClr val="202000"/>
            </a:solidFill>
            <a:ln w="12700" cap="rnd">
              <a:noFill/>
              <a:round/>
              <a:headEnd/>
              <a:tailEnd/>
            </a:ln>
          </p:spPr>
          <p:txBody>
            <a:bodyPr/>
            <a:lstStyle/>
            <a:p>
              <a:endParaRPr lang="en-CA"/>
            </a:p>
          </p:txBody>
        </p:sp>
        <p:sp>
          <p:nvSpPr>
            <p:cNvPr id="145448" name="Freeform 16"/>
            <p:cNvSpPr>
              <a:spLocks/>
            </p:cNvSpPr>
            <p:nvPr/>
          </p:nvSpPr>
          <p:spPr bwMode="auto">
            <a:xfrm>
              <a:off x="5023" y="4037"/>
              <a:ext cx="324" cy="147"/>
            </a:xfrm>
            <a:custGeom>
              <a:avLst/>
              <a:gdLst>
                <a:gd name="T0" fmla="*/ 0 w 324"/>
                <a:gd name="T1" fmla="*/ 0 h 147"/>
                <a:gd name="T2" fmla="*/ 3 w 324"/>
                <a:gd name="T3" fmla="*/ 9 h 147"/>
                <a:gd name="T4" fmla="*/ 6 w 324"/>
                <a:gd name="T5" fmla="*/ 19 h 147"/>
                <a:gd name="T6" fmla="*/ 10 w 324"/>
                <a:gd name="T7" fmla="*/ 27 h 147"/>
                <a:gd name="T8" fmla="*/ 13 w 324"/>
                <a:gd name="T9" fmla="*/ 37 h 147"/>
                <a:gd name="T10" fmla="*/ 18 w 324"/>
                <a:gd name="T11" fmla="*/ 45 h 147"/>
                <a:gd name="T12" fmla="*/ 23 w 324"/>
                <a:gd name="T13" fmla="*/ 53 h 147"/>
                <a:gd name="T14" fmla="*/ 28 w 324"/>
                <a:gd name="T15" fmla="*/ 61 h 147"/>
                <a:gd name="T16" fmla="*/ 33 w 324"/>
                <a:gd name="T17" fmla="*/ 69 h 147"/>
                <a:gd name="T18" fmla="*/ 39 w 324"/>
                <a:gd name="T19" fmla="*/ 77 h 147"/>
                <a:gd name="T20" fmla="*/ 45 w 324"/>
                <a:gd name="T21" fmla="*/ 85 h 147"/>
                <a:gd name="T22" fmla="*/ 51 w 324"/>
                <a:gd name="T23" fmla="*/ 92 h 147"/>
                <a:gd name="T24" fmla="*/ 57 w 324"/>
                <a:gd name="T25" fmla="*/ 99 h 147"/>
                <a:gd name="T26" fmla="*/ 64 w 324"/>
                <a:gd name="T27" fmla="*/ 106 h 147"/>
                <a:gd name="T28" fmla="*/ 72 w 324"/>
                <a:gd name="T29" fmla="*/ 112 h 147"/>
                <a:gd name="T30" fmla="*/ 79 w 324"/>
                <a:gd name="T31" fmla="*/ 119 h 147"/>
                <a:gd name="T32" fmla="*/ 88 w 324"/>
                <a:gd name="T33" fmla="*/ 124 h 147"/>
                <a:gd name="T34" fmla="*/ 96 w 324"/>
                <a:gd name="T35" fmla="*/ 129 h 147"/>
                <a:gd name="T36" fmla="*/ 104 w 324"/>
                <a:gd name="T37" fmla="*/ 133 h 147"/>
                <a:gd name="T38" fmla="*/ 114 w 324"/>
                <a:gd name="T39" fmla="*/ 137 h 147"/>
                <a:gd name="T40" fmla="*/ 123 w 324"/>
                <a:gd name="T41" fmla="*/ 140 h 147"/>
                <a:gd name="T42" fmla="*/ 132 w 324"/>
                <a:gd name="T43" fmla="*/ 143 h 147"/>
                <a:gd name="T44" fmla="*/ 142 w 324"/>
                <a:gd name="T45" fmla="*/ 145 h 147"/>
                <a:gd name="T46" fmla="*/ 152 w 324"/>
                <a:gd name="T47" fmla="*/ 145 h 147"/>
                <a:gd name="T48" fmla="*/ 161 w 324"/>
                <a:gd name="T49" fmla="*/ 146 h 147"/>
                <a:gd name="T50" fmla="*/ 171 w 324"/>
                <a:gd name="T51" fmla="*/ 146 h 147"/>
                <a:gd name="T52" fmla="*/ 181 w 324"/>
                <a:gd name="T53" fmla="*/ 145 h 147"/>
                <a:gd name="T54" fmla="*/ 190 w 324"/>
                <a:gd name="T55" fmla="*/ 143 h 147"/>
                <a:gd name="T56" fmla="*/ 200 w 324"/>
                <a:gd name="T57" fmla="*/ 140 h 147"/>
                <a:gd name="T58" fmla="*/ 209 w 324"/>
                <a:gd name="T59" fmla="*/ 137 h 147"/>
                <a:gd name="T60" fmla="*/ 218 w 324"/>
                <a:gd name="T61" fmla="*/ 133 h 147"/>
                <a:gd name="T62" fmla="*/ 226 w 324"/>
                <a:gd name="T63" fmla="*/ 128 h 147"/>
                <a:gd name="T64" fmla="*/ 235 w 324"/>
                <a:gd name="T65" fmla="*/ 123 h 147"/>
                <a:gd name="T66" fmla="*/ 243 w 324"/>
                <a:gd name="T67" fmla="*/ 118 h 147"/>
                <a:gd name="T68" fmla="*/ 251 w 324"/>
                <a:gd name="T69" fmla="*/ 112 h 147"/>
                <a:gd name="T70" fmla="*/ 258 w 324"/>
                <a:gd name="T71" fmla="*/ 106 h 147"/>
                <a:gd name="T72" fmla="*/ 265 w 324"/>
                <a:gd name="T73" fmla="*/ 100 h 147"/>
                <a:gd name="T74" fmla="*/ 272 w 324"/>
                <a:gd name="T75" fmla="*/ 92 h 147"/>
                <a:gd name="T76" fmla="*/ 278 w 324"/>
                <a:gd name="T77" fmla="*/ 86 h 147"/>
                <a:gd name="T78" fmla="*/ 284 w 324"/>
                <a:gd name="T79" fmla="*/ 78 h 147"/>
                <a:gd name="T80" fmla="*/ 290 w 324"/>
                <a:gd name="T81" fmla="*/ 69 h 147"/>
                <a:gd name="T82" fmla="*/ 295 w 324"/>
                <a:gd name="T83" fmla="*/ 61 h 147"/>
                <a:gd name="T84" fmla="*/ 300 w 324"/>
                <a:gd name="T85" fmla="*/ 53 h 147"/>
                <a:gd name="T86" fmla="*/ 304 w 324"/>
                <a:gd name="T87" fmla="*/ 45 h 147"/>
                <a:gd name="T88" fmla="*/ 309 w 324"/>
                <a:gd name="T89" fmla="*/ 36 h 147"/>
                <a:gd name="T90" fmla="*/ 313 w 324"/>
                <a:gd name="T91" fmla="*/ 27 h 147"/>
                <a:gd name="T92" fmla="*/ 316 w 324"/>
                <a:gd name="T93" fmla="*/ 19 h 147"/>
                <a:gd name="T94" fmla="*/ 320 w 324"/>
                <a:gd name="T95" fmla="*/ 9 h 147"/>
                <a:gd name="T96" fmla="*/ 322 w 324"/>
                <a:gd name="T97" fmla="*/ 1 h 147"/>
                <a:gd name="T98" fmla="*/ 323 w 324"/>
                <a:gd name="T99" fmla="*/ 0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24"/>
                <a:gd name="T151" fmla="*/ 0 h 147"/>
                <a:gd name="T152" fmla="*/ 324 w 324"/>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24" h="147">
                  <a:moveTo>
                    <a:pt x="0" y="0"/>
                  </a:moveTo>
                  <a:lnTo>
                    <a:pt x="3" y="9"/>
                  </a:lnTo>
                  <a:lnTo>
                    <a:pt x="6" y="19"/>
                  </a:lnTo>
                  <a:lnTo>
                    <a:pt x="10" y="27"/>
                  </a:lnTo>
                  <a:lnTo>
                    <a:pt x="13" y="37"/>
                  </a:lnTo>
                  <a:lnTo>
                    <a:pt x="18" y="45"/>
                  </a:lnTo>
                  <a:lnTo>
                    <a:pt x="23" y="53"/>
                  </a:lnTo>
                  <a:lnTo>
                    <a:pt x="28" y="61"/>
                  </a:lnTo>
                  <a:lnTo>
                    <a:pt x="33" y="69"/>
                  </a:lnTo>
                  <a:lnTo>
                    <a:pt x="39" y="77"/>
                  </a:lnTo>
                  <a:lnTo>
                    <a:pt x="45" y="85"/>
                  </a:lnTo>
                  <a:lnTo>
                    <a:pt x="51" y="92"/>
                  </a:lnTo>
                  <a:lnTo>
                    <a:pt x="57" y="99"/>
                  </a:lnTo>
                  <a:lnTo>
                    <a:pt x="64" y="106"/>
                  </a:lnTo>
                  <a:lnTo>
                    <a:pt x="72" y="112"/>
                  </a:lnTo>
                  <a:lnTo>
                    <a:pt x="79" y="119"/>
                  </a:lnTo>
                  <a:lnTo>
                    <a:pt x="88" y="124"/>
                  </a:lnTo>
                  <a:lnTo>
                    <a:pt x="96" y="129"/>
                  </a:lnTo>
                  <a:lnTo>
                    <a:pt x="104" y="133"/>
                  </a:lnTo>
                  <a:lnTo>
                    <a:pt x="114" y="137"/>
                  </a:lnTo>
                  <a:lnTo>
                    <a:pt x="123" y="140"/>
                  </a:lnTo>
                  <a:lnTo>
                    <a:pt x="132" y="143"/>
                  </a:lnTo>
                  <a:lnTo>
                    <a:pt x="142" y="145"/>
                  </a:lnTo>
                  <a:lnTo>
                    <a:pt x="152" y="145"/>
                  </a:lnTo>
                  <a:lnTo>
                    <a:pt x="161" y="146"/>
                  </a:lnTo>
                  <a:lnTo>
                    <a:pt x="171" y="146"/>
                  </a:lnTo>
                  <a:lnTo>
                    <a:pt x="181" y="145"/>
                  </a:lnTo>
                  <a:lnTo>
                    <a:pt x="190" y="143"/>
                  </a:lnTo>
                  <a:lnTo>
                    <a:pt x="200" y="140"/>
                  </a:lnTo>
                  <a:lnTo>
                    <a:pt x="209" y="137"/>
                  </a:lnTo>
                  <a:lnTo>
                    <a:pt x="218" y="133"/>
                  </a:lnTo>
                  <a:lnTo>
                    <a:pt x="226" y="128"/>
                  </a:lnTo>
                  <a:lnTo>
                    <a:pt x="235" y="123"/>
                  </a:lnTo>
                  <a:lnTo>
                    <a:pt x="243" y="118"/>
                  </a:lnTo>
                  <a:lnTo>
                    <a:pt x="251" y="112"/>
                  </a:lnTo>
                  <a:lnTo>
                    <a:pt x="258" y="106"/>
                  </a:lnTo>
                  <a:lnTo>
                    <a:pt x="265" y="100"/>
                  </a:lnTo>
                  <a:lnTo>
                    <a:pt x="272" y="92"/>
                  </a:lnTo>
                  <a:lnTo>
                    <a:pt x="278" y="86"/>
                  </a:lnTo>
                  <a:lnTo>
                    <a:pt x="284" y="78"/>
                  </a:lnTo>
                  <a:lnTo>
                    <a:pt x="290" y="69"/>
                  </a:lnTo>
                  <a:lnTo>
                    <a:pt x="295" y="61"/>
                  </a:lnTo>
                  <a:lnTo>
                    <a:pt x="300" y="53"/>
                  </a:lnTo>
                  <a:lnTo>
                    <a:pt x="304" y="45"/>
                  </a:lnTo>
                  <a:lnTo>
                    <a:pt x="309" y="36"/>
                  </a:lnTo>
                  <a:lnTo>
                    <a:pt x="313" y="27"/>
                  </a:lnTo>
                  <a:lnTo>
                    <a:pt x="316" y="19"/>
                  </a:lnTo>
                  <a:lnTo>
                    <a:pt x="320" y="9"/>
                  </a:lnTo>
                  <a:lnTo>
                    <a:pt x="322" y="1"/>
                  </a:lnTo>
                  <a:lnTo>
                    <a:pt x="323" y="0"/>
                  </a:lnTo>
                </a:path>
              </a:pathLst>
            </a:custGeom>
            <a:noFill/>
            <a:ln w="12700" cap="rnd">
              <a:solidFill>
                <a:srgbClr val="80FFFF"/>
              </a:solidFill>
              <a:round/>
              <a:headEnd/>
              <a:tailEnd/>
            </a:ln>
          </p:spPr>
          <p:txBody>
            <a:bodyPr/>
            <a:lstStyle/>
            <a:p>
              <a:endParaRPr lang="en-CA"/>
            </a:p>
          </p:txBody>
        </p:sp>
        <p:sp>
          <p:nvSpPr>
            <p:cNvPr id="145449" name="Freeform 17"/>
            <p:cNvSpPr>
              <a:spLocks/>
            </p:cNvSpPr>
            <p:nvPr/>
          </p:nvSpPr>
          <p:spPr bwMode="auto">
            <a:xfrm>
              <a:off x="4952" y="3908"/>
              <a:ext cx="27" cy="28"/>
            </a:xfrm>
            <a:custGeom>
              <a:avLst/>
              <a:gdLst>
                <a:gd name="T0" fmla="*/ 0 w 27"/>
                <a:gd name="T1" fmla="*/ 12 h 28"/>
                <a:gd name="T2" fmla="*/ 13 w 27"/>
                <a:gd name="T3" fmla="*/ 27 h 28"/>
                <a:gd name="T4" fmla="*/ 26 w 27"/>
                <a:gd name="T5" fmla="*/ 12 h 28"/>
                <a:gd name="T6" fmla="*/ 13 w 27"/>
                <a:gd name="T7" fmla="*/ 0 h 28"/>
                <a:gd name="T8" fmla="*/ 0 w 27"/>
                <a:gd name="T9" fmla="*/ 12 h 28"/>
                <a:gd name="T10" fmla="*/ 0 60000 65536"/>
                <a:gd name="T11" fmla="*/ 0 60000 65536"/>
                <a:gd name="T12" fmla="*/ 0 60000 65536"/>
                <a:gd name="T13" fmla="*/ 0 60000 65536"/>
                <a:gd name="T14" fmla="*/ 0 60000 65536"/>
                <a:gd name="T15" fmla="*/ 0 w 27"/>
                <a:gd name="T16" fmla="*/ 0 h 28"/>
                <a:gd name="T17" fmla="*/ 27 w 27"/>
                <a:gd name="T18" fmla="*/ 28 h 28"/>
              </a:gdLst>
              <a:ahLst/>
              <a:cxnLst>
                <a:cxn ang="T10">
                  <a:pos x="T0" y="T1"/>
                </a:cxn>
                <a:cxn ang="T11">
                  <a:pos x="T2" y="T3"/>
                </a:cxn>
                <a:cxn ang="T12">
                  <a:pos x="T4" y="T5"/>
                </a:cxn>
                <a:cxn ang="T13">
                  <a:pos x="T6" y="T7"/>
                </a:cxn>
                <a:cxn ang="T14">
                  <a:pos x="T8" y="T9"/>
                </a:cxn>
              </a:cxnLst>
              <a:rect l="T15" t="T16" r="T17" b="T18"/>
              <a:pathLst>
                <a:path w="27" h="28">
                  <a:moveTo>
                    <a:pt x="0" y="12"/>
                  </a:moveTo>
                  <a:lnTo>
                    <a:pt x="13" y="27"/>
                  </a:lnTo>
                  <a:lnTo>
                    <a:pt x="26" y="12"/>
                  </a:lnTo>
                  <a:lnTo>
                    <a:pt x="13" y="0"/>
                  </a:lnTo>
                  <a:lnTo>
                    <a:pt x="0" y="12"/>
                  </a:lnTo>
                </a:path>
              </a:pathLst>
            </a:custGeom>
            <a:solidFill>
              <a:srgbClr val="000000"/>
            </a:solidFill>
            <a:ln w="12700" cap="rnd">
              <a:noFill/>
              <a:round/>
              <a:headEnd/>
              <a:tailEnd/>
            </a:ln>
          </p:spPr>
          <p:txBody>
            <a:bodyPr/>
            <a:lstStyle/>
            <a:p>
              <a:endParaRPr lang="en-CA"/>
            </a:p>
          </p:txBody>
        </p:sp>
        <p:sp>
          <p:nvSpPr>
            <p:cNvPr id="145450" name="Freeform 18"/>
            <p:cNvSpPr>
              <a:spLocks/>
            </p:cNvSpPr>
            <p:nvPr/>
          </p:nvSpPr>
          <p:spPr bwMode="auto">
            <a:xfrm>
              <a:off x="5393" y="3908"/>
              <a:ext cx="26" cy="28"/>
            </a:xfrm>
            <a:custGeom>
              <a:avLst/>
              <a:gdLst>
                <a:gd name="T0" fmla="*/ 0 w 26"/>
                <a:gd name="T1" fmla="*/ 12 h 28"/>
                <a:gd name="T2" fmla="*/ 15 w 26"/>
                <a:gd name="T3" fmla="*/ 27 h 28"/>
                <a:gd name="T4" fmla="*/ 25 w 26"/>
                <a:gd name="T5" fmla="*/ 12 h 28"/>
                <a:gd name="T6" fmla="*/ 15 w 26"/>
                <a:gd name="T7" fmla="*/ 0 h 28"/>
                <a:gd name="T8" fmla="*/ 0 w 26"/>
                <a:gd name="T9" fmla="*/ 12 h 28"/>
                <a:gd name="T10" fmla="*/ 0 60000 65536"/>
                <a:gd name="T11" fmla="*/ 0 60000 65536"/>
                <a:gd name="T12" fmla="*/ 0 60000 65536"/>
                <a:gd name="T13" fmla="*/ 0 60000 65536"/>
                <a:gd name="T14" fmla="*/ 0 60000 65536"/>
                <a:gd name="T15" fmla="*/ 0 w 26"/>
                <a:gd name="T16" fmla="*/ 0 h 28"/>
                <a:gd name="T17" fmla="*/ 26 w 26"/>
                <a:gd name="T18" fmla="*/ 28 h 28"/>
              </a:gdLst>
              <a:ahLst/>
              <a:cxnLst>
                <a:cxn ang="T10">
                  <a:pos x="T0" y="T1"/>
                </a:cxn>
                <a:cxn ang="T11">
                  <a:pos x="T2" y="T3"/>
                </a:cxn>
                <a:cxn ang="T12">
                  <a:pos x="T4" y="T5"/>
                </a:cxn>
                <a:cxn ang="T13">
                  <a:pos x="T6" y="T7"/>
                </a:cxn>
                <a:cxn ang="T14">
                  <a:pos x="T8" y="T9"/>
                </a:cxn>
              </a:cxnLst>
              <a:rect l="T15" t="T16" r="T17" b="T18"/>
              <a:pathLst>
                <a:path w="26" h="28">
                  <a:moveTo>
                    <a:pt x="0" y="12"/>
                  </a:moveTo>
                  <a:lnTo>
                    <a:pt x="15" y="27"/>
                  </a:lnTo>
                  <a:lnTo>
                    <a:pt x="25" y="12"/>
                  </a:lnTo>
                  <a:lnTo>
                    <a:pt x="15" y="0"/>
                  </a:lnTo>
                  <a:lnTo>
                    <a:pt x="0" y="12"/>
                  </a:lnTo>
                </a:path>
              </a:pathLst>
            </a:custGeom>
            <a:solidFill>
              <a:srgbClr val="000000"/>
            </a:solidFill>
            <a:ln w="12700" cap="rnd">
              <a:noFill/>
              <a:round/>
              <a:headEnd/>
              <a:tailEnd/>
            </a:ln>
          </p:spPr>
          <p:txBody>
            <a:bodyPr/>
            <a:lstStyle/>
            <a:p>
              <a:endParaRPr lang="en-CA"/>
            </a:p>
          </p:txBody>
        </p:sp>
        <p:sp>
          <p:nvSpPr>
            <p:cNvPr id="145451" name="Freeform 19"/>
            <p:cNvSpPr>
              <a:spLocks/>
            </p:cNvSpPr>
            <p:nvPr/>
          </p:nvSpPr>
          <p:spPr bwMode="auto">
            <a:xfrm>
              <a:off x="5035" y="3988"/>
              <a:ext cx="145" cy="53"/>
            </a:xfrm>
            <a:custGeom>
              <a:avLst/>
              <a:gdLst>
                <a:gd name="T0" fmla="*/ 144 w 145"/>
                <a:gd name="T1" fmla="*/ 15 h 53"/>
                <a:gd name="T2" fmla="*/ 136 w 145"/>
                <a:gd name="T3" fmla="*/ 10 h 53"/>
                <a:gd name="T4" fmla="*/ 101 w 145"/>
                <a:gd name="T5" fmla="*/ 36 h 53"/>
                <a:gd name="T6" fmla="*/ 93 w 145"/>
                <a:gd name="T7" fmla="*/ 31 h 53"/>
                <a:gd name="T8" fmla="*/ 64 w 145"/>
                <a:gd name="T9" fmla="*/ 52 h 53"/>
                <a:gd name="T10" fmla="*/ 58 w 145"/>
                <a:gd name="T11" fmla="*/ 52 h 53"/>
                <a:gd name="T12" fmla="*/ 50 w 145"/>
                <a:gd name="T13" fmla="*/ 41 h 53"/>
                <a:gd name="T14" fmla="*/ 43 w 145"/>
                <a:gd name="T15" fmla="*/ 49 h 53"/>
                <a:gd name="T16" fmla="*/ 32 w 145"/>
                <a:gd name="T17" fmla="*/ 39 h 53"/>
                <a:gd name="T18" fmla="*/ 27 w 145"/>
                <a:gd name="T19" fmla="*/ 39 h 53"/>
                <a:gd name="T20" fmla="*/ 2 w 145"/>
                <a:gd name="T21" fmla="*/ 52 h 53"/>
                <a:gd name="T22" fmla="*/ 0 w 145"/>
                <a:gd name="T23" fmla="*/ 47 h 53"/>
                <a:gd name="T24" fmla="*/ 29 w 145"/>
                <a:gd name="T25" fmla="*/ 31 h 53"/>
                <a:gd name="T26" fmla="*/ 43 w 145"/>
                <a:gd name="T27" fmla="*/ 39 h 53"/>
                <a:gd name="T28" fmla="*/ 50 w 145"/>
                <a:gd name="T29" fmla="*/ 36 h 53"/>
                <a:gd name="T30" fmla="*/ 61 w 145"/>
                <a:gd name="T31" fmla="*/ 41 h 53"/>
                <a:gd name="T32" fmla="*/ 90 w 145"/>
                <a:gd name="T33" fmla="*/ 23 h 53"/>
                <a:gd name="T34" fmla="*/ 101 w 145"/>
                <a:gd name="T35" fmla="*/ 28 h 53"/>
                <a:gd name="T36" fmla="*/ 136 w 145"/>
                <a:gd name="T37" fmla="*/ 0 h 53"/>
                <a:gd name="T38" fmla="*/ 144 w 145"/>
                <a:gd name="T39" fmla="*/ 8 h 53"/>
                <a:gd name="T40" fmla="*/ 144 w 145"/>
                <a:gd name="T41" fmla="*/ 15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5"/>
                <a:gd name="T64" fmla="*/ 0 h 53"/>
                <a:gd name="T65" fmla="*/ 145 w 145"/>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5" h="53">
                  <a:moveTo>
                    <a:pt x="144" y="15"/>
                  </a:moveTo>
                  <a:lnTo>
                    <a:pt x="136" y="10"/>
                  </a:lnTo>
                  <a:lnTo>
                    <a:pt x="101" y="36"/>
                  </a:lnTo>
                  <a:lnTo>
                    <a:pt x="93" y="31"/>
                  </a:lnTo>
                  <a:lnTo>
                    <a:pt x="64" y="52"/>
                  </a:lnTo>
                  <a:lnTo>
                    <a:pt x="58" y="52"/>
                  </a:lnTo>
                  <a:lnTo>
                    <a:pt x="50" y="41"/>
                  </a:lnTo>
                  <a:lnTo>
                    <a:pt x="43" y="49"/>
                  </a:lnTo>
                  <a:lnTo>
                    <a:pt x="32" y="39"/>
                  </a:lnTo>
                  <a:lnTo>
                    <a:pt x="27" y="39"/>
                  </a:lnTo>
                  <a:lnTo>
                    <a:pt x="2" y="52"/>
                  </a:lnTo>
                  <a:lnTo>
                    <a:pt x="0" y="47"/>
                  </a:lnTo>
                  <a:lnTo>
                    <a:pt x="29" y="31"/>
                  </a:lnTo>
                  <a:lnTo>
                    <a:pt x="43" y="39"/>
                  </a:lnTo>
                  <a:lnTo>
                    <a:pt x="50" y="36"/>
                  </a:lnTo>
                  <a:lnTo>
                    <a:pt x="61" y="41"/>
                  </a:lnTo>
                  <a:lnTo>
                    <a:pt x="90" y="23"/>
                  </a:lnTo>
                  <a:lnTo>
                    <a:pt x="101" y="28"/>
                  </a:lnTo>
                  <a:lnTo>
                    <a:pt x="136" y="0"/>
                  </a:lnTo>
                  <a:lnTo>
                    <a:pt x="144" y="8"/>
                  </a:lnTo>
                  <a:lnTo>
                    <a:pt x="144" y="15"/>
                  </a:lnTo>
                </a:path>
              </a:pathLst>
            </a:custGeom>
            <a:solidFill>
              <a:srgbClr val="20B0E0"/>
            </a:solidFill>
            <a:ln w="12700" cap="rnd">
              <a:noFill/>
              <a:round/>
              <a:headEnd/>
              <a:tailEnd/>
            </a:ln>
          </p:spPr>
          <p:txBody>
            <a:bodyPr/>
            <a:lstStyle/>
            <a:p>
              <a:endParaRPr lang="en-CA"/>
            </a:p>
          </p:txBody>
        </p:sp>
        <p:sp>
          <p:nvSpPr>
            <p:cNvPr id="145452" name="Freeform 20"/>
            <p:cNvSpPr>
              <a:spLocks/>
            </p:cNvSpPr>
            <p:nvPr/>
          </p:nvSpPr>
          <p:spPr bwMode="auto">
            <a:xfrm>
              <a:off x="5194" y="3995"/>
              <a:ext cx="140" cy="53"/>
            </a:xfrm>
            <a:custGeom>
              <a:avLst/>
              <a:gdLst>
                <a:gd name="T0" fmla="*/ 0 w 140"/>
                <a:gd name="T1" fmla="*/ 7 h 53"/>
                <a:gd name="T2" fmla="*/ 18 w 140"/>
                <a:gd name="T3" fmla="*/ 0 h 53"/>
                <a:gd name="T4" fmla="*/ 42 w 140"/>
                <a:gd name="T5" fmla="*/ 26 h 53"/>
                <a:gd name="T6" fmla="*/ 53 w 140"/>
                <a:gd name="T7" fmla="*/ 21 h 53"/>
                <a:gd name="T8" fmla="*/ 73 w 140"/>
                <a:gd name="T9" fmla="*/ 34 h 53"/>
                <a:gd name="T10" fmla="*/ 87 w 140"/>
                <a:gd name="T11" fmla="*/ 29 h 53"/>
                <a:gd name="T12" fmla="*/ 97 w 140"/>
                <a:gd name="T13" fmla="*/ 23 h 53"/>
                <a:gd name="T14" fmla="*/ 100 w 140"/>
                <a:gd name="T15" fmla="*/ 23 h 53"/>
                <a:gd name="T16" fmla="*/ 132 w 140"/>
                <a:gd name="T17" fmla="*/ 45 h 53"/>
                <a:gd name="T18" fmla="*/ 139 w 140"/>
                <a:gd name="T19" fmla="*/ 42 h 53"/>
                <a:gd name="T20" fmla="*/ 137 w 140"/>
                <a:gd name="T21" fmla="*/ 49 h 53"/>
                <a:gd name="T22" fmla="*/ 126 w 140"/>
                <a:gd name="T23" fmla="*/ 52 h 53"/>
                <a:gd name="T24" fmla="*/ 121 w 140"/>
                <a:gd name="T25" fmla="*/ 49 h 53"/>
                <a:gd name="T26" fmla="*/ 102 w 140"/>
                <a:gd name="T27" fmla="*/ 31 h 53"/>
                <a:gd name="T28" fmla="*/ 97 w 140"/>
                <a:gd name="T29" fmla="*/ 31 h 53"/>
                <a:gd name="T30" fmla="*/ 87 w 140"/>
                <a:gd name="T31" fmla="*/ 39 h 53"/>
                <a:gd name="T32" fmla="*/ 77 w 140"/>
                <a:gd name="T33" fmla="*/ 42 h 53"/>
                <a:gd name="T34" fmla="*/ 69 w 140"/>
                <a:gd name="T35" fmla="*/ 42 h 53"/>
                <a:gd name="T36" fmla="*/ 55 w 140"/>
                <a:gd name="T37" fmla="*/ 31 h 53"/>
                <a:gd name="T38" fmla="*/ 50 w 140"/>
                <a:gd name="T39" fmla="*/ 29 h 53"/>
                <a:gd name="T40" fmla="*/ 39 w 140"/>
                <a:gd name="T41" fmla="*/ 37 h 53"/>
                <a:gd name="T42" fmla="*/ 16 w 140"/>
                <a:gd name="T43" fmla="*/ 10 h 53"/>
                <a:gd name="T44" fmla="*/ 0 w 140"/>
                <a:gd name="T45" fmla="*/ 18 h 53"/>
                <a:gd name="T46" fmla="*/ 0 w 140"/>
                <a:gd name="T47" fmla="*/ 7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53"/>
                <a:gd name="T74" fmla="*/ 140 w 140"/>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53">
                  <a:moveTo>
                    <a:pt x="0" y="7"/>
                  </a:moveTo>
                  <a:lnTo>
                    <a:pt x="18" y="0"/>
                  </a:lnTo>
                  <a:lnTo>
                    <a:pt x="42" y="26"/>
                  </a:lnTo>
                  <a:lnTo>
                    <a:pt x="53" y="21"/>
                  </a:lnTo>
                  <a:lnTo>
                    <a:pt x="73" y="34"/>
                  </a:lnTo>
                  <a:lnTo>
                    <a:pt x="87" y="29"/>
                  </a:lnTo>
                  <a:lnTo>
                    <a:pt x="97" y="23"/>
                  </a:lnTo>
                  <a:lnTo>
                    <a:pt x="100" y="23"/>
                  </a:lnTo>
                  <a:lnTo>
                    <a:pt x="132" y="45"/>
                  </a:lnTo>
                  <a:lnTo>
                    <a:pt x="139" y="42"/>
                  </a:lnTo>
                  <a:lnTo>
                    <a:pt x="137" y="49"/>
                  </a:lnTo>
                  <a:lnTo>
                    <a:pt x="126" y="52"/>
                  </a:lnTo>
                  <a:lnTo>
                    <a:pt x="121" y="49"/>
                  </a:lnTo>
                  <a:lnTo>
                    <a:pt x="102" y="31"/>
                  </a:lnTo>
                  <a:lnTo>
                    <a:pt x="97" y="31"/>
                  </a:lnTo>
                  <a:lnTo>
                    <a:pt x="87" y="39"/>
                  </a:lnTo>
                  <a:lnTo>
                    <a:pt x="77" y="42"/>
                  </a:lnTo>
                  <a:lnTo>
                    <a:pt x="69" y="42"/>
                  </a:lnTo>
                  <a:lnTo>
                    <a:pt x="55" y="31"/>
                  </a:lnTo>
                  <a:lnTo>
                    <a:pt x="50" y="29"/>
                  </a:lnTo>
                  <a:lnTo>
                    <a:pt x="39" y="37"/>
                  </a:lnTo>
                  <a:lnTo>
                    <a:pt x="16" y="10"/>
                  </a:lnTo>
                  <a:lnTo>
                    <a:pt x="0" y="18"/>
                  </a:lnTo>
                  <a:lnTo>
                    <a:pt x="0" y="7"/>
                  </a:lnTo>
                </a:path>
              </a:pathLst>
            </a:custGeom>
            <a:solidFill>
              <a:srgbClr val="20B0E0"/>
            </a:solidFill>
            <a:ln w="12700" cap="rnd">
              <a:noFill/>
              <a:round/>
              <a:headEnd/>
              <a:tailEnd/>
            </a:ln>
          </p:spPr>
          <p:txBody>
            <a:bodyPr/>
            <a:lstStyle/>
            <a:p>
              <a:endParaRPr lang="en-CA"/>
            </a:p>
          </p:txBody>
        </p:sp>
        <p:sp>
          <p:nvSpPr>
            <p:cNvPr id="145453" name="Freeform 21"/>
            <p:cNvSpPr>
              <a:spLocks/>
            </p:cNvSpPr>
            <p:nvPr/>
          </p:nvSpPr>
          <p:spPr bwMode="auto">
            <a:xfrm>
              <a:off x="4950" y="3819"/>
              <a:ext cx="49" cy="48"/>
            </a:xfrm>
            <a:custGeom>
              <a:avLst/>
              <a:gdLst>
                <a:gd name="T0" fmla="*/ 0 w 49"/>
                <a:gd name="T1" fmla="*/ 35 h 48"/>
                <a:gd name="T2" fmla="*/ 10 w 49"/>
                <a:gd name="T3" fmla="*/ 0 h 48"/>
                <a:gd name="T4" fmla="*/ 17 w 49"/>
                <a:gd name="T5" fmla="*/ 2 h 48"/>
                <a:gd name="T6" fmla="*/ 10 w 49"/>
                <a:gd name="T7" fmla="*/ 27 h 48"/>
                <a:gd name="T8" fmla="*/ 21 w 49"/>
                <a:gd name="T9" fmla="*/ 30 h 48"/>
                <a:gd name="T10" fmla="*/ 27 w 49"/>
                <a:gd name="T11" fmla="*/ 8 h 48"/>
                <a:gd name="T12" fmla="*/ 35 w 49"/>
                <a:gd name="T13" fmla="*/ 10 h 48"/>
                <a:gd name="T14" fmla="*/ 29 w 49"/>
                <a:gd name="T15" fmla="*/ 32 h 48"/>
                <a:gd name="T16" fmla="*/ 48 w 49"/>
                <a:gd name="T17" fmla="*/ 37 h 48"/>
                <a:gd name="T18" fmla="*/ 45 w 49"/>
                <a:gd name="T19" fmla="*/ 47 h 48"/>
                <a:gd name="T20" fmla="*/ 0 w 49"/>
                <a:gd name="T21" fmla="*/ 3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48"/>
                <a:gd name="T35" fmla="*/ 49 w 49"/>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48">
                  <a:moveTo>
                    <a:pt x="0" y="35"/>
                  </a:moveTo>
                  <a:lnTo>
                    <a:pt x="10" y="0"/>
                  </a:lnTo>
                  <a:lnTo>
                    <a:pt x="17" y="2"/>
                  </a:lnTo>
                  <a:lnTo>
                    <a:pt x="10" y="27"/>
                  </a:lnTo>
                  <a:lnTo>
                    <a:pt x="21" y="30"/>
                  </a:lnTo>
                  <a:lnTo>
                    <a:pt x="27" y="8"/>
                  </a:lnTo>
                  <a:lnTo>
                    <a:pt x="35" y="10"/>
                  </a:lnTo>
                  <a:lnTo>
                    <a:pt x="29" y="32"/>
                  </a:lnTo>
                  <a:lnTo>
                    <a:pt x="48" y="37"/>
                  </a:lnTo>
                  <a:lnTo>
                    <a:pt x="45" y="47"/>
                  </a:lnTo>
                  <a:lnTo>
                    <a:pt x="0" y="35"/>
                  </a:lnTo>
                </a:path>
              </a:pathLst>
            </a:custGeom>
            <a:solidFill>
              <a:srgbClr val="000000"/>
            </a:solidFill>
            <a:ln w="12700" cap="rnd">
              <a:noFill/>
              <a:round/>
              <a:headEnd/>
              <a:tailEnd/>
            </a:ln>
          </p:spPr>
          <p:txBody>
            <a:bodyPr/>
            <a:lstStyle/>
            <a:p>
              <a:endParaRPr lang="en-CA"/>
            </a:p>
          </p:txBody>
        </p:sp>
        <p:sp>
          <p:nvSpPr>
            <p:cNvPr id="145454" name="Freeform 22"/>
            <p:cNvSpPr>
              <a:spLocks/>
            </p:cNvSpPr>
            <p:nvPr/>
          </p:nvSpPr>
          <p:spPr bwMode="auto">
            <a:xfrm>
              <a:off x="4969" y="3772"/>
              <a:ext cx="51" cy="50"/>
            </a:xfrm>
            <a:custGeom>
              <a:avLst/>
              <a:gdLst>
                <a:gd name="T0" fmla="*/ 5 w 51"/>
                <a:gd name="T1" fmla="*/ 10 h 50"/>
                <a:gd name="T2" fmla="*/ 8 w 51"/>
                <a:gd name="T3" fmla="*/ 7 h 50"/>
                <a:gd name="T4" fmla="*/ 11 w 51"/>
                <a:gd name="T5" fmla="*/ 4 h 50"/>
                <a:gd name="T6" fmla="*/ 14 w 51"/>
                <a:gd name="T7" fmla="*/ 2 h 50"/>
                <a:gd name="T8" fmla="*/ 17 w 51"/>
                <a:gd name="T9" fmla="*/ 1 h 50"/>
                <a:gd name="T10" fmla="*/ 21 w 51"/>
                <a:gd name="T11" fmla="*/ 0 h 50"/>
                <a:gd name="T12" fmla="*/ 25 w 51"/>
                <a:gd name="T13" fmla="*/ 0 h 50"/>
                <a:gd name="T14" fmla="*/ 30 w 51"/>
                <a:gd name="T15" fmla="*/ 1 h 50"/>
                <a:gd name="T16" fmla="*/ 35 w 51"/>
                <a:gd name="T17" fmla="*/ 2 h 50"/>
                <a:gd name="T18" fmla="*/ 39 w 51"/>
                <a:gd name="T19" fmla="*/ 5 h 50"/>
                <a:gd name="T20" fmla="*/ 43 w 51"/>
                <a:gd name="T21" fmla="*/ 8 h 50"/>
                <a:gd name="T22" fmla="*/ 46 w 51"/>
                <a:gd name="T23" fmla="*/ 12 h 50"/>
                <a:gd name="T24" fmla="*/ 49 w 51"/>
                <a:gd name="T25" fmla="*/ 16 h 50"/>
                <a:gd name="T26" fmla="*/ 49 w 51"/>
                <a:gd name="T27" fmla="*/ 20 h 50"/>
                <a:gd name="T28" fmla="*/ 50 w 51"/>
                <a:gd name="T29" fmla="*/ 23 h 50"/>
                <a:gd name="T30" fmla="*/ 49 w 51"/>
                <a:gd name="T31" fmla="*/ 27 h 50"/>
                <a:gd name="T32" fmla="*/ 49 w 51"/>
                <a:gd name="T33" fmla="*/ 30 h 50"/>
                <a:gd name="T34" fmla="*/ 47 w 51"/>
                <a:gd name="T35" fmla="*/ 34 h 50"/>
                <a:gd name="T36" fmla="*/ 45 w 51"/>
                <a:gd name="T37" fmla="*/ 38 h 50"/>
                <a:gd name="T38" fmla="*/ 42 w 51"/>
                <a:gd name="T39" fmla="*/ 41 h 50"/>
                <a:gd name="T40" fmla="*/ 39 w 51"/>
                <a:gd name="T41" fmla="*/ 44 h 50"/>
                <a:gd name="T42" fmla="*/ 36 w 51"/>
                <a:gd name="T43" fmla="*/ 46 h 50"/>
                <a:gd name="T44" fmla="*/ 33 w 51"/>
                <a:gd name="T45" fmla="*/ 48 h 50"/>
                <a:gd name="T46" fmla="*/ 29 w 51"/>
                <a:gd name="T47" fmla="*/ 48 h 50"/>
                <a:gd name="T48" fmla="*/ 25 w 51"/>
                <a:gd name="T49" fmla="*/ 49 h 50"/>
                <a:gd name="T50" fmla="*/ 20 w 51"/>
                <a:gd name="T51" fmla="*/ 48 h 50"/>
                <a:gd name="T52" fmla="*/ 15 w 51"/>
                <a:gd name="T53" fmla="*/ 46 h 50"/>
                <a:gd name="T54" fmla="*/ 10 w 51"/>
                <a:gd name="T55" fmla="*/ 44 h 50"/>
                <a:gd name="T56" fmla="*/ 6 w 51"/>
                <a:gd name="T57" fmla="*/ 40 h 50"/>
                <a:gd name="T58" fmla="*/ 3 w 51"/>
                <a:gd name="T59" fmla="*/ 37 h 50"/>
                <a:gd name="T60" fmla="*/ 1 w 51"/>
                <a:gd name="T61" fmla="*/ 32 h 50"/>
                <a:gd name="T62" fmla="*/ 0 w 51"/>
                <a:gd name="T63" fmla="*/ 29 h 50"/>
                <a:gd name="T64" fmla="*/ 0 w 51"/>
                <a:gd name="T65" fmla="*/ 25 h 50"/>
                <a:gd name="T66" fmla="*/ 0 w 51"/>
                <a:gd name="T67" fmla="*/ 22 h 50"/>
                <a:gd name="T68" fmla="*/ 1 w 51"/>
                <a:gd name="T69" fmla="*/ 19 h 50"/>
                <a:gd name="T70" fmla="*/ 3 w 51"/>
                <a:gd name="T71" fmla="*/ 14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
                <a:gd name="T109" fmla="*/ 0 h 50"/>
                <a:gd name="T110" fmla="*/ 51 w 51"/>
                <a:gd name="T111" fmla="*/ 50 h 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 h="50">
                  <a:moveTo>
                    <a:pt x="4" y="12"/>
                  </a:moveTo>
                  <a:lnTo>
                    <a:pt x="5" y="10"/>
                  </a:lnTo>
                  <a:lnTo>
                    <a:pt x="6" y="9"/>
                  </a:lnTo>
                  <a:lnTo>
                    <a:pt x="8" y="7"/>
                  </a:lnTo>
                  <a:lnTo>
                    <a:pt x="10" y="5"/>
                  </a:lnTo>
                  <a:lnTo>
                    <a:pt x="11" y="4"/>
                  </a:lnTo>
                  <a:lnTo>
                    <a:pt x="13" y="3"/>
                  </a:lnTo>
                  <a:lnTo>
                    <a:pt x="14" y="2"/>
                  </a:lnTo>
                  <a:lnTo>
                    <a:pt x="15" y="2"/>
                  </a:lnTo>
                  <a:lnTo>
                    <a:pt x="17" y="1"/>
                  </a:lnTo>
                  <a:lnTo>
                    <a:pt x="19" y="1"/>
                  </a:lnTo>
                  <a:lnTo>
                    <a:pt x="21" y="0"/>
                  </a:lnTo>
                  <a:lnTo>
                    <a:pt x="22" y="0"/>
                  </a:lnTo>
                  <a:lnTo>
                    <a:pt x="25" y="0"/>
                  </a:lnTo>
                  <a:lnTo>
                    <a:pt x="27" y="0"/>
                  </a:lnTo>
                  <a:lnTo>
                    <a:pt x="30" y="1"/>
                  </a:lnTo>
                  <a:lnTo>
                    <a:pt x="32" y="1"/>
                  </a:lnTo>
                  <a:lnTo>
                    <a:pt x="35" y="2"/>
                  </a:lnTo>
                  <a:lnTo>
                    <a:pt x="37" y="3"/>
                  </a:lnTo>
                  <a:lnTo>
                    <a:pt x="39" y="5"/>
                  </a:lnTo>
                  <a:lnTo>
                    <a:pt x="42" y="6"/>
                  </a:lnTo>
                  <a:lnTo>
                    <a:pt x="43" y="8"/>
                  </a:lnTo>
                  <a:lnTo>
                    <a:pt x="45" y="10"/>
                  </a:lnTo>
                  <a:lnTo>
                    <a:pt x="46" y="12"/>
                  </a:lnTo>
                  <a:lnTo>
                    <a:pt x="48" y="14"/>
                  </a:lnTo>
                  <a:lnTo>
                    <a:pt x="49" y="16"/>
                  </a:lnTo>
                  <a:lnTo>
                    <a:pt x="49" y="19"/>
                  </a:lnTo>
                  <a:lnTo>
                    <a:pt x="49" y="20"/>
                  </a:lnTo>
                  <a:lnTo>
                    <a:pt x="50" y="22"/>
                  </a:lnTo>
                  <a:lnTo>
                    <a:pt x="50" y="23"/>
                  </a:lnTo>
                  <a:lnTo>
                    <a:pt x="49" y="25"/>
                  </a:lnTo>
                  <a:lnTo>
                    <a:pt x="49" y="27"/>
                  </a:lnTo>
                  <a:lnTo>
                    <a:pt x="49" y="29"/>
                  </a:lnTo>
                  <a:lnTo>
                    <a:pt x="49" y="30"/>
                  </a:lnTo>
                  <a:lnTo>
                    <a:pt x="48" y="31"/>
                  </a:lnTo>
                  <a:lnTo>
                    <a:pt x="47" y="34"/>
                  </a:lnTo>
                  <a:lnTo>
                    <a:pt x="46" y="36"/>
                  </a:lnTo>
                  <a:lnTo>
                    <a:pt x="45" y="38"/>
                  </a:lnTo>
                  <a:lnTo>
                    <a:pt x="43" y="40"/>
                  </a:lnTo>
                  <a:lnTo>
                    <a:pt x="42" y="41"/>
                  </a:lnTo>
                  <a:lnTo>
                    <a:pt x="40" y="43"/>
                  </a:lnTo>
                  <a:lnTo>
                    <a:pt x="39" y="44"/>
                  </a:lnTo>
                  <a:lnTo>
                    <a:pt x="38" y="45"/>
                  </a:lnTo>
                  <a:lnTo>
                    <a:pt x="36" y="46"/>
                  </a:lnTo>
                  <a:lnTo>
                    <a:pt x="34" y="47"/>
                  </a:lnTo>
                  <a:lnTo>
                    <a:pt x="33" y="48"/>
                  </a:lnTo>
                  <a:lnTo>
                    <a:pt x="31" y="48"/>
                  </a:lnTo>
                  <a:lnTo>
                    <a:pt x="29" y="48"/>
                  </a:lnTo>
                  <a:lnTo>
                    <a:pt x="27" y="49"/>
                  </a:lnTo>
                  <a:lnTo>
                    <a:pt x="25" y="49"/>
                  </a:lnTo>
                  <a:lnTo>
                    <a:pt x="23" y="48"/>
                  </a:lnTo>
                  <a:lnTo>
                    <a:pt x="20" y="48"/>
                  </a:lnTo>
                  <a:lnTo>
                    <a:pt x="18" y="47"/>
                  </a:lnTo>
                  <a:lnTo>
                    <a:pt x="15" y="46"/>
                  </a:lnTo>
                  <a:lnTo>
                    <a:pt x="13" y="45"/>
                  </a:lnTo>
                  <a:lnTo>
                    <a:pt x="10" y="44"/>
                  </a:lnTo>
                  <a:lnTo>
                    <a:pt x="8" y="42"/>
                  </a:lnTo>
                  <a:lnTo>
                    <a:pt x="6" y="40"/>
                  </a:lnTo>
                  <a:lnTo>
                    <a:pt x="5" y="39"/>
                  </a:lnTo>
                  <a:lnTo>
                    <a:pt x="3" y="37"/>
                  </a:lnTo>
                  <a:lnTo>
                    <a:pt x="2" y="34"/>
                  </a:lnTo>
                  <a:lnTo>
                    <a:pt x="1" y="32"/>
                  </a:lnTo>
                  <a:lnTo>
                    <a:pt x="0" y="30"/>
                  </a:lnTo>
                  <a:lnTo>
                    <a:pt x="0" y="29"/>
                  </a:lnTo>
                  <a:lnTo>
                    <a:pt x="0" y="27"/>
                  </a:lnTo>
                  <a:lnTo>
                    <a:pt x="0" y="25"/>
                  </a:lnTo>
                  <a:lnTo>
                    <a:pt x="0" y="23"/>
                  </a:lnTo>
                  <a:lnTo>
                    <a:pt x="0" y="22"/>
                  </a:lnTo>
                  <a:lnTo>
                    <a:pt x="0" y="20"/>
                  </a:lnTo>
                  <a:lnTo>
                    <a:pt x="1" y="19"/>
                  </a:lnTo>
                  <a:lnTo>
                    <a:pt x="2" y="17"/>
                  </a:lnTo>
                  <a:lnTo>
                    <a:pt x="3" y="14"/>
                  </a:lnTo>
                  <a:lnTo>
                    <a:pt x="4" y="12"/>
                  </a:lnTo>
                </a:path>
              </a:pathLst>
            </a:custGeom>
            <a:solidFill>
              <a:srgbClr val="000000"/>
            </a:solidFill>
            <a:ln w="12700" cap="rnd">
              <a:noFill/>
              <a:round/>
              <a:headEnd/>
              <a:tailEnd/>
            </a:ln>
          </p:spPr>
          <p:txBody>
            <a:bodyPr/>
            <a:lstStyle/>
            <a:p>
              <a:endParaRPr lang="en-CA"/>
            </a:p>
          </p:txBody>
        </p:sp>
        <p:sp>
          <p:nvSpPr>
            <p:cNvPr id="145455" name="Freeform 23"/>
            <p:cNvSpPr>
              <a:spLocks/>
            </p:cNvSpPr>
            <p:nvPr/>
          </p:nvSpPr>
          <p:spPr bwMode="auto">
            <a:xfrm>
              <a:off x="4976" y="3781"/>
              <a:ext cx="34" cy="31"/>
            </a:xfrm>
            <a:custGeom>
              <a:avLst/>
              <a:gdLst>
                <a:gd name="T0" fmla="*/ 3 w 34"/>
                <a:gd name="T1" fmla="*/ 7 h 31"/>
                <a:gd name="T2" fmla="*/ 3 w 34"/>
                <a:gd name="T3" fmla="*/ 5 h 31"/>
                <a:gd name="T4" fmla="*/ 4 w 34"/>
                <a:gd name="T5" fmla="*/ 4 h 31"/>
                <a:gd name="T6" fmla="*/ 5 w 34"/>
                <a:gd name="T7" fmla="*/ 3 h 31"/>
                <a:gd name="T8" fmla="*/ 6 w 34"/>
                <a:gd name="T9" fmla="*/ 3 h 31"/>
                <a:gd name="T10" fmla="*/ 8 w 34"/>
                <a:gd name="T11" fmla="*/ 1 h 31"/>
                <a:gd name="T12" fmla="*/ 10 w 34"/>
                <a:gd name="T13" fmla="*/ 0 h 31"/>
                <a:gd name="T14" fmla="*/ 12 w 34"/>
                <a:gd name="T15" fmla="*/ 0 h 31"/>
                <a:gd name="T16" fmla="*/ 15 w 34"/>
                <a:gd name="T17" fmla="*/ 0 h 31"/>
                <a:gd name="T18" fmla="*/ 16 w 34"/>
                <a:gd name="T19" fmla="*/ 0 h 31"/>
                <a:gd name="T20" fmla="*/ 18 w 34"/>
                <a:gd name="T21" fmla="*/ 0 h 31"/>
                <a:gd name="T22" fmla="*/ 19 w 34"/>
                <a:gd name="T23" fmla="*/ 1 h 31"/>
                <a:gd name="T24" fmla="*/ 20 w 34"/>
                <a:gd name="T25" fmla="*/ 1 h 31"/>
                <a:gd name="T26" fmla="*/ 23 w 34"/>
                <a:gd name="T27" fmla="*/ 3 h 31"/>
                <a:gd name="T28" fmla="*/ 26 w 34"/>
                <a:gd name="T29" fmla="*/ 4 h 31"/>
                <a:gd name="T30" fmla="*/ 29 w 34"/>
                <a:gd name="T31" fmla="*/ 7 h 31"/>
                <a:gd name="T32" fmla="*/ 29 w 34"/>
                <a:gd name="T33" fmla="*/ 8 h 31"/>
                <a:gd name="T34" fmla="*/ 30 w 34"/>
                <a:gd name="T35" fmla="*/ 9 h 31"/>
                <a:gd name="T36" fmla="*/ 31 w 34"/>
                <a:gd name="T37" fmla="*/ 10 h 31"/>
                <a:gd name="T38" fmla="*/ 32 w 34"/>
                <a:gd name="T39" fmla="*/ 11 h 31"/>
                <a:gd name="T40" fmla="*/ 32 w 34"/>
                <a:gd name="T41" fmla="*/ 14 h 31"/>
                <a:gd name="T42" fmla="*/ 33 w 34"/>
                <a:gd name="T43" fmla="*/ 16 h 31"/>
                <a:gd name="T44" fmla="*/ 32 w 34"/>
                <a:gd name="T45" fmla="*/ 18 h 31"/>
                <a:gd name="T46" fmla="*/ 32 w 34"/>
                <a:gd name="T47" fmla="*/ 20 h 31"/>
                <a:gd name="T48" fmla="*/ 31 w 34"/>
                <a:gd name="T49" fmla="*/ 22 h 31"/>
                <a:gd name="T50" fmla="*/ 30 w 34"/>
                <a:gd name="T51" fmla="*/ 23 h 31"/>
                <a:gd name="T52" fmla="*/ 29 w 34"/>
                <a:gd name="T53" fmla="*/ 25 h 31"/>
                <a:gd name="T54" fmla="*/ 28 w 34"/>
                <a:gd name="T55" fmla="*/ 27 h 31"/>
                <a:gd name="T56" fmla="*/ 26 w 34"/>
                <a:gd name="T57" fmla="*/ 28 h 31"/>
                <a:gd name="T58" fmla="*/ 24 w 34"/>
                <a:gd name="T59" fmla="*/ 29 h 31"/>
                <a:gd name="T60" fmla="*/ 23 w 34"/>
                <a:gd name="T61" fmla="*/ 30 h 31"/>
                <a:gd name="T62" fmla="*/ 21 w 34"/>
                <a:gd name="T63" fmla="*/ 30 h 31"/>
                <a:gd name="T64" fmla="*/ 20 w 34"/>
                <a:gd name="T65" fmla="*/ 30 h 31"/>
                <a:gd name="T66" fmla="*/ 18 w 34"/>
                <a:gd name="T67" fmla="*/ 30 h 31"/>
                <a:gd name="T68" fmla="*/ 17 w 34"/>
                <a:gd name="T69" fmla="*/ 30 h 31"/>
                <a:gd name="T70" fmla="*/ 15 w 34"/>
                <a:gd name="T71" fmla="*/ 30 h 31"/>
                <a:gd name="T72" fmla="*/ 14 w 34"/>
                <a:gd name="T73" fmla="*/ 29 h 31"/>
                <a:gd name="T74" fmla="*/ 12 w 34"/>
                <a:gd name="T75" fmla="*/ 28 h 31"/>
                <a:gd name="T76" fmla="*/ 9 w 34"/>
                <a:gd name="T77" fmla="*/ 27 h 31"/>
                <a:gd name="T78" fmla="*/ 7 w 34"/>
                <a:gd name="T79" fmla="*/ 25 h 31"/>
                <a:gd name="T80" fmla="*/ 4 w 34"/>
                <a:gd name="T81" fmla="*/ 23 h 31"/>
                <a:gd name="T82" fmla="*/ 3 w 34"/>
                <a:gd name="T83" fmla="*/ 22 h 31"/>
                <a:gd name="T84" fmla="*/ 3 w 34"/>
                <a:gd name="T85" fmla="*/ 21 h 31"/>
                <a:gd name="T86" fmla="*/ 1 w 34"/>
                <a:gd name="T87" fmla="*/ 19 h 31"/>
                <a:gd name="T88" fmla="*/ 1 w 34"/>
                <a:gd name="T89" fmla="*/ 18 h 31"/>
                <a:gd name="T90" fmla="*/ 1 w 34"/>
                <a:gd name="T91" fmla="*/ 16 h 31"/>
                <a:gd name="T92" fmla="*/ 0 w 34"/>
                <a:gd name="T93" fmla="*/ 14 h 31"/>
                <a:gd name="T94" fmla="*/ 1 w 34"/>
                <a:gd name="T95" fmla="*/ 12 h 31"/>
                <a:gd name="T96" fmla="*/ 1 w 34"/>
                <a:gd name="T97" fmla="*/ 10 h 31"/>
                <a:gd name="T98" fmla="*/ 1 w 34"/>
                <a:gd name="T99" fmla="*/ 8 h 31"/>
                <a:gd name="T100" fmla="*/ 3 w 34"/>
                <a:gd name="T101" fmla="*/ 7 h 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4"/>
                <a:gd name="T154" fmla="*/ 0 h 31"/>
                <a:gd name="T155" fmla="*/ 34 w 34"/>
                <a:gd name="T156" fmla="*/ 31 h 3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4" h="31">
                  <a:moveTo>
                    <a:pt x="3" y="7"/>
                  </a:moveTo>
                  <a:lnTo>
                    <a:pt x="3" y="5"/>
                  </a:lnTo>
                  <a:lnTo>
                    <a:pt x="4" y="4"/>
                  </a:lnTo>
                  <a:lnTo>
                    <a:pt x="5" y="3"/>
                  </a:lnTo>
                  <a:lnTo>
                    <a:pt x="6" y="3"/>
                  </a:lnTo>
                  <a:lnTo>
                    <a:pt x="8" y="1"/>
                  </a:lnTo>
                  <a:lnTo>
                    <a:pt x="10" y="0"/>
                  </a:lnTo>
                  <a:lnTo>
                    <a:pt x="12" y="0"/>
                  </a:lnTo>
                  <a:lnTo>
                    <a:pt x="15" y="0"/>
                  </a:lnTo>
                  <a:lnTo>
                    <a:pt x="16" y="0"/>
                  </a:lnTo>
                  <a:lnTo>
                    <a:pt x="18" y="0"/>
                  </a:lnTo>
                  <a:lnTo>
                    <a:pt x="19" y="1"/>
                  </a:lnTo>
                  <a:lnTo>
                    <a:pt x="20" y="1"/>
                  </a:lnTo>
                  <a:lnTo>
                    <a:pt x="23" y="3"/>
                  </a:lnTo>
                  <a:lnTo>
                    <a:pt x="26" y="4"/>
                  </a:lnTo>
                  <a:lnTo>
                    <a:pt x="29" y="7"/>
                  </a:lnTo>
                  <a:lnTo>
                    <a:pt x="29" y="8"/>
                  </a:lnTo>
                  <a:lnTo>
                    <a:pt x="30" y="9"/>
                  </a:lnTo>
                  <a:lnTo>
                    <a:pt x="31" y="10"/>
                  </a:lnTo>
                  <a:lnTo>
                    <a:pt x="32" y="11"/>
                  </a:lnTo>
                  <a:lnTo>
                    <a:pt x="32" y="14"/>
                  </a:lnTo>
                  <a:lnTo>
                    <a:pt x="33" y="16"/>
                  </a:lnTo>
                  <a:lnTo>
                    <a:pt x="32" y="18"/>
                  </a:lnTo>
                  <a:lnTo>
                    <a:pt x="32" y="20"/>
                  </a:lnTo>
                  <a:lnTo>
                    <a:pt x="31" y="22"/>
                  </a:lnTo>
                  <a:lnTo>
                    <a:pt x="30" y="23"/>
                  </a:lnTo>
                  <a:lnTo>
                    <a:pt x="29" y="25"/>
                  </a:lnTo>
                  <a:lnTo>
                    <a:pt x="28" y="27"/>
                  </a:lnTo>
                  <a:lnTo>
                    <a:pt x="26" y="28"/>
                  </a:lnTo>
                  <a:lnTo>
                    <a:pt x="24" y="29"/>
                  </a:lnTo>
                  <a:lnTo>
                    <a:pt x="23" y="30"/>
                  </a:lnTo>
                  <a:lnTo>
                    <a:pt x="21" y="30"/>
                  </a:lnTo>
                  <a:lnTo>
                    <a:pt x="20" y="30"/>
                  </a:lnTo>
                  <a:lnTo>
                    <a:pt x="18" y="30"/>
                  </a:lnTo>
                  <a:lnTo>
                    <a:pt x="17" y="30"/>
                  </a:lnTo>
                  <a:lnTo>
                    <a:pt x="15" y="30"/>
                  </a:lnTo>
                  <a:lnTo>
                    <a:pt x="14" y="29"/>
                  </a:lnTo>
                  <a:lnTo>
                    <a:pt x="12" y="28"/>
                  </a:lnTo>
                  <a:lnTo>
                    <a:pt x="9" y="27"/>
                  </a:lnTo>
                  <a:lnTo>
                    <a:pt x="7" y="25"/>
                  </a:lnTo>
                  <a:lnTo>
                    <a:pt x="4" y="23"/>
                  </a:lnTo>
                  <a:lnTo>
                    <a:pt x="3" y="22"/>
                  </a:lnTo>
                  <a:lnTo>
                    <a:pt x="3" y="21"/>
                  </a:lnTo>
                  <a:lnTo>
                    <a:pt x="1" y="19"/>
                  </a:lnTo>
                  <a:lnTo>
                    <a:pt x="1" y="18"/>
                  </a:lnTo>
                  <a:lnTo>
                    <a:pt x="1" y="16"/>
                  </a:lnTo>
                  <a:lnTo>
                    <a:pt x="0" y="14"/>
                  </a:lnTo>
                  <a:lnTo>
                    <a:pt x="1" y="12"/>
                  </a:lnTo>
                  <a:lnTo>
                    <a:pt x="1" y="10"/>
                  </a:lnTo>
                  <a:lnTo>
                    <a:pt x="1" y="8"/>
                  </a:lnTo>
                  <a:lnTo>
                    <a:pt x="3" y="7"/>
                  </a:lnTo>
                </a:path>
              </a:pathLst>
            </a:custGeom>
            <a:solidFill>
              <a:srgbClr val="FFFFFF"/>
            </a:solidFill>
            <a:ln w="12700" cap="rnd">
              <a:noFill/>
              <a:round/>
              <a:headEnd/>
              <a:tailEnd/>
            </a:ln>
          </p:spPr>
          <p:txBody>
            <a:bodyPr/>
            <a:lstStyle/>
            <a:p>
              <a:endParaRPr lang="en-CA"/>
            </a:p>
          </p:txBody>
        </p:sp>
        <p:sp>
          <p:nvSpPr>
            <p:cNvPr id="145456" name="Freeform 24"/>
            <p:cNvSpPr>
              <a:spLocks/>
            </p:cNvSpPr>
            <p:nvPr/>
          </p:nvSpPr>
          <p:spPr bwMode="auto">
            <a:xfrm>
              <a:off x="4993" y="3721"/>
              <a:ext cx="64" cy="57"/>
            </a:xfrm>
            <a:custGeom>
              <a:avLst/>
              <a:gdLst>
                <a:gd name="T0" fmla="*/ 0 w 64"/>
                <a:gd name="T1" fmla="*/ 27 h 57"/>
                <a:gd name="T2" fmla="*/ 16 w 64"/>
                <a:gd name="T3" fmla="*/ 8 h 57"/>
                <a:gd name="T4" fmla="*/ 18 w 64"/>
                <a:gd name="T5" fmla="*/ 5 h 57"/>
                <a:gd name="T6" fmla="*/ 20 w 64"/>
                <a:gd name="T7" fmla="*/ 3 h 57"/>
                <a:gd name="T8" fmla="*/ 22 w 64"/>
                <a:gd name="T9" fmla="*/ 2 h 57"/>
                <a:gd name="T10" fmla="*/ 24 w 64"/>
                <a:gd name="T11" fmla="*/ 1 h 57"/>
                <a:gd name="T12" fmla="*/ 25 w 64"/>
                <a:gd name="T13" fmla="*/ 0 h 57"/>
                <a:gd name="T14" fmla="*/ 28 w 64"/>
                <a:gd name="T15" fmla="*/ 0 h 57"/>
                <a:gd name="T16" fmla="*/ 29 w 64"/>
                <a:gd name="T17" fmla="*/ 0 h 57"/>
                <a:gd name="T18" fmla="*/ 30 w 64"/>
                <a:gd name="T19" fmla="*/ 0 h 57"/>
                <a:gd name="T20" fmla="*/ 31 w 64"/>
                <a:gd name="T21" fmla="*/ 0 h 57"/>
                <a:gd name="T22" fmla="*/ 33 w 64"/>
                <a:gd name="T23" fmla="*/ 1 h 57"/>
                <a:gd name="T24" fmla="*/ 35 w 64"/>
                <a:gd name="T25" fmla="*/ 2 h 57"/>
                <a:gd name="T26" fmla="*/ 36 w 64"/>
                <a:gd name="T27" fmla="*/ 3 h 57"/>
                <a:gd name="T28" fmla="*/ 38 w 64"/>
                <a:gd name="T29" fmla="*/ 4 h 57"/>
                <a:gd name="T30" fmla="*/ 39 w 64"/>
                <a:gd name="T31" fmla="*/ 5 h 57"/>
                <a:gd name="T32" fmla="*/ 39 w 64"/>
                <a:gd name="T33" fmla="*/ 7 h 57"/>
                <a:gd name="T34" fmla="*/ 41 w 64"/>
                <a:gd name="T35" fmla="*/ 8 h 57"/>
                <a:gd name="T36" fmla="*/ 41 w 64"/>
                <a:gd name="T37" fmla="*/ 10 h 57"/>
                <a:gd name="T38" fmla="*/ 41 w 64"/>
                <a:gd name="T39" fmla="*/ 11 h 57"/>
                <a:gd name="T40" fmla="*/ 41 w 64"/>
                <a:gd name="T41" fmla="*/ 13 h 57"/>
                <a:gd name="T42" fmla="*/ 41 w 64"/>
                <a:gd name="T43" fmla="*/ 14 h 57"/>
                <a:gd name="T44" fmla="*/ 40 w 64"/>
                <a:gd name="T45" fmla="*/ 15 h 57"/>
                <a:gd name="T46" fmla="*/ 41 w 64"/>
                <a:gd name="T47" fmla="*/ 15 h 57"/>
                <a:gd name="T48" fmla="*/ 42 w 64"/>
                <a:gd name="T49" fmla="*/ 15 h 57"/>
                <a:gd name="T50" fmla="*/ 43 w 64"/>
                <a:gd name="T51" fmla="*/ 14 h 57"/>
                <a:gd name="T52" fmla="*/ 44 w 64"/>
                <a:gd name="T53" fmla="*/ 14 h 57"/>
                <a:gd name="T54" fmla="*/ 45 w 64"/>
                <a:gd name="T55" fmla="*/ 14 h 57"/>
                <a:gd name="T56" fmla="*/ 47 w 64"/>
                <a:gd name="T57" fmla="*/ 14 h 57"/>
                <a:gd name="T58" fmla="*/ 48 w 64"/>
                <a:gd name="T59" fmla="*/ 14 h 57"/>
                <a:gd name="T60" fmla="*/ 49 w 64"/>
                <a:gd name="T61" fmla="*/ 15 h 57"/>
                <a:gd name="T62" fmla="*/ 52 w 64"/>
                <a:gd name="T63" fmla="*/ 17 h 57"/>
                <a:gd name="T64" fmla="*/ 57 w 64"/>
                <a:gd name="T65" fmla="*/ 20 h 57"/>
                <a:gd name="T66" fmla="*/ 59 w 64"/>
                <a:gd name="T67" fmla="*/ 21 h 57"/>
                <a:gd name="T68" fmla="*/ 59 w 64"/>
                <a:gd name="T69" fmla="*/ 21 h 57"/>
                <a:gd name="T70" fmla="*/ 60 w 64"/>
                <a:gd name="T71" fmla="*/ 22 h 57"/>
                <a:gd name="T72" fmla="*/ 60 w 64"/>
                <a:gd name="T73" fmla="*/ 22 h 57"/>
                <a:gd name="T74" fmla="*/ 61 w 64"/>
                <a:gd name="T75" fmla="*/ 22 h 57"/>
                <a:gd name="T76" fmla="*/ 62 w 64"/>
                <a:gd name="T77" fmla="*/ 21 h 57"/>
                <a:gd name="T78" fmla="*/ 63 w 64"/>
                <a:gd name="T79" fmla="*/ 23 h 57"/>
                <a:gd name="T80" fmla="*/ 56 w 64"/>
                <a:gd name="T81" fmla="*/ 31 h 57"/>
                <a:gd name="T82" fmla="*/ 55 w 64"/>
                <a:gd name="T83" fmla="*/ 31 h 57"/>
                <a:gd name="T84" fmla="*/ 54 w 64"/>
                <a:gd name="T85" fmla="*/ 31 h 57"/>
                <a:gd name="T86" fmla="*/ 53 w 64"/>
                <a:gd name="T87" fmla="*/ 30 h 57"/>
                <a:gd name="T88" fmla="*/ 52 w 64"/>
                <a:gd name="T89" fmla="*/ 30 h 57"/>
                <a:gd name="T90" fmla="*/ 51 w 64"/>
                <a:gd name="T91" fmla="*/ 29 h 57"/>
                <a:gd name="T92" fmla="*/ 47 w 64"/>
                <a:gd name="T93" fmla="*/ 26 h 57"/>
                <a:gd name="T94" fmla="*/ 45 w 64"/>
                <a:gd name="T95" fmla="*/ 25 h 57"/>
                <a:gd name="T96" fmla="*/ 44 w 64"/>
                <a:gd name="T97" fmla="*/ 24 h 57"/>
                <a:gd name="T98" fmla="*/ 42 w 64"/>
                <a:gd name="T99" fmla="*/ 24 h 57"/>
                <a:gd name="T100" fmla="*/ 41 w 64"/>
                <a:gd name="T101" fmla="*/ 24 h 57"/>
                <a:gd name="T102" fmla="*/ 40 w 64"/>
                <a:gd name="T103" fmla="*/ 24 h 57"/>
                <a:gd name="T104" fmla="*/ 39 w 64"/>
                <a:gd name="T105" fmla="*/ 25 h 57"/>
                <a:gd name="T106" fmla="*/ 37 w 64"/>
                <a:gd name="T107" fmla="*/ 26 h 57"/>
                <a:gd name="T108" fmla="*/ 36 w 64"/>
                <a:gd name="T109" fmla="*/ 28 h 57"/>
                <a:gd name="T110" fmla="*/ 29 w 64"/>
                <a:gd name="T111" fmla="*/ 37 h 57"/>
                <a:gd name="T112" fmla="*/ 43 w 64"/>
                <a:gd name="T113" fmla="*/ 48 h 57"/>
                <a:gd name="T114" fmla="*/ 37 w 64"/>
                <a:gd name="T115" fmla="*/ 56 h 57"/>
                <a:gd name="T116" fmla="*/ 0 w 64"/>
                <a:gd name="T117" fmla="*/ 27 h 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4"/>
                <a:gd name="T178" fmla="*/ 0 h 57"/>
                <a:gd name="T179" fmla="*/ 64 w 64"/>
                <a:gd name="T180" fmla="*/ 57 h 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4" h="57">
                  <a:moveTo>
                    <a:pt x="0" y="27"/>
                  </a:moveTo>
                  <a:lnTo>
                    <a:pt x="16" y="8"/>
                  </a:lnTo>
                  <a:lnTo>
                    <a:pt x="18" y="5"/>
                  </a:lnTo>
                  <a:lnTo>
                    <a:pt x="20" y="3"/>
                  </a:lnTo>
                  <a:lnTo>
                    <a:pt x="22" y="2"/>
                  </a:lnTo>
                  <a:lnTo>
                    <a:pt x="24" y="1"/>
                  </a:lnTo>
                  <a:lnTo>
                    <a:pt x="25" y="0"/>
                  </a:lnTo>
                  <a:lnTo>
                    <a:pt x="28" y="0"/>
                  </a:lnTo>
                  <a:lnTo>
                    <a:pt x="29" y="0"/>
                  </a:lnTo>
                  <a:lnTo>
                    <a:pt x="30" y="0"/>
                  </a:lnTo>
                  <a:lnTo>
                    <a:pt x="31" y="0"/>
                  </a:lnTo>
                  <a:lnTo>
                    <a:pt x="33" y="1"/>
                  </a:lnTo>
                  <a:lnTo>
                    <a:pt x="35" y="2"/>
                  </a:lnTo>
                  <a:lnTo>
                    <a:pt x="36" y="3"/>
                  </a:lnTo>
                  <a:lnTo>
                    <a:pt x="38" y="4"/>
                  </a:lnTo>
                  <a:lnTo>
                    <a:pt x="39" y="5"/>
                  </a:lnTo>
                  <a:lnTo>
                    <a:pt x="39" y="7"/>
                  </a:lnTo>
                  <a:lnTo>
                    <a:pt x="41" y="8"/>
                  </a:lnTo>
                  <a:lnTo>
                    <a:pt x="41" y="10"/>
                  </a:lnTo>
                  <a:lnTo>
                    <a:pt x="41" y="11"/>
                  </a:lnTo>
                  <a:lnTo>
                    <a:pt x="41" y="13"/>
                  </a:lnTo>
                  <a:lnTo>
                    <a:pt x="41" y="14"/>
                  </a:lnTo>
                  <a:lnTo>
                    <a:pt x="40" y="15"/>
                  </a:lnTo>
                  <a:lnTo>
                    <a:pt x="41" y="15"/>
                  </a:lnTo>
                  <a:lnTo>
                    <a:pt x="42" y="15"/>
                  </a:lnTo>
                  <a:lnTo>
                    <a:pt x="43" y="14"/>
                  </a:lnTo>
                  <a:lnTo>
                    <a:pt x="44" y="14"/>
                  </a:lnTo>
                  <a:lnTo>
                    <a:pt x="45" y="14"/>
                  </a:lnTo>
                  <a:lnTo>
                    <a:pt x="47" y="14"/>
                  </a:lnTo>
                  <a:lnTo>
                    <a:pt x="48" y="14"/>
                  </a:lnTo>
                  <a:lnTo>
                    <a:pt x="49" y="15"/>
                  </a:lnTo>
                  <a:lnTo>
                    <a:pt x="52" y="17"/>
                  </a:lnTo>
                  <a:lnTo>
                    <a:pt x="57" y="20"/>
                  </a:lnTo>
                  <a:lnTo>
                    <a:pt x="59" y="21"/>
                  </a:lnTo>
                  <a:lnTo>
                    <a:pt x="60" y="22"/>
                  </a:lnTo>
                  <a:lnTo>
                    <a:pt x="61" y="22"/>
                  </a:lnTo>
                  <a:lnTo>
                    <a:pt x="62" y="21"/>
                  </a:lnTo>
                  <a:lnTo>
                    <a:pt x="63" y="23"/>
                  </a:lnTo>
                  <a:lnTo>
                    <a:pt x="56" y="31"/>
                  </a:lnTo>
                  <a:lnTo>
                    <a:pt x="55" y="31"/>
                  </a:lnTo>
                  <a:lnTo>
                    <a:pt x="54" y="31"/>
                  </a:lnTo>
                  <a:lnTo>
                    <a:pt x="53" y="30"/>
                  </a:lnTo>
                  <a:lnTo>
                    <a:pt x="52" y="30"/>
                  </a:lnTo>
                  <a:lnTo>
                    <a:pt x="51" y="29"/>
                  </a:lnTo>
                  <a:lnTo>
                    <a:pt x="47" y="26"/>
                  </a:lnTo>
                  <a:lnTo>
                    <a:pt x="45" y="25"/>
                  </a:lnTo>
                  <a:lnTo>
                    <a:pt x="44" y="24"/>
                  </a:lnTo>
                  <a:lnTo>
                    <a:pt x="42" y="24"/>
                  </a:lnTo>
                  <a:lnTo>
                    <a:pt x="41" y="24"/>
                  </a:lnTo>
                  <a:lnTo>
                    <a:pt x="40" y="24"/>
                  </a:lnTo>
                  <a:lnTo>
                    <a:pt x="39" y="25"/>
                  </a:lnTo>
                  <a:lnTo>
                    <a:pt x="37" y="26"/>
                  </a:lnTo>
                  <a:lnTo>
                    <a:pt x="36" y="28"/>
                  </a:lnTo>
                  <a:lnTo>
                    <a:pt x="29" y="37"/>
                  </a:lnTo>
                  <a:lnTo>
                    <a:pt x="43" y="48"/>
                  </a:lnTo>
                  <a:lnTo>
                    <a:pt x="37" y="56"/>
                  </a:lnTo>
                  <a:lnTo>
                    <a:pt x="0" y="27"/>
                  </a:lnTo>
                </a:path>
              </a:pathLst>
            </a:custGeom>
            <a:solidFill>
              <a:srgbClr val="000000"/>
            </a:solidFill>
            <a:ln w="12700" cap="rnd">
              <a:noFill/>
              <a:round/>
              <a:headEnd/>
              <a:tailEnd/>
            </a:ln>
          </p:spPr>
          <p:txBody>
            <a:bodyPr/>
            <a:lstStyle/>
            <a:p>
              <a:endParaRPr lang="en-CA"/>
            </a:p>
          </p:txBody>
        </p:sp>
        <p:sp>
          <p:nvSpPr>
            <p:cNvPr id="145457" name="Freeform 25"/>
            <p:cNvSpPr>
              <a:spLocks/>
            </p:cNvSpPr>
            <p:nvPr/>
          </p:nvSpPr>
          <p:spPr bwMode="auto">
            <a:xfrm>
              <a:off x="5003" y="3731"/>
              <a:ext cx="21" cy="23"/>
            </a:xfrm>
            <a:custGeom>
              <a:avLst/>
              <a:gdLst>
                <a:gd name="T0" fmla="*/ 0 w 21"/>
                <a:gd name="T1" fmla="*/ 15 h 23"/>
                <a:gd name="T2" fmla="*/ 9 w 21"/>
                <a:gd name="T3" fmla="*/ 4 h 23"/>
                <a:gd name="T4" fmla="*/ 9 w 21"/>
                <a:gd name="T5" fmla="*/ 3 h 23"/>
                <a:gd name="T6" fmla="*/ 10 w 21"/>
                <a:gd name="T7" fmla="*/ 2 h 23"/>
                <a:gd name="T8" fmla="*/ 11 w 21"/>
                <a:gd name="T9" fmla="*/ 1 h 23"/>
                <a:gd name="T10" fmla="*/ 12 w 21"/>
                <a:gd name="T11" fmla="*/ 1 h 23"/>
                <a:gd name="T12" fmla="*/ 13 w 21"/>
                <a:gd name="T13" fmla="*/ 1 h 23"/>
                <a:gd name="T14" fmla="*/ 13 w 21"/>
                <a:gd name="T15" fmla="*/ 1 h 23"/>
                <a:gd name="T16" fmla="*/ 14 w 21"/>
                <a:gd name="T17" fmla="*/ 0 h 23"/>
                <a:gd name="T18" fmla="*/ 15 w 21"/>
                <a:gd name="T19" fmla="*/ 1 h 23"/>
                <a:gd name="T20" fmla="*/ 16 w 21"/>
                <a:gd name="T21" fmla="*/ 1 h 23"/>
                <a:gd name="T22" fmla="*/ 17 w 21"/>
                <a:gd name="T23" fmla="*/ 1 h 23"/>
                <a:gd name="T24" fmla="*/ 17 w 21"/>
                <a:gd name="T25" fmla="*/ 2 h 23"/>
                <a:gd name="T26" fmla="*/ 19 w 21"/>
                <a:gd name="T27" fmla="*/ 3 h 23"/>
                <a:gd name="T28" fmla="*/ 19 w 21"/>
                <a:gd name="T29" fmla="*/ 4 h 23"/>
                <a:gd name="T30" fmla="*/ 20 w 21"/>
                <a:gd name="T31" fmla="*/ 5 h 23"/>
                <a:gd name="T32" fmla="*/ 20 w 21"/>
                <a:gd name="T33" fmla="*/ 6 h 23"/>
                <a:gd name="T34" fmla="*/ 20 w 21"/>
                <a:gd name="T35" fmla="*/ 7 h 23"/>
                <a:gd name="T36" fmla="*/ 20 w 21"/>
                <a:gd name="T37" fmla="*/ 9 h 23"/>
                <a:gd name="T38" fmla="*/ 19 w 21"/>
                <a:gd name="T39" fmla="*/ 9 h 23"/>
                <a:gd name="T40" fmla="*/ 19 w 21"/>
                <a:gd name="T41" fmla="*/ 11 h 23"/>
                <a:gd name="T42" fmla="*/ 17 w 21"/>
                <a:gd name="T43" fmla="*/ 12 h 23"/>
                <a:gd name="T44" fmla="*/ 10 w 21"/>
                <a:gd name="T45" fmla="*/ 22 h 23"/>
                <a:gd name="T46" fmla="*/ 0 w 21"/>
                <a:gd name="T47" fmla="*/ 15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23"/>
                <a:gd name="T74" fmla="*/ 21 w 21"/>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23">
                  <a:moveTo>
                    <a:pt x="0" y="15"/>
                  </a:moveTo>
                  <a:lnTo>
                    <a:pt x="9" y="4"/>
                  </a:lnTo>
                  <a:lnTo>
                    <a:pt x="9" y="3"/>
                  </a:lnTo>
                  <a:lnTo>
                    <a:pt x="10" y="2"/>
                  </a:lnTo>
                  <a:lnTo>
                    <a:pt x="11" y="1"/>
                  </a:lnTo>
                  <a:lnTo>
                    <a:pt x="12" y="1"/>
                  </a:lnTo>
                  <a:lnTo>
                    <a:pt x="13" y="1"/>
                  </a:lnTo>
                  <a:lnTo>
                    <a:pt x="14" y="0"/>
                  </a:lnTo>
                  <a:lnTo>
                    <a:pt x="15" y="1"/>
                  </a:lnTo>
                  <a:lnTo>
                    <a:pt x="16" y="1"/>
                  </a:lnTo>
                  <a:lnTo>
                    <a:pt x="17" y="1"/>
                  </a:lnTo>
                  <a:lnTo>
                    <a:pt x="17" y="2"/>
                  </a:lnTo>
                  <a:lnTo>
                    <a:pt x="19" y="3"/>
                  </a:lnTo>
                  <a:lnTo>
                    <a:pt x="19" y="4"/>
                  </a:lnTo>
                  <a:lnTo>
                    <a:pt x="20" y="5"/>
                  </a:lnTo>
                  <a:lnTo>
                    <a:pt x="20" y="6"/>
                  </a:lnTo>
                  <a:lnTo>
                    <a:pt x="20" y="7"/>
                  </a:lnTo>
                  <a:lnTo>
                    <a:pt x="20" y="9"/>
                  </a:lnTo>
                  <a:lnTo>
                    <a:pt x="19" y="9"/>
                  </a:lnTo>
                  <a:lnTo>
                    <a:pt x="19" y="11"/>
                  </a:lnTo>
                  <a:lnTo>
                    <a:pt x="17" y="12"/>
                  </a:lnTo>
                  <a:lnTo>
                    <a:pt x="10" y="22"/>
                  </a:lnTo>
                  <a:lnTo>
                    <a:pt x="0" y="15"/>
                  </a:lnTo>
                </a:path>
              </a:pathLst>
            </a:custGeom>
            <a:solidFill>
              <a:srgbClr val="FFFFFF"/>
            </a:solidFill>
            <a:ln w="12700" cap="rnd">
              <a:noFill/>
              <a:round/>
              <a:headEnd/>
              <a:tailEnd/>
            </a:ln>
          </p:spPr>
          <p:txBody>
            <a:bodyPr/>
            <a:lstStyle/>
            <a:p>
              <a:endParaRPr lang="en-CA"/>
            </a:p>
          </p:txBody>
        </p:sp>
        <p:sp>
          <p:nvSpPr>
            <p:cNvPr id="145458" name="Freeform 26"/>
            <p:cNvSpPr>
              <a:spLocks/>
            </p:cNvSpPr>
            <p:nvPr/>
          </p:nvSpPr>
          <p:spPr bwMode="auto">
            <a:xfrm>
              <a:off x="5031" y="3677"/>
              <a:ext cx="59" cy="59"/>
            </a:xfrm>
            <a:custGeom>
              <a:avLst/>
              <a:gdLst>
                <a:gd name="T0" fmla="*/ 0 w 59"/>
                <a:gd name="T1" fmla="*/ 23 h 59"/>
                <a:gd name="T2" fmla="*/ 26 w 59"/>
                <a:gd name="T3" fmla="*/ 0 h 59"/>
                <a:gd name="T4" fmla="*/ 31 w 59"/>
                <a:gd name="T5" fmla="*/ 6 h 59"/>
                <a:gd name="T6" fmla="*/ 12 w 59"/>
                <a:gd name="T7" fmla="*/ 23 h 59"/>
                <a:gd name="T8" fmla="*/ 19 w 59"/>
                <a:gd name="T9" fmla="*/ 31 h 59"/>
                <a:gd name="T10" fmla="*/ 36 w 59"/>
                <a:gd name="T11" fmla="*/ 15 h 59"/>
                <a:gd name="T12" fmla="*/ 41 w 59"/>
                <a:gd name="T13" fmla="*/ 21 h 59"/>
                <a:gd name="T14" fmla="*/ 24 w 59"/>
                <a:gd name="T15" fmla="*/ 37 h 59"/>
                <a:gd name="T16" fmla="*/ 32 w 59"/>
                <a:gd name="T17" fmla="*/ 45 h 59"/>
                <a:gd name="T18" fmla="*/ 52 w 59"/>
                <a:gd name="T19" fmla="*/ 28 h 59"/>
                <a:gd name="T20" fmla="*/ 58 w 59"/>
                <a:gd name="T21" fmla="*/ 34 h 59"/>
                <a:gd name="T22" fmla="*/ 31 w 59"/>
                <a:gd name="T23" fmla="*/ 58 h 59"/>
                <a:gd name="T24" fmla="*/ 0 w 59"/>
                <a:gd name="T25" fmla="*/ 23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59"/>
                <a:gd name="T41" fmla="*/ 59 w 59"/>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59">
                  <a:moveTo>
                    <a:pt x="0" y="23"/>
                  </a:moveTo>
                  <a:lnTo>
                    <a:pt x="26" y="0"/>
                  </a:lnTo>
                  <a:lnTo>
                    <a:pt x="31" y="6"/>
                  </a:lnTo>
                  <a:lnTo>
                    <a:pt x="12" y="23"/>
                  </a:lnTo>
                  <a:lnTo>
                    <a:pt x="19" y="31"/>
                  </a:lnTo>
                  <a:lnTo>
                    <a:pt x="36" y="15"/>
                  </a:lnTo>
                  <a:lnTo>
                    <a:pt x="41" y="21"/>
                  </a:lnTo>
                  <a:lnTo>
                    <a:pt x="24" y="37"/>
                  </a:lnTo>
                  <a:lnTo>
                    <a:pt x="32" y="45"/>
                  </a:lnTo>
                  <a:lnTo>
                    <a:pt x="52" y="28"/>
                  </a:lnTo>
                  <a:lnTo>
                    <a:pt x="58" y="34"/>
                  </a:lnTo>
                  <a:lnTo>
                    <a:pt x="31" y="58"/>
                  </a:lnTo>
                  <a:lnTo>
                    <a:pt x="0" y="23"/>
                  </a:lnTo>
                </a:path>
              </a:pathLst>
            </a:custGeom>
            <a:solidFill>
              <a:srgbClr val="000000"/>
            </a:solidFill>
            <a:ln w="12700" cap="rnd">
              <a:noFill/>
              <a:round/>
              <a:headEnd/>
              <a:tailEnd/>
            </a:ln>
          </p:spPr>
          <p:txBody>
            <a:bodyPr/>
            <a:lstStyle/>
            <a:p>
              <a:endParaRPr lang="en-CA"/>
            </a:p>
          </p:txBody>
        </p:sp>
        <p:sp>
          <p:nvSpPr>
            <p:cNvPr id="145459" name="Freeform 27"/>
            <p:cNvSpPr>
              <a:spLocks/>
            </p:cNvSpPr>
            <p:nvPr/>
          </p:nvSpPr>
          <p:spPr bwMode="auto">
            <a:xfrm>
              <a:off x="5079" y="3654"/>
              <a:ext cx="48" cy="49"/>
            </a:xfrm>
            <a:custGeom>
              <a:avLst/>
              <a:gdLst>
                <a:gd name="T0" fmla="*/ 27 w 48"/>
                <a:gd name="T1" fmla="*/ 11 h 49"/>
                <a:gd name="T2" fmla="*/ 24 w 48"/>
                <a:gd name="T3" fmla="*/ 9 h 49"/>
                <a:gd name="T4" fmla="*/ 20 w 48"/>
                <a:gd name="T5" fmla="*/ 8 h 49"/>
                <a:gd name="T6" fmla="*/ 16 w 48"/>
                <a:gd name="T7" fmla="*/ 9 h 49"/>
                <a:gd name="T8" fmla="*/ 12 w 48"/>
                <a:gd name="T9" fmla="*/ 11 h 49"/>
                <a:gd name="T10" fmla="*/ 10 w 48"/>
                <a:gd name="T11" fmla="*/ 14 h 49"/>
                <a:gd name="T12" fmla="*/ 10 w 48"/>
                <a:gd name="T13" fmla="*/ 18 h 49"/>
                <a:gd name="T14" fmla="*/ 11 w 48"/>
                <a:gd name="T15" fmla="*/ 19 h 49"/>
                <a:gd name="T16" fmla="*/ 15 w 48"/>
                <a:gd name="T17" fmla="*/ 20 h 49"/>
                <a:gd name="T18" fmla="*/ 26 w 48"/>
                <a:gd name="T19" fmla="*/ 19 h 49"/>
                <a:gd name="T20" fmla="*/ 34 w 48"/>
                <a:gd name="T21" fmla="*/ 18 h 49"/>
                <a:gd name="T22" fmla="*/ 40 w 48"/>
                <a:gd name="T23" fmla="*/ 19 h 49"/>
                <a:gd name="T24" fmla="*/ 44 w 48"/>
                <a:gd name="T25" fmla="*/ 23 h 49"/>
                <a:gd name="T26" fmla="*/ 46 w 48"/>
                <a:gd name="T27" fmla="*/ 28 h 49"/>
                <a:gd name="T28" fmla="*/ 46 w 48"/>
                <a:gd name="T29" fmla="*/ 34 h 49"/>
                <a:gd name="T30" fmla="*/ 43 w 48"/>
                <a:gd name="T31" fmla="*/ 40 h 49"/>
                <a:gd name="T32" fmla="*/ 39 w 48"/>
                <a:gd name="T33" fmla="*/ 43 h 49"/>
                <a:gd name="T34" fmla="*/ 33 w 48"/>
                <a:gd name="T35" fmla="*/ 46 h 49"/>
                <a:gd name="T36" fmla="*/ 27 w 48"/>
                <a:gd name="T37" fmla="*/ 47 h 49"/>
                <a:gd name="T38" fmla="*/ 22 w 48"/>
                <a:gd name="T39" fmla="*/ 48 h 49"/>
                <a:gd name="T40" fmla="*/ 17 w 48"/>
                <a:gd name="T41" fmla="*/ 47 h 49"/>
                <a:gd name="T42" fmla="*/ 12 w 48"/>
                <a:gd name="T43" fmla="*/ 44 h 49"/>
                <a:gd name="T44" fmla="*/ 8 w 48"/>
                <a:gd name="T45" fmla="*/ 39 h 49"/>
                <a:gd name="T46" fmla="*/ 20 w 48"/>
                <a:gd name="T47" fmla="*/ 38 h 49"/>
                <a:gd name="T48" fmla="*/ 24 w 48"/>
                <a:gd name="T49" fmla="*/ 39 h 49"/>
                <a:gd name="T50" fmla="*/ 31 w 48"/>
                <a:gd name="T51" fmla="*/ 39 h 49"/>
                <a:gd name="T52" fmla="*/ 35 w 48"/>
                <a:gd name="T53" fmla="*/ 36 h 49"/>
                <a:gd name="T54" fmla="*/ 37 w 48"/>
                <a:gd name="T55" fmla="*/ 33 h 49"/>
                <a:gd name="T56" fmla="*/ 38 w 48"/>
                <a:gd name="T57" fmla="*/ 31 h 49"/>
                <a:gd name="T58" fmla="*/ 35 w 48"/>
                <a:gd name="T59" fmla="*/ 27 h 49"/>
                <a:gd name="T60" fmla="*/ 30 w 48"/>
                <a:gd name="T61" fmla="*/ 27 h 49"/>
                <a:gd name="T62" fmla="*/ 19 w 48"/>
                <a:gd name="T63" fmla="*/ 29 h 49"/>
                <a:gd name="T64" fmla="*/ 11 w 48"/>
                <a:gd name="T65" fmla="*/ 29 h 49"/>
                <a:gd name="T66" fmla="*/ 5 w 48"/>
                <a:gd name="T67" fmla="*/ 26 h 49"/>
                <a:gd name="T68" fmla="*/ 2 w 48"/>
                <a:gd name="T69" fmla="*/ 22 h 49"/>
                <a:gd name="T70" fmla="*/ 1 w 48"/>
                <a:gd name="T71" fmla="*/ 19 h 49"/>
                <a:gd name="T72" fmla="*/ 1 w 48"/>
                <a:gd name="T73" fmla="*/ 14 h 49"/>
                <a:gd name="T74" fmla="*/ 4 w 48"/>
                <a:gd name="T75" fmla="*/ 8 h 49"/>
                <a:gd name="T76" fmla="*/ 8 w 48"/>
                <a:gd name="T77" fmla="*/ 5 h 49"/>
                <a:gd name="T78" fmla="*/ 13 w 48"/>
                <a:gd name="T79" fmla="*/ 2 h 49"/>
                <a:gd name="T80" fmla="*/ 18 w 48"/>
                <a:gd name="T81" fmla="*/ 1 h 49"/>
                <a:gd name="T82" fmla="*/ 24 w 48"/>
                <a:gd name="T83" fmla="*/ 0 h 49"/>
                <a:gd name="T84" fmla="*/ 28 w 48"/>
                <a:gd name="T85" fmla="*/ 1 h 49"/>
                <a:gd name="T86" fmla="*/ 32 w 48"/>
                <a:gd name="T87" fmla="*/ 4 h 49"/>
                <a:gd name="T88" fmla="*/ 35 w 48"/>
                <a:gd name="T89" fmla="*/ 6 h 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8"/>
                <a:gd name="T136" fmla="*/ 0 h 49"/>
                <a:gd name="T137" fmla="*/ 48 w 48"/>
                <a:gd name="T138" fmla="*/ 49 h 4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8" h="49">
                  <a:moveTo>
                    <a:pt x="36" y="9"/>
                  </a:moveTo>
                  <a:lnTo>
                    <a:pt x="27" y="12"/>
                  </a:lnTo>
                  <a:lnTo>
                    <a:pt x="27" y="11"/>
                  </a:lnTo>
                  <a:lnTo>
                    <a:pt x="26" y="10"/>
                  </a:lnTo>
                  <a:lnTo>
                    <a:pt x="25" y="9"/>
                  </a:lnTo>
                  <a:lnTo>
                    <a:pt x="24" y="9"/>
                  </a:lnTo>
                  <a:lnTo>
                    <a:pt x="23" y="8"/>
                  </a:lnTo>
                  <a:lnTo>
                    <a:pt x="22" y="8"/>
                  </a:lnTo>
                  <a:lnTo>
                    <a:pt x="20" y="8"/>
                  </a:lnTo>
                  <a:lnTo>
                    <a:pt x="18" y="9"/>
                  </a:lnTo>
                  <a:lnTo>
                    <a:pt x="17" y="9"/>
                  </a:lnTo>
                  <a:lnTo>
                    <a:pt x="16" y="9"/>
                  </a:lnTo>
                  <a:lnTo>
                    <a:pt x="15" y="10"/>
                  </a:lnTo>
                  <a:lnTo>
                    <a:pt x="13" y="10"/>
                  </a:lnTo>
                  <a:lnTo>
                    <a:pt x="12" y="11"/>
                  </a:lnTo>
                  <a:lnTo>
                    <a:pt x="11" y="12"/>
                  </a:lnTo>
                  <a:lnTo>
                    <a:pt x="11" y="13"/>
                  </a:lnTo>
                  <a:lnTo>
                    <a:pt x="10" y="14"/>
                  </a:lnTo>
                  <a:lnTo>
                    <a:pt x="10" y="15"/>
                  </a:lnTo>
                  <a:lnTo>
                    <a:pt x="10" y="17"/>
                  </a:lnTo>
                  <a:lnTo>
                    <a:pt x="10" y="18"/>
                  </a:lnTo>
                  <a:lnTo>
                    <a:pt x="11" y="18"/>
                  </a:lnTo>
                  <a:lnTo>
                    <a:pt x="11" y="19"/>
                  </a:lnTo>
                  <a:lnTo>
                    <a:pt x="12" y="19"/>
                  </a:lnTo>
                  <a:lnTo>
                    <a:pt x="13" y="20"/>
                  </a:lnTo>
                  <a:lnTo>
                    <a:pt x="15" y="20"/>
                  </a:lnTo>
                  <a:lnTo>
                    <a:pt x="18" y="20"/>
                  </a:lnTo>
                  <a:lnTo>
                    <a:pt x="21" y="19"/>
                  </a:lnTo>
                  <a:lnTo>
                    <a:pt x="26" y="19"/>
                  </a:lnTo>
                  <a:lnTo>
                    <a:pt x="31" y="18"/>
                  </a:lnTo>
                  <a:lnTo>
                    <a:pt x="32" y="18"/>
                  </a:lnTo>
                  <a:lnTo>
                    <a:pt x="34" y="18"/>
                  </a:lnTo>
                  <a:lnTo>
                    <a:pt x="36" y="18"/>
                  </a:lnTo>
                  <a:lnTo>
                    <a:pt x="38" y="19"/>
                  </a:lnTo>
                  <a:lnTo>
                    <a:pt x="40" y="19"/>
                  </a:lnTo>
                  <a:lnTo>
                    <a:pt x="41" y="21"/>
                  </a:lnTo>
                  <a:lnTo>
                    <a:pt x="43" y="22"/>
                  </a:lnTo>
                  <a:lnTo>
                    <a:pt x="44" y="23"/>
                  </a:lnTo>
                  <a:lnTo>
                    <a:pt x="45" y="25"/>
                  </a:lnTo>
                  <a:lnTo>
                    <a:pt x="46" y="27"/>
                  </a:lnTo>
                  <a:lnTo>
                    <a:pt x="46" y="28"/>
                  </a:lnTo>
                  <a:lnTo>
                    <a:pt x="47" y="30"/>
                  </a:lnTo>
                  <a:lnTo>
                    <a:pt x="47" y="32"/>
                  </a:lnTo>
                  <a:lnTo>
                    <a:pt x="46" y="34"/>
                  </a:lnTo>
                  <a:lnTo>
                    <a:pt x="46" y="36"/>
                  </a:lnTo>
                  <a:lnTo>
                    <a:pt x="44" y="38"/>
                  </a:lnTo>
                  <a:lnTo>
                    <a:pt x="43" y="40"/>
                  </a:lnTo>
                  <a:lnTo>
                    <a:pt x="42" y="42"/>
                  </a:lnTo>
                  <a:lnTo>
                    <a:pt x="40" y="42"/>
                  </a:lnTo>
                  <a:lnTo>
                    <a:pt x="39" y="43"/>
                  </a:lnTo>
                  <a:lnTo>
                    <a:pt x="38" y="44"/>
                  </a:lnTo>
                  <a:lnTo>
                    <a:pt x="36" y="45"/>
                  </a:lnTo>
                  <a:lnTo>
                    <a:pt x="33" y="46"/>
                  </a:lnTo>
                  <a:lnTo>
                    <a:pt x="31" y="47"/>
                  </a:lnTo>
                  <a:lnTo>
                    <a:pt x="29" y="47"/>
                  </a:lnTo>
                  <a:lnTo>
                    <a:pt x="27" y="47"/>
                  </a:lnTo>
                  <a:lnTo>
                    <a:pt x="25" y="48"/>
                  </a:lnTo>
                  <a:lnTo>
                    <a:pt x="24" y="48"/>
                  </a:lnTo>
                  <a:lnTo>
                    <a:pt x="22" y="48"/>
                  </a:lnTo>
                  <a:lnTo>
                    <a:pt x="20" y="47"/>
                  </a:lnTo>
                  <a:lnTo>
                    <a:pt x="18" y="47"/>
                  </a:lnTo>
                  <a:lnTo>
                    <a:pt x="17" y="47"/>
                  </a:lnTo>
                  <a:lnTo>
                    <a:pt x="15" y="46"/>
                  </a:lnTo>
                  <a:lnTo>
                    <a:pt x="14" y="45"/>
                  </a:lnTo>
                  <a:lnTo>
                    <a:pt x="12" y="44"/>
                  </a:lnTo>
                  <a:lnTo>
                    <a:pt x="11" y="42"/>
                  </a:lnTo>
                  <a:lnTo>
                    <a:pt x="10" y="40"/>
                  </a:lnTo>
                  <a:lnTo>
                    <a:pt x="8" y="39"/>
                  </a:lnTo>
                  <a:lnTo>
                    <a:pt x="18" y="35"/>
                  </a:lnTo>
                  <a:lnTo>
                    <a:pt x="18" y="36"/>
                  </a:lnTo>
                  <a:lnTo>
                    <a:pt x="20" y="38"/>
                  </a:lnTo>
                  <a:lnTo>
                    <a:pt x="21" y="39"/>
                  </a:lnTo>
                  <a:lnTo>
                    <a:pt x="22" y="39"/>
                  </a:lnTo>
                  <a:lnTo>
                    <a:pt x="24" y="39"/>
                  </a:lnTo>
                  <a:lnTo>
                    <a:pt x="26" y="39"/>
                  </a:lnTo>
                  <a:lnTo>
                    <a:pt x="28" y="39"/>
                  </a:lnTo>
                  <a:lnTo>
                    <a:pt x="31" y="39"/>
                  </a:lnTo>
                  <a:lnTo>
                    <a:pt x="32" y="38"/>
                  </a:lnTo>
                  <a:lnTo>
                    <a:pt x="34" y="37"/>
                  </a:lnTo>
                  <a:lnTo>
                    <a:pt x="35" y="36"/>
                  </a:lnTo>
                  <a:lnTo>
                    <a:pt x="36" y="35"/>
                  </a:lnTo>
                  <a:lnTo>
                    <a:pt x="37" y="35"/>
                  </a:lnTo>
                  <a:lnTo>
                    <a:pt x="37" y="33"/>
                  </a:lnTo>
                  <a:lnTo>
                    <a:pt x="38" y="33"/>
                  </a:lnTo>
                  <a:lnTo>
                    <a:pt x="38" y="32"/>
                  </a:lnTo>
                  <a:lnTo>
                    <a:pt x="38" y="31"/>
                  </a:lnTo>
                  <a:lnTo>
                    <a:pt x="37" y="30"/>
                  </a:lnTo>
                  <a:lnTo>
                    <a:pt x="36" y="29"/>
                  </a:lnTo>
                  <a:lnTo>
                    <a:pt x="35" y="27"/>
                  </a:lnTo>
                  <a:lnTo>
                    <a:pt x="34" y="27"/>
                  </a:lnTo>
                  <a:lnTo>
                    <a:pt x="32" y="27"/>
                  </a:lnTo>
                  <a:lnTo>
                    <a:pt x="30" y="27"/>
                  </a:lnTo>
                  <a:lnTo>
                    <a:pt x="27" y="27"/>
                  </a:lnTo>
                  <a:lnTo>
                    <a:pt x="23" y="28"/>
                  </a:lnTo>
                  <a:lnTo>
                    <a:pt x="19" y="29"/>
                  </a:lnTo>
                  <a:lnTo>
                    <a:pt x="16" y="29"/>
                  </a:lnTo>
                  <a:lnTo>
                    <a:pt x="13" y="29"/>
                  </a:lnTo>
                  <a:lnTo>
                    <a:pt x="11" y="29"/>
                  </a:lnTo>
                  <a:lnTo>
                    <a:pt x="8" y="28"/>
                  </a:lnTo>
                  <a:lnTo>
                    <a:pt x="7" y="27"/>
                  </a:lnTo>
                  <a:lnTo>
                    <a:pt x="5" y="26"/>
                  </a:lnTo>
                  <a:lnTo>
                    <a:pt x="4" y="25"/>
                  </a:lnTo>
                  <a:lnTo>
                    <a:pt x="3" y="23"/>
                  </a:lnTo>
                  <a:lnTo>
                    <a:pt x="2" y="22"/>
                  </a:lnTo>
                  <a:lnTo>
                    <a:pt x="1" y="21"/>
                  </a:lnTo>
                  <a:lnTo>
                    <a:pt x="1" y="20"/>
                  </a:lnTo>
                  <a:lnTo>
                    <a:pt x="1" y="19"/>
                  </a:lnTo>
                  <a:lnTo>
                    <a:pt x="1" y="17"/>
                  </a:lnTo>
                  <a:lnTo>
                    <a:pt x="0" y="16"/>
                  </a:lnTo>
                  <a:lnTo>
                    <a:pt x="1" y="14"/>
                  </a:lnTo>
                  <a:lnTo>
                    <a:pt x="1" y="12"/>
                  </a:lnTo>
                  <a:lnTo>
                    <a:pt x="3" y="10"/>
                  </a:lnTo>
                  <a:lnTo>
                    <a:pt x="4" y="8"/>
                  </a:lnTo>
                  <a:lnTo>
                    <a:pt x="5" y="7"/>
                  </a:lnTo>
                  <a:lnTo>
                    <a:pt x="6" y="6"/>
                  </a:lnTo>
                  <a:lnTo>
                    <a:pt x="8" y="5"/>
                  </a:lnTo>
                  <a:lnTo>
                    <a:pt x="9" y="4"/>
                  </a:lnTo>
                  <a:lnTo>
                    <a:pt x="11" y="3"/>
                  </a:lnTo>
                  <a:lnTo>
                    <a:pt x="13" y="2"/>
                  </a:lnTo>
                  <a:lnTo>
                    <a:pt x="15" y="2"/>
                  </a:lnTo>
                  <a:lnTo>
                    <a:pt x="16" y="1"/>
                  </a:lnTo>
                  <a:lnTo>
                    <a:pt x="18" y="1"/>
                  </a:lnTo>
                  <a:lnTo>
                    <a:pt x="20" y="1"/>
                  </a:lnTo>
                  <a:lnTo>
                    <a:pt x="22" y="0"/>
                  </a:lnTo>
                  <a:lnTo>
                    <a:pt x="24" y="0"/>
                  </a:lnTo>
                  <a:lnTo>
                    <a:pt x="25" y="1"/>
                  </a:lnTo>
                  <a:lnTo>
                    <a:pt x="26" y="1"/>
                  </a:lnTo>
                  <a:lnTo>
                    <a:pt x="28" y="1"/>
                  </a:lnTo>
                  <a:lnTo>
                    <a:pt x="29" y="2"/>
                  </a:lnTo>
                  <a:lnTo>
                    <a:pt x="31" y="2"/>
                  </a:lnTo>
                  <a:lnTo>
                    <a:pt x="32" y="4"/>
                  </a:lnTo>
                  <a:lnTo>
                    <a:pt x="33" y="4"/>
                  </a:lnTo>
                  <a:lnTo>
                    <a:pt x="34" y="5"/>
                  </a:lnTo>
                  <a:lnTo>
                    <a:pt x="35" y="6"/>
                  </a:lnTo>
                  <a:lnTo>
                    <a:pt x="36" y="8"/>
                  </a:lnTo>
                  <a:lnTo>
                    <a:pt x="36" y="9"/>
                  </a:lnTo>
                </a:path>
              </a:pathLst>
            </a:custGeom>
            <a:solidFill>
              <a:srgbClr val="000000"/>
            </a:solidFill>
            <a:ln w="12700" cap="rnd">
              <a:noFill/>
              <a:round/>
              <a:headEnd/>
              <a:tailEnd/>
            </a:ln>
          </p:spPr>
          <p:txBody>
            <a:bodyPr/>
            <a:lstStyle/>
            <a:p>
              <a:endParaRPr lang="en-CA"/>
            </a:p>
          </p:txBody>
        </p:sp>
        <p:sp>
          <p:nvSpPr>
            <p:cNvPr id="145460" name="Freeform 28"/>
            <p:cNvSpPr>
              <a:spLocks/>
            </p:cNvSpPr>
            <p:nvPr/>
          </p:nvSpPr>
          <p:spPr bwMode="auto">
            <a:xfrm>
              <a:off x="5121" y="3635"/>
              <a:ext cx="38" cy="53"/>
            </a:xfrm>
            <a:custGeom>
              <a:avLst/>
              <a:gdLst>
                <a:gd name="T0" fmla="*/ 0 w 38"/>
                <a:gd name="T1" fmla="*/ 7 h 53"/>
                <a:gd name="T2" fmla="*/ 36 w 38"/>
                <a:gd name="T3" fmla="*/ 0 h 53"/>
                <a:gd name="T4" fmla="*/ 37 w 38"/>
                <a:gd name="T5" fmla="*/ 9 h 53"/>
                <a:gd name="T6" fmla="*/ 24 w 38"/>
                <a:gd name="T7" fmla="*/ 11 h 53"/>
                <a:gd name="T8" fmla="*/ 30 w 38"/>
                <a:gd name="T9" fmla="*/ 50 h 53"/>
                <a:gd name="T10" fmla="*/ 21 w 38"/>
                <a:gd name="T11" fmla="*/ 52 h 53"/>
                <a:gd name="T12" fmla="*/ 15 w 38"/>
                <a:gd name="T13" fmla="*/ 13 h 53"/>
                <a:gd name="T14" fmla="*/ 1 w 38"/>
                <a:gd name="T15" fmla="*/ 15 h 53"/>
                <a:gd name="T16" fmla="*/ 0 w 38"/>
                <a:gd name="T17" fmla="*/ 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53"/>
                <a:gd name="T29" fmla="*/ 38 w 38"/>
                <a:gd name="T30" fmla="*/ 53 h 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53">
                  <a:moveTo>
                    <a:pt x="0" y="7"/>
                  </a:moveTo>
                  <a:lnTo>
                    <a:pt x="36" y="0"/>
                  </a:lnTo>
                  <a:lnTo>
                    <a:pt x="37" y="9"/>
                  </a:lnTo>
                  <a:lnTo>
                    <a:pt x="24" y="11"/>
                  </a:lnTo>
                  <a:lnTo>
                    <a:pt x="30" y="50"/>
                  </a:lnTo>
                  <a:lnTo>
                    <a:pt x="21" y="52"/>
                  </a:lnTo>
                  <a:lnTo>
                    <a:pt x="15" y="13"/>
                  </a:lnTo>
                  <a:lnTo>
                    <a:pt x="1" y="15"/>
                  </a:lnTo>
                  <a:lnTo>
                    <a:pt x="0" y="7"/>
                  </a:lnTo>
                </a:path>
              </a:pathLst>
            </a:custGeom>
            <a:solidFill>
              <a:srgbClr val="000000"/>
            </a:solidFill>
            <a:ln w="12700" cap="rnd">
              <a:noFill/>
              <a:round/>
              <a:headEnd/>
              <a:tailEnd/>
            </a:ln>
          </p:spPr>
          <p:txBody>
            <a:bodyPr/>
            <a:lstStyle/>
            <a:p>
              <a:endParaRPr lang="en-CA"/>
            </a:p>
          </p:txBody>
        </p:sp>
        <p:sp>
          <p:nvSpPr>
            <p:cNvPr id="145461" name="Freeform 29"/>
            <p:cNvSpPr>
              <a:spLocks/>
            </p:cNvSpPr>
            <p:nvPr/>
          </p:nvSpPr>
          <p:spPr bwMode="auto">
            <a:xfrm>
              <a:off x="5194" y="3633"/>
              <a:ext cx="41" cy="50"/>
            </a:xfrm>
            <a:custGeom>
              <a:avLst/>
              <a:gdLst>
                <a:gd name="T0" fmla="*/ 31 w 41"/>
                <a:gd name="T1" fmla="*/ 16 h 50"/>
                <a:gd name="T2" fmla="*/ 30 w 41"/>
                <a:gd name="T3" fmla="*/ 13 h 50"/>
                <a:gd name="T4" fmla="*/ 28 w 41"/>
                <a:gd name="T5" fmla="*/ 10 h 50"/>
                <a:gd name="T6" fmla="*/ 24 w 41"/>
                <a:gd name="T7" fmla="*/ 8 h 50"/>
                <a:gd name="T8" fmla="*/ 20 w 41"/>
                <a:gd name="T9" fmla="*/ 8 h 50"/>
                <a:gd name="T10" fmla="*/ 17 w 41"/>
                <a:gd name="T11" fmla="*/ 9 h 50"/>
                <a:gd name="T12" fmla="*/ 15 w 41"/>
                <a:gd name="T13" fmla="*/ 12 h 50"/>
                <a:gd name="T14" fmla="*/ 15 w 41"/>
                <a:gd name="T15" fmla="*/ 14 h 50"/>
                <a:gd name="T16" fmla="*/ 16 w 41"/>
                <a:gd name="T17" fmla="*/ 16 h 50"/>
                <a:gd name="T18" fmla="*/ 26 w 41"/>
                <a:gd name="T19" fmla="*/ 22 h 50"/>
                <a:gd name="T20" fmla="*/ 32 w 41"/>
                <a:gd name="T21" fmla="*/ 26 h 50"/>
                <a:gd name="T22" fmla="*/ 36 w 41"/>
                <a:gd name="T23" fmla="*/ 30 h 50"/>
                <a:gd name="T24" fmla="*/ 37 w 41"/>
                <a:gd name="T25" fmla="*/ 35 h 50"/>
                <a:gd name="T26" fmla="*/ 35 w 41"/>
                <a:gd name="T27" fmla="*/ 41 h 50"/>
                <a:gd name="T28" fmla="*/ 32 w 41"/>
                <a:gd name="T29" fmla="*/ 46 h 50"/>
                <a:gd name="T30" fmla="*/ 25 w 41"/>
                <a:gd name="T31" fmla="*/ 49 h 50"/>
                <a:gd name="T32" fmla="*/ 20 w 41"/>
                <a:gd name="T33" fmla="*/ 49 h 50"/>
                <a:gd name="T34" fmla="*/ 14 w 41"/>
                <a:gd name="T35" fmla="*/ 48 h 50"/>
                <a:gd name="T36" fmla="*/ 9 w 41"/>
                <a:gd name="T37" fmla="*/ 46 h 50"/>
                <a:gd name="T38" fmla="*/ 5 w 41"/>
                <a:gd name="T39" fmla="*/ 43 h 50"/>
                <a:gd name="T40" fmla="*/ 2 w 41"/>
                <a:gd name="T41" fmla="*/ 39 h 50"/>
                <a:gd name="T42" fmla="*/ 0 w 41"/>
                <a:gd name="T43" fmla="*/ 34 h 50"/>
                <a:gd name="T44" fmla="*/ 0 w 41"/>
                <a:gd name="T45" fmla="*/ 28 h 50"/>
                <a:gd name="T46" fmla="*/ 10 w 41"/>
                <a:gd name="T47" fmla="*/ 34 h 50"/>
                <a:gd name="T48" fmla="*/ 12 w 41"/>
                <a:gd name="T49" fmla="*/ 38 h 50"/>
                <a:gd name="T50" fmla="*/ 17 w 41"/>
                <a:gd name="T51" fmla="*/ 40 h 50"/>
                <a:gd name="T52" fmla="*/ 22 w 41"/>
                <a:gd name="T53" fmla="*/ 41 h 50"/>
                <a:gd name="T54" fmla="*/ 25 w 41"/>
                <a:gd name="T55" fmla="*/ 40 h 50"/>
                <a:gd name="T56" fmla="*/ 27 w 41"/>
                <a:gd name="T57" fmla="*/ 38 h 50"/>
                <a:gd name="T58" fmla="*/ 27 w 41"/>
                <a:gd name="T59" fmla="*/ 34 h 50"/>
                <a:gd name="T60" fmla="*/ 23 w 41"/>
                <a:gd name="T61" fmla="*/ 31 h 50"/>
                <a:gd name="T62" fmla="*/ 14 w 41"/>
                <a:gd name="T63" fmla="*/ 26 h 50"/>
                <a:gd name="T64" fmla="*/ 8 w 41"/>
                <a:gd name="T65" fmla="*/ 22 h 50"/>
                <a:gd name="T66" fmla="*/ 5 w 41"/>
                <a:gd name="T67" fmla="*/ 16 h 50"/>
                <a:gd name="T68" fmla="*/ 5 w 41"/>
                <a:gd name="T69" fmla="*/ 11 h 50"/>
                <a:gd name="T70" fmla="*/ 7 w 41"/>
                <a:gd name="T71" fmla="*/ 7 h 50"/>
                <a:gd name="T72" fmla="*/ 10 w 41"/>
                <a:gd name="T73" fmla="*/ 3 h 50"/>
                <a:gd name="T74" fmla="*/ 16 w 41"/>
                <a:gd name="T75" fmla="*/ 1 h 50"/>
                <a:gd name="T76" fmla="*/ 20 w 41"/>
                <a:gd name="T77" fmla="*/ 0 h 50"/>
                <a:gd name="T78" fmla="*/ 26 w 41"/>
                <a:gd name="T79" fmla="*/ 1 h 50"/>
                <a:gd name="T80" fmla="*/ 31 w 41"/>
                <a:gd name="T81" fmla="*/ 3 h 50"/>
                <a:gd name="T82" fmla="*/ 35 w 41"/>
                <a:gd name="T83" fmla="*/ 5 h 50"/>
                <a:gd name="T84" fmla="*/ 38 w 41"/>
                <a:gd name="T85" fmla="*/ 8 h 50"/>
                <a:gd name="T86" fmla="*/ 40 w 41"/>
                <a:gd name="T87" fmla="*/ 13 h 50"/>
                <a:gd name="T88" fmla="*/ 40 w 41"/>
                <a:gd name="T89" fmla="*/ 17 h 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
                <a:gd name="T136" fmla="*/ 0 h 50"/>
                <a:gd name="T137" fmla="*/ 41 w 41"/>
                <a:gd name="T138" fmla="*/ 50 h 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 h="50">
                  <a:moveTo>
                    <a:pt x="39" y="20"/>
                  </a:moveTo>
                  <a:lnTo>
                    <a:pt x="31" y="17"/>
                  </a:lnTo>
                  <a:lnTo>
                    <a:pt x="31" y="16"/>
                  </a:lnTo>
                  <a:lnTo>
                    <a:pt x="31" y="15"/>
                  </a:lnTo>
                  <a:lnTo>
                    <a:pt x="31" y="14"/>
                  </a:lnTo>
                  <a:lnTo>
                    <a:pt x="30" y="13"/>
                  </a:lnTo>
                  <a:lnTo>
                    <a:pt x="30" y="12"/>
                  </a:lnTo>
                  <a:lnTo>
                    <a:pt x="29" y="11"/>
                  </a:lnTo>
                  <a:lnTo>
                    <a:pt x="28" y="10"/>
                  </a:lnTo>
                  <a:lnTo>
                    <a:pt x="26" y="10"/>
                  </a:lnTo>
                  <a:lnTo>
                    <a:pt x="25" y="9"/>
                  </a:lnTo>
                  <a:lnTo>
                    <a:pt x="24" y="8"/>
                  </a:lnTo>
                  <a:lnTo>
                    <a:pt x="23" y="8"/>
                  </a:lnTo>
                  <a:lnTo>
                    <a:pt x="22" y="8"/>
                  </a:lnTo>
                  <a:lnTo>
                    <a:pt x="20" y="8"/>
                  </a:lnTo>
                  <a:lnTo>
                    <a:pt x="19" y="8"/>
                  </a:lnTo>
                  <a:lnTo>
                    <a:pt x="18" y="8"/>
                  </a:lnTo>
                  <a:lnTo>
                    <a:pt x="17" y="9"/>
                  </a:lnTo>
                  <a:lnTo>
                    <a:pt x="16" y="10"/>
                  </a:lnTo>
                  <a:lnTo>
                    <a:pt x="16" y="11"/>
                  </a:lnTo>
                  <a:lnTo>
                    <a:pt x="15" y="12"/>
                  </a:lnTo>
                  <a:lnTo>
                    <a:pt x="15" y="13"/>
                  </a:lnTo>
                  <a:lnTo>
                    <a:pt x="15" y="14"/>
                  </a:lnTo>
                  <a:lnTo>
                    <a:pt x="16" y="16"/>
                  </a:lnTo>
                  <a:lnTo>
                    <a:pt x="19" y="18"/>
                  </a:lnTo>
                  <a:lnTo>
                    <a:pt x="22" y="19"/>
                  </a:lnTo>
                  <a:lnTo>
                    <a:pt x="26" y="22"/>
                  </a:lnTo>
                  <a:lnTo>
                    <a:pt x="30" y="24"/>
                  </a:lnTo>
                  <a:lnTo>
                    <a:pt x="31" y="25"/>
                  </a:lnTo>
                  <a:lnTo>
                    <a:pt x="32" y="26"/>
                  </a:lnTo>
                  <a:lnTo>
                    <a:pt x="34" y="27"/>
                  </a:lnTo>
                  <a:lnTo>
                    <a:pt x="35" y="29"/>
                  </a:lnTo>
                  <a:lnTo>
                    <a:pt x="36" y="30"/>
                  </a:lnTo>
                  <a:lnTo>
                    <a:pt x="36" y="32"/>
                  </a:lnTo>
                  <a:lnTo>
                    <a:pt x="37" y="34"/>
                  </a:lnTo>
                  <a:lnTo>
                    <a:pt x="37" y="35"/>
                  </a:lnTo>
                  <a:lnTo>
                    <a:pt x="36" y="38"/>
                  </a:lnTo>
                  <a:lnTo>
                    <a:pt x="36" y="39"/>
                  </a:lnTo>
                  <a:lnTo>
                    <a:pt x="35" y="41"/>
                  </a:lnTo>
                  <a:lnTo>
                    <a:pt x="35" y="42"/>
                  </a:lnTo>
                  <a:lnTo>
                    <a:pt x="33" y="44"/>
                  </a:lnTo>
                  <a:lnTo>
                    <a:pt x="32" y="46"/>
                  </a:lnTo>
                  <a:lnTo>
                    <a:pt x="30" y="47"/>
                  </a:lnTo>
                  <a:lnTo>
                    <a:pt x="28" y="48"/>
                  </a:lnTo>
                  <a:lnTo>
                    <a:pt x="25" y="49"/>
                  </a:lnTo>
                  <a:lnTo>
                    <a:pt x="24" y="49"/>
                  </a:lnTo>
                  <a:lnTo>
                    <a:pt x="22" y="49"/>
                  </a:lnTo>
                  <a:lnTo>
                    <a:pt x="20" y="49"/>
                  </a:lnTo>
                  <a:lnTo>
                    <a:pt x="18" y="49"/>
                  </a:lnTo>
                  <a:lnTo>
                    <a:pt x="17" y="48"/>
                  </a:lnTo>
                  <a:lnTo>
                    <a:pt x="14" y="48"/>
                  </a:lnTo>
                  <a:lnTo>
                    <a:pt x="13" y="47"/>
                  </a:lnTo>
                  <a:lnTo>
                    <a:pt x="10" y="47"/>
                  </a:lnTo>
                  <a:lnTo>
                    <a:pt x="9" y="46"/>
                  </a:lnTo>
                  <a:lnTo>
                    <a:pt x="7" y="46"/>
                  </a:lnTo>
                  <a:lnTo>
                    <a:pt x="6" y="44"/>
                  </a:lnTo>
                  <a:lnTo>
                    <a:pt x="5" y="43"/>
                  </a:lnTo>
                  <a:lnTo>
                    <a:pt x="4" y="42"/>
                  </a:lnTo>
                  <a:lnTo>
                    <a:pt x="3" y="41"/>
                  </a:lnTo>
                  <a:lnTo>
                    <a:pt x="2" y="39"/>
                  </a:lnTo>
                  <a:lnTo>
                    <a:pt x="1" y="38"/>
                  </a:lnTo>
                  <a:lnTo>
                    <a:pt x="1" y="36"/>
                  </a:lnTo>
                  <a:lnTo>
                    <a:pt x="0" y="34"/>
                  </a:lnTo>
                  <a:lnTo>
                    <a:pt x="0" y="32"/>
                  </a:lnTo>
                  <a:lnTo>
                    <a:pt x="0" y="30"/>
                  </a:lnTo>
                  <a:lnTo>
                    <a:pt x="0" y="28"/>
                  </a:lnTo>
                  <a:lnTo>
                    <a:pt x="10" y="31"/>
                  </a:lnTo>
                  <a:lnTo>
                    <a:pt x="10" y="32"/>
                  </a:lnTo>
                  <a:lnTo>
                    <a:pt x="10" y="34"/>
                  </a:lnTo>
                  <a:lnTo>
                    <a:pt x="10" y="35"/>
                  </a:lnTo>
                  <a:lnTo>
                    <a:pt x="11" y="36"/>
                  </a:lnTo>
                  <a:lnTo>
                    <a:pt x="12" y="38"/>
                  </a:lnTo>
                  <a:lnTo>
                    <a:pt x="13" y="39"/>
                  </a:lnTo>
                  <a:lnTo>
                    <a:pt x="15" y="39"/>
                  </a:lnTo>
                  <a:lnTo>
                    <a:pt x="17" y="40"/>
                  </a:lnTo>
                  <a:lnTo>
                    <a:pt x="19" y="41"/>
                  </a:lnTo>
                  <a:lnTo>
                    <a:pt x="21" y="41"/>
                  </a:lnTo>
                  <a:lnTo>
                    <a:pt x="22" y="41"/>
                  </a:lnTo>
                  <a:lnTo>
                    <a:pt x="23" y="41"/>
                  </a:lnTo>
                  <a:lnTo>
                    <a:pt x="24" y="41"/>
                  </a:lnTo>
                  <a:lnTo>
                    <a:pt x="25" y="40"/>
                  </a:lnTo>
                  <a:lnTo>
                    <a:pt x="26" y="39"/>
                  </a:lnTo>
                  <a:lnTo>
                    <a:pt x="27" y="38"/>
                  </a:lnTo>
                  <a:lnTo>
                    <a:pt x="27" y="37"/>
                  </a:lnTo>
                  <a:lnTo>
                    <a:pt x="28" y="36"/>
                  </a:lnTo>
                  <a:lnTo>
                    <a:pt x="27" y="34"/>
                  </a:lnTo>
                  <a:lnTo>
                    <a:pt x="26" y="33"/>
                  </a:lnTo>
                  <a:lnTo>
                    <a:pt x="26" y="32"/>
                  </a:lnTo>
                  <a:lnTo>
                    <a:pt x="23" y="31"/>
                  </a:lnTo>
                  <a:lnTo>
                    <a:pt x="22" y="29"/>
                  </a:lnTo>
                  <a:lnTo>
                    <a:pt x="18" y="28"/>
                  </a:lnTo>
                  <a:lnTo>
                    <a:pt x="14" y="26"/>
                  </a:lnTo>
                  <a:lnTo>
                    <a:pt x="12" y="25"/>
                  </a:lnTo>
                  <a:lnTo>
                    <a:pt x="10" y="23"/>
                  </a:lnTo>
                  <a:lnTo>
                    <a:pt x="8" y="22"/>
                  </a:lnTo>
                  <a:lnTo>
                    <a:pt x="7" y="20"/>
                  </a:lnTo>
                  <a:lnTo>
                    <a:pt x="6" y="18"/>
                  </a:lnTo>
                  <a:lnTo>
                    <a:pt x="5" y="16"/>
                  </a:lnTo>
                  <a:lnTo>
                    <a:pt x="5" y="14"/>
                  </a:lnTo>
                  <a:lnTo>
                    <a:pt x="5" y="13"/>
                  </a:lnTo>
                  <a:lnTo>
                    <a:pt x="5" y="11"/>
                  </a:lnTo>
                  <a:lnTo>
                    <a:pt x="6" y="10"/>
                  </a:lnTo>
                  <a:lnTo>
                    <a:pt x="7" y="8"/>
                  </a:lnTo>
                  <a:lnTo>
                    <a:pt x="7" y="7"/>
                  </a:lnTo>
                  <a:lnTo>
                    <a:pt x="8" y="6"/>
                  </a:lnTo>
                  <a:lnTo>
                    <a:pt x="8" y="5"/>
                  </a:lnTo>
                  <a:lnTo>
                    <a:pt x="10" y="3"/>
                  </a:lnTo>
                  <a:lnTo>
                    <a:pt x="11" y="2"/>
                  </a:lnTo>
                  <a:lnTo>
                    <a:pt x="14" y="1"/>
                  </a:lnTo>
                  <a:lnTo>
                    <a:pt x="16" y="1"/>
                  </a:lnTo>
                  <a:lnTo>
                    <a:pt x="17" y="0"/>
                  </a:lnTo>
                  <a:lnTo>
                    <a:pt x="19" y="0"/>
                  </a:lnTo>
                  <a:lnTo>
                    <a:pt x="20" y="0"/>
                  </a:lnTo>
                  <a:lnTo>
                    <a:pt x="22" y="0"/>
                  </a:lnTo>
                  <a:lnTo>
                    <a:pt x="24" y="1"/>
                  </a:lnTo>
                  <a:lnTo>
                    <a:pt x="26" y="1"/>
                  </a:lnTo>
                  <a:lnTo>
                    <a:pt x="28" y="1"/>
                  </a:lnTo>
                  <a:lnTo>
                    <a:pt x="29" y="2"/>
                  </a:lnTo>
                  <a:lnTo>
                    <a:pt x="31" y="3"/>
                  </a:lnTo>
                  <a:lnTo>
                    <a:pt x="33" y="4"/>
                  </a:lnTo>
                  <a:lnTo>
                    <a:pt x="34" y="4"/>
                  </a:lnTo>
                  <a:lnTo>
                    <a:pt x="35" y="5"/>
                  </a:lnTo>
                  <a:lnTo>
                    <a:pt x="36" y="6"/>
                  </a:lnTo>
                  <a:lnTo>
                    <a:pt x="37" y="7"/>
                  </a:lnTo>
                  <a:lnTo>
                    <a:pt x="38" y="8"/>
                  </a:lnTo>
                  <a:lnTo>
                    <a:pt x="39" y="10"/>
                  </a:lnTo>
                  <a:lnTo>
                    <a:pt x="39" y="11"/>
                  </a:lnTo>
                  <a:lnTo>
                    <a:pt x="40" y="13"/>
                  </a:lnTo>
                  <a:lnTo>
                    <a:pt x="40" y="14"/>
                  </a:lnTo>
                  <a:lnTo>
                    <a:pt x="40" y="15"/>
                  </a:lnTo>
                  <a:lnTo>
                    <a:pt x="40" y="17"/>
                  </a:lnTo>
                  <a:lnTo>
                    <a:pt x="40" y="18"/>
                  </a:lnTo>
                  <a:lnTo>
                    <a:pt x="39" y="20"/>
                  </a:lnTo>
                </a:path>
              </a:pathLst>
            </a:custGeom>
            <a:solidFill>
              <a:srgbClr val="000000"/>
            </a:solidFill>
            <a:ln w="12700" cap="rnd">
              <a:noFill/>
              <a:round/>
              <a:headEnd/>
              <a:tailEnd/>
            </a:ln>
          </p:spPr>
          <p:txBody>
            <a:bodyPr/>
            <a:lstStyle/>
            <a:p>
              <a:endParaRPr lang="en-CA"/>
            </a:p>
          </p:txBody>
        </p:sp>
        <p:sp>
          <p:nvSpPr>
            <p:cNvPr id="145462" name="Freeform 30"/>
            <p:cNvSpPr>
              <a:spLocks/>
            </p:cNvSpPr>
            <p:nvPr/>
          </p:nvSpPr>
          <p:spPr bwMode="auto">
            <a:xfrm>
              <a:off x="5234" y="3645"/>
              <a:ext cx="53" cy="57"/>
            </a:xfrm>
            <a:custGeom>
              <a:avLst/>
              <a:gdLst>
                <a:gd name="T0" fmla="*/ 20 w 53"/>
                <a:gd name="T1" fmla="*/ 0 h 57"/>
                <a:gd name="T2" fmla="*/ 52 w 53"/>
                <a:gd name="T3" fmla="*/ 14 h 57"/>
                <a:gd name="T4" fmla="*/ 48 w 53"/>
                <a:gd name="T5" fmla="*/ 21 h 57"/>
                <a:gd name="T6" fmla="*/ 25 w 53"/>
                <a:gd name="T7" fmla="*/ 11 h 57"/>
                <a:gd name="T8" fmla="*/ 21 w 53"/>
                <a:gd name="T9" fmla="*/ 20 h 57"/>
                <a:gd name="T10" fmla="*/ 42 w 53"/>
                <a:gd name="T11" fmla="*/ 29 h 57"/>
                <a:gd name="T12" fmla="*/ 38 w 53"/>
                <a:gd name="T13" fmla="*/ 36 h 57"/>
                <a:gd name="T14" fmla="*/ 18 w 53"/>
                <a:gd name="T15" fmla="*/ 27 h 57"/>
                <a:gd name="T16" fmla="*/ 13 w 53"/>
                <a:gd name="T17" fmla="*/ 38 h 57"/>
                <a:gd name="T18" fmla="*/ 37 w 53"/>
                <a:gd name="T19" fmla="*/ 48 h 57"/>
                <a:gd name="T20" fmla="*/ 33 w 53"/>
                <a:gd name="T21" fmla="*/ 56 h 57"/>
                <a:gd name="T22" fmla="*/ 0 w 53"/>
                <a:gd name="T23" fmla="*/ 42 h 57"/>
                <a:gd name="T24" fmla="*/ 20 w 53"/>
                <a:gd name="T25" fmla="*/ 0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57"/>
                <a:gd name="T41" fmla="*/ 53 w 53"/>
                <a:gd name="T42" fmla="*/ 57 h 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57">
                  <a:moveTo>
                    <a:pt x="20" y="0"/>
                  </a:moveTo>
                  <a:lnTo>
                    <a:pt x="52" y="14"/>
                  </a:lnTo>
                  <a:lnTo>
                    <a:pt x="48" y="21"/>
                  </a:lnTo>
                  <a:lnTo>
                    <a:pt x="25" y="11"/>
                  </a:lnTo>
                  <a:lnTo>
                    <a:pt x="21" y="20"/>
                  </a:lnTo>
                  <a:lnTo>
                    <a:pt x="42" y="29"/>
                  </a:lnTo>
                  <a:lnTo>
                    <a:pt x="38" y="36"/>
                  </a:lnTo>
                  <a:lnTo>
                    <a:pt x="18" y="27"/>
                  </a:lnTo>
                  <a:lnTo>
                    <a:pt x="13" y="38"/>
                  </a:lnTo>
                  <a:lnTo>
                    <a:pt x="37" y="48"/>
                  </a:lnTo>
                  <a:lnTo>
                    <a:pt x="33" y="56"/>
                  </a:lnTo>
                  <a:lnTo>
                    <a:pt x="0" y="42"/>
                  </a:lnTo>
                  <a:lnTo>
                    <a:pt x="20" y="0"/>
                  </a:lnTo>
                </a:path>
              </a:pathLst>
            </a:custGeom>
            <a:solidFill>
              <a:srgbClr val="000000"/>
            </a:solidFill>
            <a:ln w="12700" cap="rnd">
              <a:noFill/>
              <a:round/>
              <a:headEnd/>
              <a:tailEnd/>
            </a:ln>
          </p:spPr>
          <p:txBody>
            <a:bodyPr/>
            <a:lstStyle/>
            <a:p>
              <a:endParaRPr lang="en-CA"/>
            </a:p>
          </p:txBody>
        </p:sp>
        <p:sp>
          <p:nvSpPr>
            <p:cNvPr id="145463" name="Freeform 31"/>
            <p:cNvSpPr>
              <a:spLocks/>
            </p:cNvSpPr>
            <p:nvPr/>
          </p:nvSpPr>
          <p:spPr bwMode="auto">
            <a:xfrm>
              <a:off x="5271" y="3668"/>
              <a:ext cx="56" cy="60"/>
            </a:xfrm>
            <a:custGeom>
              <a:avLst/>
              <a:gdLst>
                <a:gd name="T0" fmla="*/ 28 w 56"/>
                <a:gd name="T1" fmla="*/ 0 h 60"/>
                <a:gd name="T2" fmla="*/ 48 w 56"/>
                <a:gd name="T3" fmla="*/ 13 h 60"/>
                <a:gd name="T4" fmla="*/ 49 w 56"/>
                <a:gd name="T5" fmla="*/ 14 h 60"/>
                <a:gd name="T6" fmla="*/ 52 w 56"/>
                <a:gd name="T7" fmla="*/ 16 h 60"/>
                <a:gd name="T8" fmla="*/ 53 w 56"/>
                <a:gd name="T9" fmla="*/ 18 h 60"/>
                <a:gd name="T10" fmla="*/ 54 w 56"/>
                <a:gd name="T11" fmla="*/ 20 h 60"/>
                <a:gd name="T12" fmla="*/ 55 w 56"/>
                <a:gd name="T13" fmla="*/ 21 h 60"/>
                <a:gd name="T14" fmla="*/ 55 w 56"/>
                <a:gd name="T15" fmla="*/ 23 h 60"/>
                <a:gd name="T16" fmla="*/ 55 w 56"/>
                <a:gd name="T17" fmla="*/ 24 h 60"/>
                <a:gd name="T18" fmla="*/ 55 w 56"/>
                <a:gd name="T19" fmla="*/ 26 h 60"/>
                <a:gd name="T20" fmla="*/ 55 w 56"/>
                <a:gd name="T21" fmla="*/ 27 h 60"/>
                <a:gd name="T22" fmla="*/ 54 w 56"/>
                <a:gd name="T23" fmla="*/ 28 h 60"/>
                <a:gd name="T24" fmla="*/ 53 w 56"/>
                <a:gd name="T25" fmla="*/ 30 h 60"/>
                <a:gd name="T26" fmla="*/ 52 w 56"/>
                <a:gd name="T27" fmla="*/ 32 h 60"/>
                <a:gd name="T28" fmla="*/ 51 w 56"/>
                <a:gd name="T29" fmla="*/ 33 h 60"/>
                <a:gd name="T30" fmla="*/ 50 w 56"/>
                <a:gd name="T31" fmla="*/ 34 h 60"/>
                <a:gd name="T32" fmla="*/ 49 w 56"/>
                <a:gd name="T33" fmla="*/ 35 h 60"/>
                <a:gd name="T34" fmla="*/ 48 w 56"/>
                <a:gd name="T35" fmla="*/ 36 h 60"/>
                <a:gd name="T36" fmla="*/ 46 w 56"/>
                <a:gd name="T37" fmla="*/ 37 h 60"/>
                <a:gd name="T38" fmla="*/ 44 w 56"/>
                <a:gd name="T39" fmla="*/ 37 h 60"/>
                <a:gd name="T40" fmla="*/ 43 w 56"/>
                <a:gd name="T41" fmla="*/ 38 h 60"/>
                <a:gd name="T42" fmla="*/ 41 w 56"/>
                <a:gd name="T43" fmla="*/ 37 h 60"/>
                <a:gd name="T44" fmla="*/ 40 w 56"/>
                <a:gd name="T45" fmla="*/ 37 h 60"/>
                <a:gd name="T46" fmla="*/ 41 w 56"/>
                <a:gd name="T47" fmla="*/ 38 h 60"/>
                <a:gd name="T48" fmla="*/ 41 w 56"/>
                <a:gd name="T49" fmla="*/ 39 h 60"/>
                <a:gd name="T50" fmla="*/ 41 w 56"/>
                <a:gd name="T51" fmla="*/ 39 h 60"/>
                <a:gd name="T52" fmla="*/ 41 w 56"/>
                <a:gd name="T53" fmla="*/ 41 h 60"/>
                <a:gd name="T54" fmla="*/ 42 w 56"/>
                <a:gd name="T55" fmla="*/ 42 h 60"/>
                <a:gd name="T56" fmla="*/ 41 w 56"/>
                <a:gd name="T57" fmla="*/ 43 h 60"/>
                <a:gd name="T58" fmla="*/ 41 w 56"/>
                <a:gd name="T59" fmla="*/ 44 h 60"/>
                <a:gd name="T60" fmla="*/ 41 w 56"/>
                <a:gd name="T61" fmla="*/ 45 h 60"/>
                <a:gd name="T62" fmla="*/ 39 w 56"/>
                <a:gd name="T63" fmla="*/ 48 h 60"/>
                <a:gd name="T64" fmla="*/ 35 w 56"/>
                <a:gd name="T65" fmla="*/ 53 h 60"/>
                <a:gd name="T66" fmla="*/ 34 w 56"/>
                <a:gd name="T67" fmla="*/ 55 h 60"/>
                <a:gd name="T68" fmla="*/ 34 w 56"/>
                <a:gd name="T69" fmla="*/ 55 h 60"/>
                <a:gd name="T70" fmla="*/ 34 w 56"/>
                <a:gd name="T71" fmla="*/ 56 h 60"/>
                <a:gd name="T72" fmla="*/ 34 w 56"/>
                <a:gd name="T73" fmla="*/ 56 h 60"/>
                <a:gd name="T74" fmla="*/ 34 w 56"/>
                <a:gd name="T75" fmla="*/ 57 h 60"/>
                <a:gd name="T76" fmla="*/ 34 w 56"/>
                <a:gd name="T77" fmla="*/ 58 h 60"/>
                <a:gd name="T78" fmla="*/ 33 w 56"/>
                <a:gd name="T79" fmla="*/ 59 h 60"/>
                <a:gd name="T80" fmla="*/ 24 w 56"/>
                <a:gd name="T81" fmla="*/ 53 h 60"/>
                <a:gd name="T82" fmla="*/ 24 w 56"/>
                <a:gd name="T83" fmla="*/ 52 h 60"/>
                <a:gd name="T84" fmla="*/ 25 w 56"/>
                <a:gd name="T85" fmla="*/ 51 h 60"/>
                <a:gd name="T86" fmla="*/ 25 w 56"/>
                <a:gd name="T87" fmla="*/ 51 h 60"/>
                <a:gd name="T88" fmla="*/ 25 w 56"/>
                <a:gd name="T89" fmla="*/ 49 h 60"/>
                <a:gd name="T90" fmla="*/ 27 w 56"/>
                <a:gd name="T91" fmla="*/ 48 h 60"/>
                <a:gd name="T92" fmla="*/ 29 w 56"/>
                <a:gd name="T93" fmla="*/ 44 h 60"/>
                <a:gd name="T94" fmla="*/ 30 w 56"/>
                <a:gd name="T95" fmla="*/ 42 h 60"/>
                <a:gd name="T96" fmla="*/ 31 w 56"/>
                <a:gd name="T97" fmla="*/ 41 h 60"/>
                <a:gd name="T98" fmla="*/ 32 w 56"/>
                <a:gd name="T99" fmla="*/ 40 h 60"/>
                <a:gd name="T100" fmla="*/ 32 w 56"/>
                <a:gd name="T101" fmla="*/ 38 h 60"/>
                <a:gd name="T102" fmla="*/ 31 w 56"/>
                <a:gd name="T103" fmla="*/ 37 h 60"/>
                <a:gd name="T104" fmla="*/ 30 w 56"/>
                <a:gd name="T105" fmla="*/ 36 h 60"/>
                <a:gd name="T106" fmla="*/ 29 w 56"/>
                <a:gd name="T107" fmla="*/ 35 h 60"/>
                <a:gd name="T108" fmla="*/ 28 w 56"/>
                <a:gd name="T109" fmla="*/ 34 h 60"/>
                <a:gd name="T110" fmla="*/ 19 w 56"/>
                <a:gd name="T111" fmla="*/ 28 h 60"/>
                <a:gd name="T112" fmla="*/ 8 w 56"/>
                <a:gd name="T113" fmla="*/ 43 h 60"/>
                <a:gd name="T114" fmla="*/ 0 w 56"/>
                <a:gd name="T115" fmla="*/ 38 h 60"/>
                <a:gd name="T116" fmla="*/ 28 w 56"/>
                <a:gd name="T117" fmla="*/ 0 h 6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
                <a:gd name="T178" fmla="*/ 0 h 60"/>
                <a:gd name="T179" fmla="*/ 56 w 56"/>
                <a:gd name="T180" fmla="*/ 60 h 6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 h="60">
                  <a:moveTo>
                    <a:pt x="28" y="0"/>
                  </a:moveTo>
                  <a:lnTo>
                    <a:pt x="48" y="13"/>
                  </a:lnTo>
                  <a:lnTo>
                    <a:pt x="49" y="14"/>
                  </a:lnTo>
                  <a:lnTo>
                    <a:pt x="52" y="16"/>
                  </a:lnTo>
                  <a:lnTo>
                    <a:pt x="53" y="18"/>
                  </a:lnTo>
                  <a:lnTo>
                    <a:pt x="54" y="20"/>
                  </a:lnTo>
                  <a:lnTo>
                    <a:pt x="55" y="21"/>
                  </a:lnTo>
                  <a:lnTo>
                    <a:pt x="55" y="23"/>
                  </a:lnTo>
                  <a:lnTo>
                    <a:pt x="55" y="24"/>
                  </a:lnTo>
                  <a:lnTo>
                    <a:pt x="55" y="26"/>
                  </a:lnTo>
                  <a:lnTo>
                    <a:pt x="55" y="27"/>
                  </a:lnTo>
                  <a:lnTo>
                    <a:pt x="54" y="28"/>
                  </a:lnTo>
                  <a:lnTo>
                    <a:pt x="53" y="30"/>
                  </a:lnTo>
                  <a:lnTo>
                    <a:pt x="52" y="32"/>
                  </a:lnTo>
                  <a:lnTo>
                    <a:pt x="51" y="33"/>
                  </a:lnTo>
                  <a:lnTo>
                    <a:pt x="50" y="34"/>
                  </a:lnTo>
                  <a:lnTo>
                    <a:pt x="49" y="35"/>
                  </a:lnTo>
                  <a:lnTo>
                    <a:pt x="48" y="36"/>
                  </a:lnTo>
                  <a:lnTo>
                    <a:pt x="46" y="37"/>
                  </a:lnTo>
                  <a:lnTo>
                    <a:pt x="44" y="37"/>
                  </a:lnTo>
                  <a:lnTo>
                    <a:pt x="43" y="38"/>
                  </a:lnTo>
                  <a:lnTo>
                    <a:pt x="41" y="37"/>
                  </a:lnTo>
                  <a:lnTo>
                    <a:pt x="40" y="37"/>
                  </a:lnTo>
                  <a:lnTo>
                    <a:pt x="41" y="38"/>
                  </a:lnTo>
                  <a:lnTo>
                    <a:pt x="41" y="39"/>
                  </a:lnTo>
                  <a:lnTo>
                    <a:pt x="41" y="41"/>
                  </a:lnTo>
                  <a:lnTo>
                    <a:pt x="42" y="42"/>
                  </a:lnTo>
                  <a:lnTo>
                    <a:pt x="41" y="43"/>
                  </a:lnTo>
                  <a:lnTo>
                    <a:pt x="41" y="44"/>
                  </a:lnTo>
                  <a:lnTo>
                    <a:pt x="41" y="45"/>
                  </a:lnTo>
                  <a:lnTo>
                    <a:pt x="39" y="48"/>
                  </a:lnTo>
                  <a:lnTo>
                    <a:pt x="35" y="53"/>
                  </a:lnTo>
                  <a:lnTo>
                    <a:pt x="34" y="55"/>
                  </a:lnTo>
                  <a:lnTo>
                    <a:pt x="34" y="56"/>
                  </a:lnTo>
                  <a:lnTo>
                    <a:pt x="34" y="57"/>
                  </a:lnTo>
                  <a:lnTo>
                    <a:pt x="34" y="58"/>
                  </a:lnTo>
                  <a:lnTo>
                    <a:pt x="33" y="59"/>
                  </a:lnTo>
                  <a:lnTo>
                    <a:pt x="24" y="53"/>
                  </a:lnTo>
                  <a:lnTo>
                    <a:pt x="24" y="52"/>
                  </a:lnTo>
                  <a:lnTo>
                    <a:pt x="25" y="51"/>
                  </a:lnTo>
                  <a:lnTo>
                    <a:pt x="25" y="49"/>
                  </a:lnTo>
                  <a:lnTo>
                    <a:pt x="27" y="48"/>
                  </a:lnTo>
                  <a:lnTo>
                    <a:pt x="29" y="44"/>
                  </a:lnTo>
                  <a:lnTo>
                    <a:pt x="30" y="42"/>
                  </a:lnTo>
                  <a:lnTo>
                    <a:pt x="31" y="41"/>
                  </a:lnTo>
                  <a:lnTo>
                    <a:pt x="32" y="40"/>
                  </a:lnTo>
                  <a:lnTo>
                    <a:pt x="32" y="38"/>
                  </a:lnTo>
                  <a:lnTo>
                    <a:pt x="31" y="37"/>
                  </a:lnTo>
                  <a:lnTo>
                    <a:pt x="30" y="36"/>
                  </a:lnTo>
                  <a:lnTo>
                    <a:pt x="29" y="35"/>
                  </a:lnTo>
                  <a:lnTo>
                    <a:pt x="28" y="34"/>
                  </a:lnTo>
                  <a:lnTo>
                    <a:pt x="19" y="28"/>
                  </a:lnTo>
                  <a:lnTo>
                    <a:pt x="8" y="43"/>
                  </a:lnTo>
                  <a:lnTo>
                    <a:pt x="0" y="38"/>
                  </a:lnTo>
                  <a:lnTo>
                    <a:pt x="28" y="0"/>
                  </a:lnTo>
                </a:path>
              </a:pathLst>
            </a:custGeom>
            <a:solidFill>
              <a:srgbClr val="000000"/>
            </a:solidFill>
            <a:ln w="12700" cap="rnd">
              <a:noFill/>
              <a:round/>
              <a:headEnd/>
              <a:tailEnd/>
            </a:ln>
          </p:spPr>
          <p:txBody>
            <a:bodyPr/>
            <a:lstStyle/>
            <a:p>
              <a:endParaRPr lang="en-CA"/>
            </a:p>
          </p:txBody>
        </p:sp>
        <p:sp>
          <p:nvSpPr>
            <p:cNvPr id="145464" name="Freeform 32"/>
            <p:cNvSpPr>
              <a:spLocks/>
            </p:cNvSpPr>
            <p:nvPr/>
          </p:nvSpPr>
          <p:spPr bwMode="auto">
            <a:xfrm>
              <a:off x="5296" y="3679"/>
              <a:ext cx="20" cy="20"/>
            </a:xfrm>
            <a:custGeom>
              <a:avLst/>
              <a:gdLst>
                <a:gd name="T0" fmla="*/ 6 w 20"/>
                <a:gd name="T1" fmla="*/ 0 h 20"/>
                <a:gd name="T2" fmla="*/ 15 w 20"/>
                <a:gd name="T3" fmla="*/ 7 h 20"/>
                <a:gd name="T4" fmla="*/ 17 w 20"/>
                <a:gd name="T5" fmla="*/ 7 h 20"/>
                <a:gd name="T6" fmla="*/ 18 w 20"/>
                <a:gd name="T7" fmla="*/ 9 h 20"/>
                <a:gd name="T8" fmla="*/ 18 w 20"/>
                <a:gd name="T9" fmla="*/ 9 h 20"/>
                <a:gd name="T10" fmla="*/ 18 w 20"/>
                <a:gd name="T11" fmla="*/ 10 h 20"/>
                <a:gd name="T12" fmla="*/ 19 w 20"/>
                <a:gd name="T13" fmla="*/ 11 h 20"/>
                <a:gd name="T14" fmla="*/ 19 w 20"/>
                <a:gd name="T15" fmla="*/ 12 h 20"/>
                <a:gd name="T16" fmla="*/ 19 w 20"/>
                <a:gd name="T17" fmla="*/ 13 h 20"/>
                <a:gd name="T18" fmla="*/ 19 w 20"/>
                <a:gd name="T19" fmla="*/ 13 h 20"/>
                <a:gd name="T20" fmla="*/ 18 w 20"/>
                <a:gd name="T21" fmla="*/ 14 h 20"/>
                <a:gd name="T22" fmla="*/ 18 w 20"/>
                <a:gd name="T23" fmla="*/ 15 h 20"/>
                <a:gd name="T24" fmla="*/ 18 w 20"/>
                <a:gd name="T25" fmla="*/ 16 h 20"/>
                <a:gd name="T26" fmla="*/ 17 w 20"/>
                <a:gd name="T27" fmla="*/ 17 h 20"/>
                <a:gd name="T28" fmla="*/ 16 w 20"/>
                <a:gd name="T29" fmla="*/ 18 h 20"/>
                <a:gd name="T30" fmla="*/ 15 w 20"/>
                <a:gd name="T31" fmla="*/ 19 h 20"/>
                <a:gd name="T32" fmla="*/ 14 w 20"/>
                <a:gd name="T33" fmla="*/ 19 h 20"/>
                <a:gd name="T34" fmla="*/ 13 w 20"/>
                <a:gd name="T35" fmla="*/ 19 h 20"/>
                <a:gd name="T36" fmla="*/ 12 w 20"/>
                <a:gd name="T37" fmla="*/ 19 h 20"/>
                <a:gd name="T38" fmla="*/ 11 w 20"/>
                <a:gd name="T39" fmla="*/ 18 h 20"/>
                <a:gd name="T40" fmla="*/ 10 w 20"/>
                <a:gd name="T41" fmla="*/ 18 h 20"/>
                <a:gd name="T42" fmla="*/ 9 w 20"/>
                <a:gd name="T43" fmla="*/ 17 h 20"/>
                <a:gd name="T44" fmla="*/ 0 w 20"/>
                <a:gd name="T45" fmla="*/ 10 h 20"/>
                <a:gd name="T46" fmla="*/ 6 w 20"/>
                <a:gd name="T47" fmla="*/ 0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20"/>
                <a:gd name="T74" fmla="*/ 20 w 20"/>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20">
                  <a:moveTo>
                    <a:pt x="6" y="0"/>
                  </a:moveTo>
                  <a:lnTo>
                    <a:pt x="15" y="7"/>
                  </a:lnTo>
                  <a:lnTo>
                    <a:pt x="17" y="7"/>
                  </a:lnTo>
                  <a:lnTo>
                    <a:pt x="18" y="9"/>
                  </a:lnTo>
                  <a:lnTo>
                    <a:pt x="18" y="10"/>
                  </a:lnTo>
                  <a:lnTo>
                    <a:pt x="19" y="11"/>
                  </a:lnTo>
                  <a:lnTo>
                    <a:pt x="19" y="12"/>
                  </a:lnTo>
                  <a:lnTo>
                    <a:pt x="19" y="13"/>
                  </a:lnTo>
                  <a:lnTo>
                    <a:pt x="18" y="14"/>
                  </a:lnTo>
                  <a:lnTo>
                    <a:pt x="18" y="15"/>
                  </a:lnTo>
                  <a:lnTo>
                    <a:pt x="18" y="16"/>
                  </a:lnTo>
                  <a:lnTo>
                    <a:pt x="17" y="17"/>
                  </a:lnTo>
                  <a:lnTo>
                    <a:pt x="16" y="18"/>
                  </a:lnTo>
                  <a:lnTo>
                    <a:pt x="15" y="19"/>
                  </a:lnTo>
                  <a:lnTo>
                    <a:pt x="14" y="19"/>
                  </a:lnTo>
                  <a:lnTo>
                    <a:pt x="13" y="19"/>
                  </a:lnTo>
                  <a:lnTo>
                    <a:pt x="12" y="19"/>
                  </a:lnTo>
                  <a:lnTo>
                    <a:pt x="11" y="18"/>
                  </a:lnTo>
                  <a:lnTo>
                    <a:pt x="10" y="18"/>
                  </a:lnTo>
                  <a:lnTo>
                    <a:pt x="9" y="17"/>
                  </a:lnTo>
                  <a:lnTo>
                    <a:pt x="0" y="10"/>
                  </a:lnTo>
                  <a:lnTo>
                    <a:pt x="6" y="0"/>
                  </a:lnTo>
                </a:path>
              </a:pathLst>
            </a:custGeom>
            <a:solidFill>
              <a:srgbClr val="FFFFFF"/>
            </a:solidFill>
            <a:ln w="12700" cap="rnd">
              <a:noFill/>
              <a:round/>
              <a:headEnd/>
              <a:tailEnd/>
            </a:ln>
          </p:spPr>
          <p:txBody>
            <a:bodyPr/>
            <a:lstStyle/>
            <a:p>
              <a:endParaRPr lang="en-CA"/>
            </a:p>
          </p:txBody>
        </p:sp>
        <p:sp>
          <p:nvSpPr>
            <p:cNvPr id="145465" name="Freeform 33"/>
            <p:cNvSpPr>
              <a:spLocks/>
            </p:cNvSpPr>
            <p:nvPr/>
          </p:nvSpPr>
          <p:spPr bwMode="auto">
            <a:xfrm>
              <a:off x="5315" y="3698"/>
              <a:ext cx="52" cy="54"/>
            </a:xfrm>
            <a:custGeom>
              <a:avLst/>
              <a:gdLst>
                <a:gd name="T0" fmla="*/ 20 w 52"/>
                <a:gd name="T1" fmla="*/ 0 h 54"/>
                <a:gd name="T2" fmla="*/ 28 w 52"/>
                <a:gd name="T3" fmla="*/ 8 h 54"/>
                <a:gd name="T4" fmla="*/ 11 w 52"/>
                <a:gd name="T5" fmla="*/ 42 h 54"/>
                <a:gd name="T6" fmla="*/ 44 w 52"/>
                <a:gd name="T7" fmla="*/ 24 h 54"/>
                <a:gd name="T8" fmla="*/ 51 w 52"/>
                <a:gd name="T9" fmla="*/ 32 h 54"/>
                <a:gd name="T10" fmla="*/ 7 w 52"/>
                <a:gd name="T11" fmla="*/ 53 h 54"/>
                <a:gd name="T12" fmla="*/ 0 w 52"/>
                <a:gd name="T13" fmla="*/ 46 h 54"/>
                <a:gd name="T14" fmla="*/ 20 w 5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54"/>
                <a:gd name="T26" fmla="*/ 52 w 5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54">
                  <a:moveTo>
                    <a:pt x="20" y="0"/>
                  </a:moveTo>
                  <a:lnTo>
                    <a:pt x="28" y="8"/>
                  </a:lnTo>
                  <a:lnTo>
                    <a:pt x="11" y="42"/>
                  </a:lnTo>
                  <a:lnTo>
                    <a:pt x="44" y="24"/>
                  </a:lnTo>
                  <a:lnTo>
                    <a:pt x="51" y="32"/>
                  </a:lnTo>
                  <a:lnTo>
                    <a:pt x="7" y="53"/>
                  </a:lnTo>
                  <a:lnTo>
                    <a:pt x="0" y="46"/>
                  </a:lnTo>
                  <a:lnTo>
                    <a:pt x="20" y="0"/>
                  </a:lnTo>
                </a:path>
              </a:pathLst>
            </a:custGeom>
            <a:solidFill>
              <a:srgbClr val="000000"/>
            </a:solidFill>
            <a:ln w="12700" cap="rnd">
              <a:noFill/>
              <a:round/>
              <a:headEnd/>
              <a:tailEnd/>
            </a:ln>
          </p:spPr>
          <p:txBody>
            <a:bodyPr/>
            <a:lstStyle/>
            <a:p>
              <a:endParaRPr lang="en-CA"/>
            </a:p>
          </p:txBody>
        </p:sp>
        <p:sp>
          <p:nvSpPr>
            <p:cNvPr id="145466" name="Freeform 34"/>
            <p:cNvSpPr>
              <a:spLocks/>
            </p:cNvSpPr>
            <p:nvPr/>
          </p:nvSpPr>
          <p:spPr bwMode="auto">
            <a:xfrm>
              <a:off x="5331" y="3738"/>
              <a:ext cx="45" cy="33"/>
            </a:xfrm>
            <a:custGeom>
              <a:avLst/>
              <a:gdLst>
                <a:gd name="T0" fmla="*/ 39 w 45"/>
                <a:gd name="T1" fmla="*/ 0 h 33"/>
                <a:gd name="T2" fmla="*/ 44 w 45"/>
                <a:gd name="T3" fmla="*/ 7 h 33"/>
                <a:gd name="T4" fmla="*/ 6 w 45"/>
                <a:gd name="T5" fmla="*/ 32 h 33"/>
                <a:gd name="T6" fmla="*/ 0 w 45"/>
                <a:gd name="T7" fmla="*/ 25 h 33"/>
                <a:gd name="T8" fmla="*/ 39 w 45"/>
                <a:gd name="T9" fmla="*/ 0 h 33"/>
                <a:gd name="T10" fmla="*/ 0 60000 65536"/>
                <a:gd name="T11" fmla="*/ 0 60000 65536"/>
                <a:gd name="T12" fmla="*/ 0 60000 65536"/>
                <a:gd name="T13" fmla="*/ 0 60000 65536"/>
                <a:gd name="T14" fmla="*/ 0 60000 65536"/>
                <a:gd name="T15" fmla="*/ 0 w 45"/>
                <a:gd name="T16" fmla="*/ 0 h 33"/>
                <a:gd name="T17" fmla="*/ 45 w 45"/>
                <a:gd name="T18" fmla="*/ 33 h 33"/>
              </a:gdLst>
              <a:ahLst/>
              <a:cxnLst>
                <a:cxn ang="T10">
                  <a:pos x="T0" y="T1"/>
                </a:cxn>
                <a:cxn ang="T11">
                  <a:pos x="T2" y="T3"/>
                </a:cxn>
                <a:cxn ang="T12">
                  <a:pos x="T4" y="T5"/>
                </a:cxn>
                <a:cxn ang="T13">
                  <a:pos x="T6" y="T7"/>
                </a:cxn>
                <a:cxn ang="T14">
                  <a:pos x="T8" y="T9"/>
                </a:cxn>
              </a:cxnLst>
              <a:rect l="T15" t="T16" r="T17" b="T18"/>
              <a:pathLst>
                <a:path w="45" h="33">
                  <a:moveTo>
                    <a:pt x="39" y="0"/>
                  </a:moveTo>
                  <a:lnTo>
                    <a:pt x="44" y="7"/>
                  </a:lnTo>
                  <a:lnTo>
                    <a:pt x="6" y="32"/>
                  </a:lnTo>
                  <a:lnTo>
                    <a:pt x="0" y="25"/>
                  </a:lnTo>
                  <a:lnTo>
                    <a:pt x="39" y="0"/>
                  </a:lnTo>
                </a:path>
              </a:pathLst>
            </a:custGeom>
            <a:solidFill>
              <a:srgbClr val="000000"/>
            </a:solidFill>
            <a:ln w="12700" cap="rnd">
              <a:noFill/>
              <a:round/>
              <a:headEnd/>
              <a:tailEnd/>
            </a:ln>
          </p:spPr>
          <p:txBody>
            <a:bodyPr/>
            <a:lstStyle/>
            <a:p>
              <a:endParaRPr lang="en-CA"/>
            </a:p>
          </p:txBody>
        </p:sp>
        <p:sp>
          <p:nvSpPr>
            <p:cNvPr id="145467" name="Freeform 35"/>
            <p:cNvSpPr>
              <a:spLocks/>
            </p:cNvSpPr>
            <p:nvPr/>
          </p:nvSpPr>
          <p:spPr bwMode="auto">
            <a:xfrm>
              <a:off x="5348" y="3761"/>
              <a:ext cx="51" cy="46"/>
            </a:xfrm>
            <a:custGeom>
              <a:avLst/>
              <a:gdLst>
                <a:gd name="T0" fmla="*/ 37 w 51"/>
                <a:gd name="T1" fmla="*/ 29 h 46"/>
                <a:gd name="T2" fmla="*/ 40 w 51"/>
                <a:gd name="T3" fmla="*/ 26 h 46"/>
                <a:gd name="T4" fmla="*/ 40 w 51"/>
                <a:gd name="T5" fmla="*/ 25 h 46"/>
                <a:gd name="T6" fmla="*/ 41 w 51"/>
                <a:gd name="T7" fmla="*/ 23 h 46"/>
                <a:gd name="T8" fmla="*/ 41 w 51"/>
                <a:gd name="T9" fmla="*/ 20 h 46"/>
                <a:gd name="T10" fmla="*/ 40 w 51"/>
                <a:gd name="T11" fmla="*/ 19 h 46"/>
                <a:gd name="T12" fmla="*/ 39 w 51"/>
                <a:gd name="T13" fmla="*/ 16 h 46"/>
                <a:gd name="T14" fmla="*/ 37 w 51"/>
                <a:gd name="T15" fmla="*/ 13 h 46"/>
                <a:gd name="T16" fmla="*/ 34 w 51"/>
                <a:gd name="T17" fmla="*/ 11 h 46"/>
                <a:gd name="T18" fmla="*/ 31 w 51"/>
                <a:gd name="T19" fmla="*/ 10 h 46"/>
                <a:gd name="T20" fmla="*/ 27 w 51"/>
                <a:gd name="T21" fmla="*/ 10 h 46"/>
                <a:gd name="T22" fmla="*/ 22 w 51"/>
                <a:gd name="T23" fmla="*/ 11 h 46"/>
                <a:gd name="T24" fmla="*/ 18 w 51"/>
                <a:gd name="T25" fmla="*/ 13 h 46"/>
                <a:gd name="T26" fmla="*/ 14 w 51"/>
                <a:gd name="T27" fmla="*/ 16 h 46"/>
                <a:gd name="T28" fmla="*/ 11 w 51"/>
                <a:gd name="T29" fmla="*/ 19 h 46"/>
                <a:gd name="T30" fmla="*/ 10 w 51"/>
                <a:gd name="T31" fmla="*/ 23 h 46"/>
                <a:gd name="T32" fmla="*/ 9 w 51"/>
                <a:gd name="T33" fmla="*/ 26 h 46"/>
                <a:gd name="T34" fmla="*/ 10 w 51"/>
                <a:gd name="T35" fmla="*/ 28 h 46"/>
                <a:gd name="T36" fmla="*/ 11 w 51"/>
                <a:gd name="T37" fmla="*/ 31 h 46"/>
                <a:gd name="T38" fmla="*/ 12 w 51"/>
                <a:gd name="T39" fmla="*/ 32 h 46"/>
                <a:gd name="T40" fmla="*/ 14 w 51"/>
                <a:gd name="T41" fmla="*/ 34 h 46"/>
                <a:gd name="T42" fmla="*/ 16 w 51"/>
                <a:gd name="T43" fmla="*/ 35 h 46"/>
                <a:gd name="T44" fmla="*/ 18 w 51"/>
                <a:gd name="T45" fmla="*/ 36 h 46"/>
                <a:gd name="T46" fmla="*/ 20 w 51"/>
                <a:gd name="T47" fmla="*/ 36 h 46"/>
                <a:gd name="T48" fmla="*/ 23 w 51"/>
                <a:gd name="T49" fmla="*/ 35 h 46"/>
                <a:gd name="T50" fmla="*/ 25 w 51"/>
                <a:gd name="T51" fmla="*/ 45 h 46"/>
                <a:gd name="T52" fmla="*/ 21 w 51"/>
                <a:gd name="T53" fmla="*/ 45 h 46"/>
                <a:gd name="T54" fmla="*/ 17 w 51"/>
                <a:gd name="T55" fmla="*/ 45 h 46"/>
                <a:gd name="T56" fmla="*/ 13 w 51"/>
                <a:gd name="T57" fmla="*/ 44 h 46"/>
                <a:gd name="T58" fmla="*/ 9 w 51"/>
                <a:gd name="T59" fmla="*/ 42 h 46"/>
                <a:gd name="T60" fmla="*/ 6 w 51"/>
                <a:gd name="T61" fmla="*/ 39 h 46"/>
                <a:gd name="T62" fmla="*/ 4 w 51"/>
                <a:gd name="T63" fmla="*/ 35 h 46"/>
                <a:gd name="T64" fmla="*/ 1 w 51"/>
                <a:gd name="T65" fmla="*/ 31 h 46"/>
                <a:gd name="T66" fmla="*/ 1 w 51"/>
                <a:gd name="T67" fmla="*/ 26 h 46"/>
                <a:gd name="T68" fmla="*/ 0 w 51"/>
                <a:gd name="T69" fmla="*/ 23 h 46"/>
                <a:gd name="T70" fmla="*/ 1 w 51"/>
                <a:gd name="T71" fmla="*/ 20 h 46"/>
                <a:gd name="T72" fmla="*/ 1 w 51"/>
                <a:gd name="T73" fmla="*/ 17 h 46"/>
                <a:gd name="T74" fmla="*/ 3 w 51"/>
                <a:gd name="T75" fmla="*/ 14 h 46"/>
                <a:gd name="T76" fmla="*/ 6 w 51"/>
                <a:gd name="T77" fmla="*/ 11 h 46"/>
                <a:gd name="T78" fmla="*/ 9 w 51"/>
                <a:gd name="T79" fmla="*/ 8 h 46"/>
                <a:gd name="T80" fmla="*/ 13 w 51"/>
                <a:gd name="T81" fmla="*/ 5 h 46"/>
                <a:gd name="T82" fmla="*/ 18 w 51"/>
                <a:gd name="T83" fmla="*/ 2 h 46"/>
                <a:gd name="T84" fmla="*/ 23 w 51"/>
                <a:gd name="T85" fmla="*/ 1 h 46"/>
                <a:gd name="T86" fmla="*/ 28 w 51"/>
                <a:gd name="T87" fmla="*/ 0 h 46"/>
                <a:gd name="T88" fmla="*/ 33 w 51"/>
                <a:gd name="T89" fmla="*/ 1 h 46"/>
                <a:gd name="T90" fmla="*/ 37 w 51"/>
                <a:gd name="T91" fmla="*/ 2 h 46"/>
                <a:gd name="T92" fmla="*/ 39 w 51"/>
                <a:gd name="T93" fmla="*/ 3 h 46"/>
                <a:gd name="T94" fmla="*/ 41 w 51"/>
                <a:gd name="T95" fmla="*/ 5 h 46"/>
                <a:gd name="T96" fmla="*/ 44 w 51"/>
                <a:gd name="T97" fmla="*/ 7 h 46"/>
                <a:gd name="T98" fmla="*/ 46 w 51"/>
                <a:gd name="T99" fmla="*/ 10 h 46"/>
                <a:gd name="T100" fmla="*/ 48 w 51"/>
                <a:gd name="T101" fmla="*/ 14 h 46"/>
                <a:gd name="T102" fmla="*/ 50 w 51"/>
                <a:gd name="T103" fmla="*/ 19 h 46"/>
                <a:gd name="T104" fmla="*/ 50 w 51"/>
                <a:gd name="T105" fmla="*/ 23 h 46"/>
                <a:gd name="T106" fmla="*/ 50 w 51"/>
                <a:gd name="T107" fmla="*/ 28 h 46"/>
                <a:gd name="T108" fmla="*/ 47 w 51"/>
                <a:gd name="T109" fmla="*/ 32 h 46"/>
                <a:gd name="T110" fmla="*/ 44 w 51"/>
                <a:gd name="T111" fmla="*/ 35 h 46"/>
                <a:gd name="T112" fmla="*/ 40 w 51"/>
                <a:gd name="T113" fmla="*/ 37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
                <a:gd name="T172" fmla="*/ 0 h 46"/>
                <a:gd name="T173" fmla="*/ 51 w 51"/>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 h="46">
                  <a:moveTo>
                    <a:pt x="40" y="37"/>
                  </a:moveTo>
                  <a:lnTo>
                    <a:pt x="37" y="29"/>
                  </a:lnTo>
                  <a:lnTo>
                    <a:pt x="38" y="28"/>
                  </a:lnTo>
                  <a:lnTo>
                    <a:pt x="40" y="26"/>
                  </a:lnTo>
                  <a:lnTo>
                    <a:pt x="40" y="25"/>
                  </a:lnTo>
                  <a:lnTo>
                    <a:pt x="41" y="23"/>
                  </a:lnTo>
                  <a:lnTo>
                    <a:pt x="41" y="22"/>
                  </a:lnTo>
                  <a:lnTo>
                    <a:pt x="41" y="20"/>
                  </a:lnTo>
                  <a:lnTo>
                    <a:pt x="40" y="19"/>
                  </a:lnTo>
                  <a:lnTo>
                    <a:pt x="40" y="17"/>
                  </a:lnTo>
                  <a:lnTo>
                    <a:pt x="39" y="16"/>
                  </a:lnTo>
                  <a:lnTo>
                    <a:pt x="38" y="14"/>
                  </a:lnTo>
                  <a:lnTo>
                    <a:pt x="37" y="13"/>
                  </a:lnTo>
                  <a:lnTo>
                    <a:pt x="36" y="12"/>
                  </a:lnTo>
                  <a:lnTo>
                    <a:pt x="34" y="11"/>
                  </a:lnTo>
                  <a:lnTo>
                    <a:pt x="33" y="10"/>
                  </a:lnTo>
                  <a:lnTo>
                    <a:pt x="31" y="10"/>
                  </a:lnTo>
                  <a:lnTo>
                    <a:pt x="29" y="10"/>
                  </a:lnTo>
                  <a:lnTo>
                    <a:pt x="27" y="10"/>
                  </a:lnTo>
                  <a:lnTo>
                    <a:pt x="24" y="11"/>
                  </a:lnTo>
                  <a:lnTo>
                    <a:pt x="22" y="11"/>
                  </a:lnTo>
                  <a:lnTo>
                    <a:pt x="20" y="13"/>
                  </a:lnTo>
                  <a:lnTo>
                    <a:pt x="18" y="13"/>
                  </a:lnTo>
                  <a:lnTo>
                    <a:pt x="16" y="14"/>
                  </a:lnTo>
                  <a:lnTo>
                    <a:pt x="14" y="16"/>
                  </a:lnTo>
                  <a:lnTo>
                    <a:pt x="12" y="18"/>
                  </a:lnTo>
                  <a:lnTo>
                    <a:pt x="11" y="19"/>
                  </a:lnTo>
                  <a:lnTo>
                    <a:pt x="10" y="21"/>
                  </a:lnTo>
                  <a:lnTo>
                    <a:pt x="10" y="23"/>
                  </a:lnTo>
                  <a:lnTo>
                    <a:pt x="9" y="25"/>
                  </a:lnTo>
                  <a:lnTo>
                    <a:pt x="9" y="26"/>
                  </a:lnTo>
                  <a:lnTo>
                    <a:pt x="10" y="27"/>
                  </a:lnTo>
                  <a:lnTo>
                    <a:pt x="10" y="28"/>
                  </a:lnTo>
                  <a:lnTo>
                    <a:pt x="10" y="29"/>
                  </a:lnTo>
                  <a:lnTo>
                    <a:pt x="11" y="31"/>
                  </a:lnTo>
                  <a:lnTo>
                    <a:pt x="12" y="32"/>
                  </a:lnTo>
                  <a:lnTo>
                    <a:pt x="13" y="34"/>
                  </a:lnTo>
                  <a:lnTo>
                    <a:pt x="14" y="34"/>
                  </a:lnTo>
                  <a:lnTo>
                    <a:pt x="15" y="35"/>
                  </a:lnTo>
                  <a:lnTo>
                    <a:pt x="16" y="35"/>
                  </a:lnTo>
                  <a:lnTo>
                    <a:pt x="17" y="35"/>
                  </a:lnTo>
                  <a:lnTo>
                    <a:pt x="18" y="36"/>
                  </a:lnTo>
                  <a:lnTo>
                    <a:pt x="19" y="36"/>
                  </a:lnTo>
                  <a:lnTo>
                    <a:pt x="20" y="36"/>
                  </a:lnTo>
                  <a:lnTo>
                    <a:pt x="21" y="35"/>
                  </a:lnTo>
                  <a:lnTo>
                    <a:pt x="23" y="35"/>
                  </a:lnTo>
                  <a:lnTo>
                    <a:pt x="27" y="44"/>
                  </a:lnTo>
                  <a:lnTo>
                    <a:pt x="25" y="45"/>
                  </a:lnTo>
                  <a:lnTo>
                    <a:pt x="23" y="45"/>
                  </a:lnTo>
                  <a:lnTo>
                    <a:pt x="21" y="45"/>
                  </a:lnTo>
                  <a:lnTo>
                    <a:pt x="19" y="45"/>
                  </a:lnTo>
                  <a:lnTo>
                    <a:pt x="17" y="45"/>
                  </a:lnTo>
                  <a:lnTo>
                    <a:pt x="15" y="45"/>
                  </a:lnTo>
                  <a:lnTo>
                    <a:pt x="13" y="44"/>
                  </a:lnTo>
                  <a:lnTo>
                    <a:pt x="11" y="43"/>
                  </a:lnTo>
                  <a:lnTo>
                    <a:pt x="9" y="42"/>
                  </a:lnTo>
                  <a:lnTo>
                    <a:pt x="7" y="40"/>
                  </a:lnTo>
                  <a:lnTo>
                    <a:pt x="6" y="39"/>
                  </a:lnTo>
                  <a:lnTo>
                    <a:pt x="5" y="37"/>
                  </a:lnTo>
                  <a:lnTo>
                    <a:pt x="4" y="35"/>
                  </a:lnTo>
                  <a:lnTo>
                    <a:pt x="3" y="33"/>
                  </a:lnTo>
                  <a:lnTo>
                    <a:pt x="1" y="31"/>
                  </a:lnTo>
                  <a:lnTo>
                    <a:pt x="1" y="29"/>
                  </a:lnTo>
                  <a:lnTo>
                    <a:pt x="1" y="26"/>
                  </a:lnTo>
                  <a:lnTo>
                    <a:pt x="0" y="25"/>
                  </a:lnTo>
                  <a:lnTo>
                    <a:pt x="0" y="23"/>
                  </a:lnTo>
                  <a:lnTo>
                    <a:pt x="0" y="21"/>
                  </a:lnTo>
                  <a:lnTo>
                    <a:pt x="1" y="20"/>
                  </a:lnTo>
                  <a:lnTo>
                    <a:pt x="1" y="18"/>
                  </a:lnTo>
                  <a:lnTo>
                    <a:pt x="1" y="17"/>
                  </a:lnTo>
                  <a:lnTo>
                    <a:pt x="2" y="15"/>
                  </a:lnTo>
                  <a:lnTo>
                    <a:pt x="3" y="14"/>
                  </a:lnTo>
                  <a:lnTo>
                    <a:pt x="4" y="13"/>
                  </a:lnTo>
                  <a:lnTo>
                    <a:pt x="6" y="11"/>
                  </a:lnTo>
                  <a:lnTo>
                    <a:pt x="7" y="9"/>
                  </a:lnTo>
                  <a:lnTo>
                    <a:pt x="9" y="8"/>
                  </a:lnTo>
                  <a:lnTo>
                    <a:pt x="11" y="6"/>
                  </a:lnTo>
                  <a:lnTo>
                    <a:pt x="13" y="5"/>
                  </a:lnTo>
                  <a:lnTo>
                    <a:pt x="16" y="4"/>
                  </a:lnTo>
                  <a:lnTo>
                    <a:pt x="18" y="2"/>
                  </a:lnTo>
                  <a:lnTo>
                    <a:pt x="21" y="2"/>
                  </a:lnTo>
                  <a:lnTo>
                    <a:pt x="23" y="1"/>
                  </a:lnTo>
                  <a:lnTo>
                    <a:pt x="26" y="1"/>
                  </a:lnTo>
                  <a:lnTo>
                    <a:pt x="28" y="0"/>
                  </a:lnTo>
                  <a:lnTo>
                    <a:pt x="30" y="0"/>
                  </a:lnTo>
                  <a:lnTo>
                    <a:pt x="33" y="1"/>
                  </a:lnTo>
                  <a:lnTo>
                    <a:pt x="35" y="1"/>
                  </a:lnTo>
                  <a:lnTo>
                    <a:pt x="37" y="2"/>
                  </a:lnTo>
                  <a:lnTo>
                    <a:pt x="38" y="2"/>
                  </a:lnTo>
                  <a:lnTo>
                    <a:pt x="39" y="3"/>
                  </a:lnTo>
                  <a:lnTo>
                    <a:pt x="40" y="4"/>
                  </a:lnTo>
                  <a:lnTo>
                    <a:pt x="41" y="5"/>
                  </a:lnTo>
                  <a:lnTo>
                    <a:pt x="43" y="6"/>
                  </a:lnTo>
                  <a:lnTo>
                    <a:pt x="44" y="7"/>
                  </a:lnTo>
                  <a:lnTo>
                    <a:pt x="44" y="8"/>
                  </a:lnTo>
                  <a:lnTo>
                    <a:pt x="46" y="10"/>
                  </a:lnTo>
                  <a:lnTo>
                    <a:pt x="47" y="13"/>
                  </a:lnTo>
                  <a:lnTo>
                    <a:pt x="48" y="14"/>
                  </a:lnTo>
                  <a:lnTo>
                    <a:pt x="49" y="16"/>
                  </a:lnTo>
                  <a:lnTo>
                    <a:pt x="50" y="19"/>
                  </a:lnTo>
                  <a:lnTo>
                    <a:pt x="50" y="20"/>
                  </a:lnTo>
                  <a:lnTo>
                    <a:pt x="50" y="23"/>
                  </a:lnTo>
                  <a:lnTo>
                    <a:pt x="50" y="25"/>
                  </a:lnTo>
                  <a:lnTo>
                    <a:pt x="50" y="28"/>
                  </a:lnTo>
                  <a:lnTo>
                    <a:pt x="48" y="29"/>
                  </a:lnTo>
                  <a:lnTo>
                    <a:pt x="47" y="32"/>
                  </a:lnTo>
                  <a:lnTo>
                    <a:pt x="46" y="34"/>
                  </a:lnTo>
                  <a:lnTo>
                    <a:pt x="44" y="35"/>
                  </a:lnTo>
                  <a:lnTo>
                    <a:pt x="42" y="37"/>
                  </a:lnTo>
                  <a:lnTo>
                    <a:pt x="40" y="37"/>
                  </a:lnTo>
                </a:path>
              </a:pathLst>
            </a:custGeom>
            <a:solidFill>
              <a:srgbClr val="000000"/>
            </a:solidFill>
            <a:ln w="12700" cap="rnd">
              <a:noFill/>
              <a:round/>
              <a:headEnd/>
              <a:tailEnd/>
            </a:ln>
          </p:spPr>
          <p:txBody>
            <a:bodyPr/>
            <a:lstStyle/>
            <a:p>
              <a:endParaRPr lang="en-CA"/>
            </a:p>
          </p:txBody>
        </p:sp>
        <p:sp>
          <p:nvSpPr>
            <p:cNvPr id="145468" name="Freeform 36"/>
            <p:cNvSpPr>
              <a:spLocks/>
            </p:cNvSpPr>
            <p:nvPr/>
          </p:nvSpPr>
          <p:spPr bwMode="auto">
            <a:xfrm>
              <a:off x="5364" y="3807"/>
              <a:ext cx="58" cy="55"/>
            </a:xfrm>
            <a:custGeom>
              <a:avLst/>
              <a:gdLst>
                <a:gd name="T0" fmla="*/ 44 w 58"/>
                <a:gd name="T1" fmla="*/ 0 h 55"/>
                <a:gd name="T2" fmla="*/ 57 w 58"/>
                <a:gd name="T3" fmla="*/ 37 h 55"/>
                <a:gd name="T4" fmla="*/ 49 w 58"/>
                <a:gd name="T5" fmla="*/ 39 h 55"/>
                <a:gd name="T6" fmla="*/ 40 w 58"/>
                <a:gd name="T7" fmla="*/ 13 h 55"/>
                <a:gd name="T8" fmla="*/ 30 w 58"/>
                <a:gd name="T9" fmla="*/ 17 h 55"/>
                <a:gd name="T10" fmla="*/ 39 w 58"/>
                <a:gd name="T11" fmla="*/ 40 h 55"/>
                <a:gd name="T12" fmla="*/ 32 w 58"/>
                <a:gd name="T13" fmla="*/ 43 h 55"/>
                <a:gd name="T14" fmla="*/ 23 w 58"/>
                <a:gd name="T15" fmla="*/ 19 h 55"/>
                <a:gd name="T16" fmla="*/ 12 w 58"/>
                <a:gd name="T17" fmla="*/ 23 h 55"/>
                <a:gd name="T18" fmla="*/ 22 w 58"/>
                <a:gd name="T19" fmla="*/ 51 h 55"/>
                <a:gd name="T20" fmla="*/ 14 w 58"/>
                <a:gd name="T21" fmla="*/ 54 h 55"/>
                <a:gd name="T22" fmla="*/ 0 w 58"/>
                <a:gd name="T23" fmla="*/ 17 h 55"/>
                <a:gd name="T24" fmla="*/ 44 w 58"/>
                <a:gd name="T25" fmla="*/ 0 h 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
                <a:gd name="T40" fmla="*/ 0 h 55"/>
                <a:gd name="T41" fmla="*/ 58 w 58"/>
                <a:gd name="T42" fmla="*/ 55 h 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 h="55">
                  <a:moveTo>
                    <a:pt x="44" y="0"/>
                  </a:moveTo>
                  <a:lnTo>
                    <a:pt x="57" y="37"/>
                  </a:lnTo>
                  <a:lnTo>
                    <a:pt x="49" y="39"/>
                  </a:lnTo>
                  <a:lnTo>
                    <a:pt x="40" y="13"/>
                  </a:lnTo>
                  <a:lnTo>
                    <a:pt x="30" y="17"/>
                  </a:lnTo>
                  <a:lnTo>
                    <a:pt x="39" y="40"/>
                  </a:lnTo>
                  <a:lnTo>
                    <a:pt x="32" y="43"/>
                  </a:lnTo>
                  <a:lnTo>
                    <a:pt x="23" y="19"/>
                  </a:lnTo>
                  <a:lnTo>
                    <a:pt x="12" y="23"/>
                  </a:lnTo>
                  <a:lnTo>
                    <a:pt x="22" y="51"/>
                  </a:lnTo>
                  <a:lnTo>
                    <a:pt x="14" y="54"/>
                  </a:lnTo>
                  <a:lnTo>
                    <a:pt x="0" y="17"/>
                  </a:lnTo>
                  <a:lnTo>
                    <a:pt x="44" y="0"/>
                  </a:lnTo>
                </a:path>
              </a:pathLst>
            </a:custGeom>
            <a:solidFill>
              <a:srgbClr val="000000"/>
            </a:solidFill>
            <a:ln w="12700" cap="rnd">
              <a:noFill/>
              <a:round/>
              <a:headEnd/>
              <a:tailEnd/>
            </a:ln>
          </p:spPr>
          <p:txBody>
            <a:bodyPr/>
            <a:lstStyle/>
            <a:p>
              <a:endParaRPr lang="en-CA"/>
            </a:p>
          </p:txBody>
        </p:sp>
        <p:sp>
          <p:nvSpPr>
            <p:cNvPr id="145469" name="Freeform 37"/>
            <p:cNvSpPr>
              <a:spLocks/>
            </p:cNvSpPr>
            <p:nvPr/>
          </p:nvSpPr>
          <p:spPr bwMode="auto">
            <a:xfrm>
              <a:off x="4960" y="4045"/>
              <a:ext cx="55" cy="59"/>
            </a:xfrm>
            <a:custGeom>
              <a:avLst/>
              <a:gdLst>
                <a:gd name="T0" fmla="*/ 43 w 55"/>
                <a:gd name="T1" fmla="*/ 0 h 59"/>
                <a:gd name="T2" fmla="*/ 52 w 55"/>
                <a:gd name="T3" fmla="*/ 25 h 59"/>
                <a:gd name="T4" fmla="*/ 53 w 55"/>
                <a:gd name="T5" fmla="*/ 28 h 59"/>
                <a:gd name="T6" fmla="*/ 54 w 55"/>
                <a:gd name="T7" fmla="*/ 31 h 59"/>
                <a:gd name="T8" fmla="*/ 54 w 55"/>
                <a:gd name="T9" fmla="*/ 33 h 59"/>
                <a:gd name="T10" fmla="*/ 54 w 55"/>
                <a:gd name="T11" fmla="*/ 35 h 59"/>
                <a:gd name="T12" fmla="*/ 53 w 55"/>
                <a:gd name="T13" fmla="*/ 37 h 59"/>
                <a:gd name="T14" fmla="*/ 53 w 55"/>
                <a:gd name="T15" fmla="*/ 39 h 59"/>
                <a:gd name="T16" fmla="*/ 51 w 55"/>
                <a:gd name="T17" fmla="*/ 41 h 59"/>
                <a:gd name="T18" fmla="*/ 51 w 55"/>
                <a:gd name="T19" fmla="*/ 41 h 59"/>
                <a:gd name="T20" fmla="*/ 50 w 55"/>
                <a:gd name="T21" fmla="*/ 42 h 59"/>
                <a:gd name="T22" fmla="*/ 49 w 55"/>
                <a:gd name="T23" fmla="*/ 43 h 59"/>
                <a:gd name="T24" fmla="*/ 47 w 55"/>
                <a:gd name="T25" fmla="*/ 44 h 59"/>
                <a:gd name="T26" fmla="*/ 46 w 55"/>
                <a:gd name="T27" fmla="*/ 45 h 59"/>
                <a:gd name="T28" fmla="*/ 44 w 55"/>
                <a:gd name="T29" fmla="*/ 46 h 59"/>
                <a:gd name="T30" fmla="*/ 43 w 55"/>
                <a:gd name="T31" fmla="*/ 46 h 59"/>
                <a:gd name="T32" fmla="*/ 41 w 55"/>
                <a:gd name="T33" fmla="*/ 46 h 59"/>
                <a:gd name="T34" fmla="*/ 39 w 55"/>
                <a:gd name="T35" fmla="*/ 46 h 59"/>
                <a:gd name="T36" fmla="*/ 38 w 55"/>
                <a:gd name="T37" fmla="*/ 46 h 59"/>
                <a:gd name="T38" fmla="*/ 36 w 55"/>
                <a:gd name="T39" fmla="*/ 45 h 59"/>
                <a:gd name="T40" fmla="*/ 35 w 55"/>
                <a:gd name="T41" fmla="*/ 44 h 59"/>
                <a:gd name="T42" fmla="*/ 34 w 55"/>
                <a:gd name="T43" fmla="*/ 42 h 59"/>
                <a:gd name="T44" fmla="*/ 32 w 55"/>
                <a:gd name="T45" fmla="*/ 41 h 59"/>
                <a:gd name="T46" fmla="*/ 32 w 55"/>
                <a:gd name="T47" fmla="*/ 42 h 59"/>
                <a:gd name="T48" fmla="*/ 32 w 55"/>
                <a:gd name="T49" fmla="*/ 44 h 59"/>
                <a:gd name="T50" fmla="*/ 32 w 55"/>
                <a:gd name="T51" fmla="*/ 45 h 59"/>
                <a:gd name="T52" fmla="*/ 32 w 55"/>
                <a:gd name="T53" fmla="*/ 46 h 59"/>
                <a:gd name="T54" fmla="*/ 31 w 55"/>
                <a:gd name="T55" fmla="*/ 47 h 59"/>
                <a:gd name="T56" fmla="*/ 31 w 55"/>
                <a:gd name="T57" fmla="*/ 48 h 59"/>
                <a:gd name="T58" fmla="*/ 29 w 55"/>
                <a:gd name="T59" fmla="*/ 49 h 59"/>
                <a:gd name="T60" fmla="*/ 29 w 55"/>
                <a:gd name="T61" fmla="*/ 49 h 59"/>
                <a:gd name="T62" fmla="*/ 25 w 55"/>
                <a:gd name="T63" fmla="*/ 51 h 59"/>
                <a:gd name="T64" fmla="*/ 20 w 55"/>
                <a:gd name="T65" fmla="*/ 53 h 59"/>
                <a:gd name="T66" fmla="*/ 18 w 55"/>
                <a:gd name="T67" fmla="*/ 54 h 59"/>
                <a:gd name="T68" fmla="*/ 17 w 55"/>
                <a:gd name="T69" fmla="*/ 55 h 59"/>
                <a:gd name="T70" fmla="*/ 17 w 55"/>
                <a:gd name="T71" fmla="*/ 55 h 59"/>
                <a:gd name="T72" fmla="*/ 17 w 55"/>
                <a:gd name="T73" fmla="*/ 56 h 59"/>
                <a:gd name="T74" fmla="*/ 16 w 55"/>
                <a:gd name="T75" fmla="*/ 56 h 59"/>
                <a:gd name="T76" fmla="*/ 16 w 55"/>
                <a:gd name="T77" fmla="*/ 58 h 59"/>
                <a:gd name="T78" fmla="*/ 15 w 55"/>
                <a:gd name="T79" fmla="*/ 58 h 59"/>
                <a:gd name="T80" fmla="*/ 11 w 55"/>
                <a:gd name="T81" fmla="*/ 46 h 59"/>
                <a:gd name="T82" fmla="*/ 11 w 55"/>
                <a:gd name="T83" fmla="*/ 46 h 59"/>
                <a:gd name="T84" fmla="*/ 12 w 55"/>
                <a:gd name="T85" fmla="*/ 45 h 59"/>
                <a:gd name="T86" fmla="*/ 13 w 55"/>
                <a:gd name="T87" fmla="*/ 44 h 59"/>
                <a:gd name="T88" fmla="*/ 14 w 55"/>
                <a:gd name="T89" fmla="*/ 44 h 59"/>
                <a:gd name="T90" fmla="*/ 15 w 55"/>
                <a:gd name="T91" fmla="*/ 43 h 59"/>
                <a:gd name="T92" fmla="*/ 20 w 55"/>
                <a:gd name="T93" fmla="*/ 41 h 59"/>
                <a:gd name="T94" fmla="*/ 22 w 55"/>
                <a:gd name="T95" fmla="*/ 41 h 59"/>
                <a:gd name="T96" fmla="*/ 23 w 55"/>
                <a:gd name="T97" fmla="*/ 40 h 59"/>
                <a:gd name="T98" fmla="*/ 25 w 55"/>
                <a:gd name="T99" fmla="*/ 39 h 59"/>
                <a:gd name="T100" fmla="*/ 25 w 55"/>
                <a:gd name="T101" fmla="*/ 38 h 59"/>
                <a:gd name="T102" fmla="*/ 25 w 55"/>
                <a:gd name="T103" fmla="*/ 37 h 59"/>
                <a:gd name="T104" fmla="*/ 25 w 55"/>
                <a:gd name="T105" fmla="*/ 35 h 59"/>
                <a:gd name="T106" fmla="*/ 25 w 55"/>
                <a:gd name="T107" fmla="*/ 33 h 59"/>
                <a:gd name="T108" fmla="*/ 25 w 55"/>
                <a:gd name="T109" fmla="*/ 31 h 59"/>
                <a:gd name="T110" fmla="*/ 20 w 55"/>
                <a:gd name="T111" fmla="*/ 20 h 59"/>
                <a:gd name="T112" fmla="*/ 3 w 55"/>
                <a:gd name="T113" fmla="*/ 27 h 59"/>
                <a:gd name="T114" fmla="*/ 0 w 55"/>
                <a:gd name="T115" fmla="*/ 17 h 59"/>
                <a:gd name="T116" fmla="*/ 43 w 55"/>
                <a:gd name="T117" fmla="*/ 0 h 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59"/>
                <a:gd name="T179" fmla="*/ 55 w 55"/>
                <a:gd name="T180" fmla="*/ 59 h 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59">
                  <a:moveTo>
                    <a:pt x="43" y="0"/>
                  </a:moveTo>
                  <a:lnTo>
                    <a:pt x="52" y="25"/>
                  </a:lnTo>
                  <a:lnTo>
                    <a:pt x="53" y="28"/>
                  </a:lnTo>
                  <a:lnTo>
                    <a:pt x="54" y="31"/>
                  </a:lnTo>
                  <a:lnTo>
                    <a:pt x="54" y="33"/>
                  </a:lnTo>
                  <a:lnTo>
                    <a:pt x="54" y="35"/>
                  </a:lnTo>
                  <a:lnTo>
                    <a:pt x="53" y="37"/>
                  </a:lnTo>
                  <a:lnTo>
                    <a:pt x="53" y="39"/>
                  </a:lnTo>
                  <a:lnTo>
                    <a:pt x="51" y="41"/>
                  </a:lnTo>
                  <a:lnTo>
                    <a:pt x="50" y="42"/>
                  </a:lnTo>
                  <a:lnTo>
                    <a:pt x="49" y="43"/>
                  </a:lnTo>
                  <a:lnTo>
                    <a:pt x="47" y="44"/>
                  </a:lnTo>
                  <a:lnTo>
                    <a:pt x="46" y="45"/>
                  </a:lnTo>
                  <a:lnTo>
                    <a:pt x="44" y="46"/>
                  </a:lnTo>
                  <a:lnTo>
                    <a:pt x="43" y="46"/>
                  </a:lnTo>
                  <a:lnTo>
                    <a:pt x="41" y="46"/>
                  </a:lnTo>
                  <a:lnTo>
                    <a:pt x="39" y="46"/>
                  </a:lnTo>
                  <a:lnTo>
                    <a:pt x="38" y="46"/>
                  </a:lnTo>
                  <a:lnTo>
                    <a:pt x="36" y="45"/>
                  </a:lnTo>
                  <a:lnTo>
                    <a:pt x="35" y="44"/>
                  </a:lnTo>
                  <a:lnTo>
                    <a:pt x="34" y="42"/>
                  </a:lnTo>
                  <a:lnTo>
                    <a:pt x="32" y="41"/>
                  </a:lnTo>
                  <a:lnTo>
                    <a:pt x="32" y="42"/>
                  </a:lnTo>
                  <a:lnTo>
                    <a:pt x="32" y="44"/>
                  </a:lnTo>
                  <a:lnTo>
                    <a:pt x="32" y="45"/>
                  </a:lnTo>
                  <a:lnTo>
                    <a:pt x="32" y="46"/>
                  </a:lnTo>
                  <a:lnTo>
                    <a:pt x="31" y="47"/>
                  </a:lnTo>
                  <a:lnTo>
                    <a:pt x="31" y="48"/>
                  </a:lnTo>
                  <a:lnTo>
                    <a:pt x="29" y="49"/>
                  </a:lnTo>
                  <a:lnTo>
                    <a:pt x="25" y="51"/>
                  </a:lnTo>
                  <a:lnTo>
                    <a:pt x="20" y="53"/>
                  </a:lnTo>
                  <a:lnTo>
                    <a:pt x="18" y="54"/>
                  </a:lnTo>
                  <a:lnTo>
                    <a:pt x="17" y="55"/>
                  </a:lnTo>
                  <a:lnTo>
                    <a:pt x="17" y="56"/>
                  </a:lnTo>
                  <a:lnTo>
                    <a:pt x="16" y="56"/>
                  </a:lnTo>
                  <a:lnTo>
                    <a:pt x="16" y="58"/>
                  </a:lnTo>
                  <a:lnTo>
                    <a:pt x="15" y="58"/>
                  </a:lnTo>
                  <a:lnTo>
                    <a:pt x="11" y="46"/>
                  </a:lnTo>
                  <a:lnTo>
                    <a:pt x="12" y="45"/>
                  </a:lnTo>
                  <a:lnTo>
                    <a:pt x="13" y="44"/>
                  </a:lnTo>
                  <a:lnTo>
                    <a:pt x="14" y="44"/>
                  </a:lnTo>
                  <a:lnTo>
                    <a:pt x="15" y="43"/>
                  </a:lnTo>
                  <a:lnTo>
                    <a:pt x="20" y="41"/>
                  </a:lnTo>
                  <a:lnTo>
                    <a:pt x="22" y="41"/>
                  </a:lnTo>
                  <a:lnTo>
                    <a:pt x="23" y="40"/>
                  </a:lnTo>
                  <a:lnTo>
                    <a:pt x="25" y="39"/>
                  </a:lnTo>
                  <a:lnTo>
                    <a:pt x="25" y="38"/>
                  </a:lnTo>
                  <a:lnTo>
                    <a:pt x="25" y="37"/>
                  </a:lnTo>
                  <a:lnTo>
                    <a:pt x="25" y="35"/>
                  </a:lnTo>
                  <a:lnTo>
                    <a:pt x="25" y="33"/>
                  </a:lnTo>
                  <a:lnTo>
                    <a:pt x="25" y="31"/>
                  </a:lnTo>
                  <a:lnTo>
                    <a:pt x="20" y="20"/>
                  </a:lnTo>
                  <a:lnTo>
                    <a:pt x="3" y="27"/>
                  </a:lnTo>
                  <a:lnTo>
                    <a:pt x="0" y="17"/>
                  </a:lnTo>
                  <a:lnTo>
                    <a:pt x="43" y="0"/>
                  </a:lnTo>
                </a:path>
              </a:pathLst>
            </a:custGeom>
            <a:solidFill>
              <a:srgbClr val="000000"/>
            </a:solidFill>
            <a:ln w="12700" cap="rnd">
              <a:noFill/>
              <a:round/>
              <a:headEnd/>
              <a:tailEnd/>
            </a:ln>
          </p:spPr>
          <p:txBody>
            <a:bodyPr/>
            <a:lstStyle/>
            <a:p>
              <a:endParaRPr lang="en-CA"/>
            </a:p>
          </p:txBody>
        </p:sp>
        <p:sp>
          <p:nvSpPr>
            <p:cNvPr id="145470" name="Freeform 38"/>
            <p:cNvSpPr>
              <a:spLocks/>
            </p:cNvSpPr>
            <p:nvPr/>
          </p:nvSpPr>
          <p:spPr bwMode="auto">
            <a:xfrm>
              <a:off x="4990" y="4059"/>
              <a:ext cx="18" cy="23"/>
            </a:xfrm>
            <a:custGeom>
              <a:avLst/>
              <a:gdLst>
                <a:gd name="T0" fmla="*/ 11 w 18"/>
                <a:gd name="T1" fmla="*/ 0 h 23"/>
                <a:gd name="T2" fmla="*/ 16 w 18"/>
                <a:gd name="T3" fmla="*/ 12 h 23"/>
                <a:gd name="T4" fmla="*/ 16 w 18"/>
                <a:gd name="T5" fmla="*/ 14 h 23"/>
                <a:gd name="T6" fmla="*/ 17 w 18"/>
                <a:gd name="T7" fmla="*/ 15 h 23"/>
                <a:gd name="T8" fmla="*/ 17 w 18"/>
                <a:gd name="T9" fmla="*/ 16 h 23"/>
                <a:gd name="T10" fmla="*/ 17 w 18"/>
                <a:gd name="T11" fmla="*/ 17 h 23"/>
                <a:gd name="T12" fmla="*/ 16 w 18"/>
                <a:gd name="T13" fmla="*/ 18 h 23"/>
                <a:gd name="T14" fmla="*/ 16 w 18"/>
                <a:gd name="T15" fmla="*/ 18 h 23"/>
                <a:gd name="T16" fmla="*/ 16 w 18"/>
                <a:gd name="T17" fmla="*/ 20 h 23"/>
                <a:gd name="T18" fmla="*/ 15 w 18"/>
                <a:gd name="T19" fmla="*/ 20 h 23"/>
                <a:gd name="T20" fmla="*/ 14 w 18"/>
                <a:gd name="T21" fmla="*/ 21 h 23"/>
                <a:gd name="T22" fmla="*/ 14 w 18"/>
                <a:gd name="T23" fmla="*/ 21 h 23"/>
                <a:gd name="T24" fmla="*/ 13 w 18"/>
                <a:gd name="T25" fmla="*/ 21 h 23"/>
                <a:gd name="T26" fmla="*/ 11 w 18"/>
                <a:gd name="T27" fmla="*/ 22 h 23"/>
                <a:gd name="T28" fmla="*/ 10 w 18"/>
                <a:gd name="T29" fmla="*/ 22 h 23"/>
                <a:gd name="T30" fmla="*/ 9 w 18"/>
                <a:gd name="T31" fmla="*/ 22 h 23"/>
                <a:gd name="T32" fmla="*/ 8 w 18"/>
                <a:gd name="T33" fmla="*/ 21 h 23"/>
                <a:gd name="T34" fmla="*/ 7 w 18"/>
                <a:gd name="T35" fmla="*/ 21 h 23"/>
                <a:gd name="T36" fmla="*/ 6 w 18"/>
                <a:gd name="T37" fmla="*/ 20 h 23"/>
                <a:gd name="T38" fmla="*/ 5 w 18"/>
                <a:gd name="T39" fmla="*/ 19 h 23"/>
                <a:gd name="T40" fmla="*/ 5 w 18"/>
                <a:gd name="T41" fmla="*/ 18 h 23"/>
                <a:gd name="T42" fmla="*/ 4 w 18"/>
                <a:gd name="T43" fmla="*/ 16 h 23"/>
                <a:gd name="T44" fmla="*/ 0 w 18"/>
                <a:gd name="T45" fmla="*/ 4 h 23"/>
                <a:gd name="T46" fmla="*/ 11 w 18"/>
                <a:gd name="T47" fmla="*/ 0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23"/>
                <a:gd name="T74" fmla="*/ 18 w 18"/>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23">
                  <a:moveTo>
                    <a:pt x="11" y="0"/>
                  </a:moveTo>
                  <a:lnTo>
                    <a:pt x="16" y="12"/>
                  </a:lnTo>
                  <a:lnTo>
                    <a:pt x="16" y="14"/>
                  </a:lnTo>
                  <a:lnTo>
                    <a:pt x="17" y="15"/>
                  </a:lnTo>
                  <a:lnTo>
                    <a:pt x="17" y="16"/>
                  </a:lnTo>
                  <a:lnTo>
                    <a:pt x="17" y="17"/>
                  </a:lnTo>
                  <a:lnTo>
                    <a:pt x="16" y="18"/>
                  </a:lnTo>
                  <a:lnTo>
                    <a:pt x="16" y="20"/>
                  </a:lnTo>
                  <a:lnTo>
                    <a:pt x="15" y="20"/>
                  </a:lnTo>
                  <a:lnTo>
                    <a:pt x="14" y="21"/>
                  </a:lnTo>
                  <a:lnTo>
                    <a:pt x="13" y="21"/>
                  </a:lnTo>
                  <a:lnTo>
                    <a:pt x="11" y="22"/>
                  </a:lnTo>
                  <a:lnTo>
                    <a:pt x="10" y="22"/>
                  </a:lnTo>
                  <a:lnTo>
                    <a:pt x="9" y="22"/>
                  </a:lnTo>
                  <a:lnTo>
                    <a:pt x="8" y="21"/>
                  </a:lnTo>
                  <a:lnTo>
                    <a:pt x="7" y="21"/>
                  </a:lnTo>
                  <a:lnTo>
                    <a:pt x="6" y="20"/>
                  </a:lnTo>
                  <a:lnTo>
                    <a:pt x="5" y="19"/>
                  </a:lnTo>
                  <a:lnTo>
                    <a:pt x="5" y="18"/>
                  </a:lnTo>
                  <a:lnTo>
                    <a:pt x="4" y="16"/>
                  </a:lnTo>
                  <a:lnTo>
                    <a:pt x="0" y="4"/>
                  </a:lnTo>
                  <a:lnTo>
                    <a:pt x="11" y="0"/>
                  </a:lnTo>
                </a:path>
              </a:pathLst>
            </a:custGeom>
            <a:solidFill>
              <a:srgbClr val="FFFFFF"/>
            </a:solidFill>
            <a:ln w="12700" cap="rnd">
              <a:noFill/>
              <a:round/>
              <a:headEnd/>
              <a:tailEnd/>
            </a:ln>
          </p:spPr>
          <p:txBody>
            <a:bodyPr/>
            <a:lstStyle/>
            <a:p>
              <a:endParaRPr lang="en-CA"/>
            </a:p>
          </p:txBody>
        </p:sp>
        <p:sp>
          <p:nvSpPr>
            <p:cNvPr id="145471" name="Freeform 39"/>
            <p:cNvSpPr>
              <a:spLocks/>
            </p:cNvSpPr>
            <p:nvPr/>
          </p:nvSpPr>
          <p:spPr bwMode="auto">
            <a:xfrm>
              <a:off x="4976" y="4094"/>
              <a:ext cx="48" cy="30"/>
            </a:xfrm>
            <a:custGeom>
              <a:avLst/>
              <a:gdLst>
                <a:gd name="T0" fmla="*/ 42 w 48"/>
                <a:gd name="T1" fmla="*/ 0 h 30"/>
                <a:gd name="T2" fmla="*/ 47 w 48"/>
                <a:gd name="T3" fmla="*/ 9 h 30"/>
                <a:gd name="T4" fmla="*/ 5 w 48"/>
                <a:gd name="T5" fmla="*/ 29 h 30"/>
                <a:gd name="T6" fmla="*/ 0 w 48"/>
                <a:gd name="T7" fmla="*/ 20 h 30"/>
                <a:gd name="T8" fmla="*/ 42 w 48"/>
                <a:gd name="T9" fmla="*/ 0 h 30"/>
                <a:gd name="T10" fmla="*/ 0 60000 65536"/>
                <a:gd name="T11" fmla="*/ 0 60000 65536"/>
                <a:gd name="T12" fmla="*/ 0 60000 65536"/>
                <a:gd name="T13" fmla="*/ 0 60000 65536"/>
                <a:gd name="T14" fmla="*/ 0 60000 65536"/>
                <a:gd name="T15" fmla="*/ 0 w 48"/>
                <a:gd name="T16" fmla="*/ 0 h 30"/>
                <a:gd name="T17" fmla="*/ 48 w 48"/>
                <a:gd name="T18" fmla="*/ 30 h 30"/>
              </a:gdLst>
              <a:ahLst/>
              <a:cxnLst>
                <a:cxn ang="T10">
                  <a:pos x="T0" y="T1"/>
                </a:cxn>
                <a:cxn ang="T11">
                  <a:pos x="T2" y="T3"/>
                </a:cxn>
                <a:cxn ang="T12">
                  <a:pos x="T4" y="T5"/>
                </a:cxn>
                <a:cxn ang="T13">
                  <a:pos x="T6" y="T7"/>
                </a:cxn>
                <a:cxn ang="T14">
                  <a:pos x="T8" y="T9"/>
                </a:cxn>
              </a:cxnLst>
              <a:rect l="T15" t="T16" r="T17" b="T18"/>
              <a:pathLst>
                <a:path w="48" h="30">
                  <a:moveTo>
                    <a:pt x="42" y="0"/>
                  </a:moveTo>
                  <a:lnTo>
                    <a:pt x="47" y="9"/>
                  </a:lnTo>
                  <a:lnTo>
                    <a:pt x="5" y="29"/>
                  </a:lnTo>
                  <a:lnTo>
                    <a:pt x="0" y="20"/>
                  </a:lnTo>
                  <a:lnTo>
                    <a:pt x="42" y="0"/>
                  </a:lnTo>
                </a:path>
              </a:pathLst>
            </a:custGeom>
            <a:solidFill>
              <a:srgbClr val="000000"/>
            </a:solidFill>
            <a:ln w="12700" cap="rnd">
              <a:noFill/>
              <a:round/>
              <a:headEnd/>
              <a:tailEnd/>
            </a:ln>
          </p:spPr>
          <p:txBody>
            <a:bodyPr/>
            <a:lstStyle/>
            <a:p>
              <a:endParaRPr lang="en-CA"/>
            </a:p>
          </p:txBody>
        </p:sp>
        <p:sp>
          <p:nvSpPr>
            <p:cNvPr id="145472" name="Freeform 40"/>
            <p:cNvSpPr>
              <a:spLocks/>
            </p:cNvSpPr>
            <p:nvPr/>
          </p:nvSpPr>
          <p:spPr bwMode="auto">
            <a:xfrm>
              <a:off x="4997" y="4106"/>
              <a:ext cx="52" cy="46"/>
            </a:xfrm>
            <a:custGeom>
              <a:avLst/>
              <a:gdLst>
                <a:gd name="T0" fmla="*/ 31 w 52"/>
                <a:gd name="T1" fmla="*/ 0 h 46"/>
                <a:gd name="T2" fmla="*/ 51 w 52"/>
                <a:gd name="T3" fmla="*/ 30 h 46"/>
                <a:gd name="T4" fmla="*/ 44 w 52"/>
                <a:gd name="T5" fmla="*/ 35 h 46"/>
                <a:gd name="T6" fmla="*/ 37 w 52"/>
                <a:gd name="T7" fmla="*/ 24 h 46"/>
                <a:gd name="T8" fmla="*/ 5 w 52"/>
                <a:gd name="T9" fmla="*/ 45 h 46"/>
                <a:gd name="T10" fmla="*/ 0 w 52"/>
                <a:gd name="T11" fmla="*/ 38 h 46"/>
                <a:gd name="T12" fmla="*/ 32 w 52"/>
                <a:gd name="T13" fmla="*/ 16 h 46"/>
                <a:gd name="T14" fmla="*/ 24 w 52"/>
                <a:gd name="T15" fmla="*/ 5 h 46"/>
                <a:gd name="T16" fmla="*/ 31 w 52"/>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46"/>
                <a:gd name="T29" fmla="*/ 52 w 52"/>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46">
                  <a:moveTo>
                    <a:pt x="31" y="0"/>
                  </a:moveTo>
                  <a:lnTo>
                    <a:pt x="51" y="30"/>
                  </a:lnTo>
                  <a:lnTo>
                    <a:pt x="44" y="35"/>
                  </a:lnTo>
                  <a:lnTo>
                    <a:pt x="37" y="24"/>
                  </a:lnTo>
                  <a:lnTo>
                    <a:pt x="5" y="45"/>
                  </a:lnTo>
                  <a:lnTo>
                    <a:pt x="0" y="38"/>
                  </a:lnTo>
                  <a:lnTo>
                    <a:pt x="32" y="16"/>
                  </a:lnTo>
                  <a:lnTo>
                    <a:pt x="24" y="5"/>
                  </a:lnTo>
                  <a:lnTo>
                    <a:pt x="31" y="0"/>
                  </a:lnTo>
                </a:path>
              </a:pathLst>
            </a:custGeom>
            <a:solidFill>
              <a:srgbClr val="000000"/>
            </a:solidFill>
            <a:ln w="12700" cap="rnd">
              <a:noFill/>
              <a:round/>
              <a:headEnd/>
              <a:tailEnd/>
            </a:ln>
          </p:spPr>
          <p:txBody>
            <a:bodyPr/>
            <a:lstStyle/>
            <a:p>
              <a:endParaRPr lang="en-CA"/>
            </a:p>
          </p:txBody>
        </p:sp>
        <p:sp>
          <p:nvSpPr>
            <p:cNvPr id="145473" name="Freeform 41"/>
            <p:cNvSpPr>
              <a:spLocks/>
            </p:cNvSpPr>
            <p:nvPr/>
          </p:nvSpPr>
          <p:spPr bwMode="auto">
            <a:xfrm>
              <a:off x="5019" y="4146"/>
              <a:ext cx="44" cy="39"/>
            </a:xfrm>
            <a:custGeom>
              <a:avLst/>
              <a:gdLst>
                <a:gd name="T0" fmla="*/ 36 w 44"/>
                <a:gd name="T1" fmla="*/ 0 h 39"/>
                <a:gd name="T2" fmla="*/ 43 w 44"/>
                <a:gd name="T3" fmla="*/ 8 h 39"/>
                <a:gd name="T4" fmla="*/ 8 w 44"/>
                <a:gd name="T5" fmla="*/ 38 h 39"/>
                <a:gd name="T6" fmla="*/ 0 w 44"/>
                <a:gd name="T7" fmla="*/ 30 h 39"/>
                <a:gd name="T8" fmla="*/ 36 w 44"/>
                <a:gd name="T9" fmla="*/ 0 h 39"/>
                <a:gd name="T10" fmla="*/ 0 60000 65536"/>
                <a:gd name="T11" fmla="*/ 0 60000 65536"/>
                <a:gd name="T12" fmla="*/ 0 60000 65536"/>
                <a:gd name="T13" fmla="*/ 0 60000 65536"/>
                <a:gd name="T14" fmla="*/ 0 60000 65536"/>
                <a:gd name="T15" fmla="*/ 0 w 44"/>
                <a:gd name="T16" fmla="*/ 0 h 39"/>
                <a:gd name="T17" fmla="*/ 44 w 44"/>
                <a:gd name="T18" fmla="*/ 39 h 39"/>
              </a:gdLst>
              <a:ahLst/>
              <a:cxnLst>
                <a:cxn ang="T10">
                  <a:pos x="T0" y="T1"/>
                </a:cxn>
                <a:cxn ang="T11">
                  <a:pos x="T2" y="T3"/>
                </a:cxn>
                <a:cxn ang="T12">
                  <a:pos x="T4" y="T5"/>
                </a:cxn>
                <a:cxn ang="T13">
                  <a:pos x="T6" y="T7"/>
                </a:cxn>
                <a:cxn ang="T14">
                  <a:pos x="T8" y="T9"/>
                </a:cxn>
              </a:cxnLst>
              <a:rect l="T15" t="T16" r="T17" b="T18"/>
              <a:pathLst>
                <a:path w="44" h="39">
                  <a:moveTo>
                    <a:pt x="36" y="0"/>
                  </a:moveTo>
                  <a:lnTo>
                    <a:pt x="43" y="8"/>
                  </a:lnTo>
                  <a:lnTo>
                    <a:pt x="8" y="38"/>
                  </a:lnTo>
                  <a:lnTo>
                    <a:pt x="0" y="30"/>
                  </a:lnTo>
                  <a:lnTo>
                    <a:pt x="36" y="0"/>
                  </a:lnTo>
                </a:path>
              </a:pathLst>
            </a:custGeom>
            <a:solidFill>
              <a:srgbClr val="000000"/>
            </a:solidFill>
            <a:ln w="12700" cap="rnd">
              <a:noFill/>
              <a:round/>
              <a:headEnd/>
              <a:tailEnd/>
            </a:ln>
          </p:spPr>
          <p:txBody>
            <a:bodyPr/>
            <a:lstStyle/>
            <a:p>
              <a:endParaRPr lang="en-CA"/>
            </a:p>
          </p:txBody>
        </p:sp>
        <p:sp>
          <p:nvSpPr>
            <p:cNvPr id="145474" name="Freeform 42"/>
            <p:cNvSpPr>
              <a:spLocks/>
            </p:cNvSpPr>
            <p:nvPr/>
          </p:nvSpPr>
          <p:spPr bwMode="auto">
            <a:xfrm>
              <a:off x="5046" y="4163"/>
              <a:ext cx="50" cy="53"/>
            </a:xfrm>
            <a:custGeom>
              <a:avLst/>
              <a:gdLst>
                <a:gd name="T0" fmla="*/ 38 w 50"/>
                <a:gd name="T1" fmla="*/ 23 h 53"/>
                <a:gd name="T2" fmla="*/ 39 w 50"/>
                <a:gd name="T3" fmla="*/ 20 h 53"/>
                <a:gd name="T4" fmla="*/ 38 w 50"/>
                <a:gd name="T5" fmla="*/ 16 h 53"/>
                <a:gd name="T6" fmla="*/ 35 w 50"/>
                <a:gd name="T7" fmla="*/ 12 h 53"/>
                <a:gd name="T8" fmla="*/ 32 w 50"/>
                <a:gd name="T9" fmla="*/ 10 h 53"/>
                <a:gd name="T10" fmla="*/ 27 w 50"/>
                <a:gd name="T11" fmla="*/ 9 h 53"/>
                <a:gd name="T12" fmla="*/ 25 w 50"/>
                <a:gd name="T13" fmla="*/ 11 h 53"/>
                <a:gd name="T14" fmla="*/ 24 w 50"/>
                <a:gd name="T15" fmla="*/ 13 h 53"/>
                <a:gd name="T16" fmla="*/ 24 w 50"/>
                <a:gd name="T17" fmla="*/ 16 h 53"/>
                <a:gd name="T18" fmla="*/ 31 w 50"/>
                <a:gd name="T19" fmla="*/ 26 h 53"/>
                <a:gd name="T20" fmla="*/ 36 w 50"/>
                <a:gd name="T21" fmla="*/ 34 h 53"/>
                <a:gd name="T22" fmla="*/ 37 w 50"/>
                <a:gd name="T23" fmla="*/ 39 h 53"/>
                <a:gd name="T24" fmla="*/ 36 w 50"/>
                <a:gd name="T25" fmla="*/ 45 h 53"/>
                <a:gd name="T26" fmla="*/ 32 w 50"/>
                <a:gd name="T27" fmla="*/ 49 h 53"/>
                <a:gd name="T28" fmla="*/ 27 w 50"/>
                <a:gd name="T29" fmla="*/ 52 h 53"/>
                <a:gd name="T30" fmla="*/ 19 w 50"/>
                <a:gd name="T31" fmla="*/ 51 h 53"/>
                <a:gd name="T32" fmla="*/ 14 w 50"/>
                <a:gd name="T33" fmla="*/ 48 h 53"/>
                <a:gd name="T34" fmla="*/ 8 w 50"/>
                <a:gd name="T35" fmla="*/ 44 h 53"/>
                <a:gd name="T36" fmla="*/ 4 w 50"/>
                <a:gd name="T37" fmla="*/ 39 h 53"/>
                <a:gd name="T38" fmla="*/ 1 w 50"/>
                <a:gd name="T39" fmla="*/ 34 h 53"/>
                <a:gd name="T40" fmla="*/ 0 w 50"/>
                <a:gd name="T41" fmla="*/ 30 h 53"/>
                <a:gd name="T42" fmla="*/ 1 w 50"/>
                <a:gd name="T43" fmla="*/ 23 h 53"/>
                <a:gd name="T44" fmla="*/ 4 w 50"/>
                <a:gd name="T45" fmla="*/ 19 h 53"/>
                <a:gd name="T46" fmla="*/ 10 w 50"/>
                <a:gd name="T47" fmla="*/ 28 h 53"/>
                <a:gd name="T48" fmla="*/ 10 w 50"/>
                <a:gd name="T49" fmla="*/ 33 h 53"/>
                <a:gd name="T50" fmla="*/ 14 w 50"/>
                <a:gd name="T51" fmla="*/ 39 h 53"/>
                <a:gd name="T52" fmla="*/ 19 w 50"/>
                <a:gd name="T53" fmla="*/ 42 h 53"/>
                <a:gd name="T54" fmla="*/ 22 w 50"/>
                <a:gd name="T55" fmla="*/ 43 h 53"/>
                <a:gd name="T56" fmla="*/ 25 w 50"/>
                <a:gd name="T57" fmla="*/ 42 h 53"/>
                <a:gd name="T58" fmla="*/ 27 w 50"/>
                <a:gd name="T59" fmla="*/ 39 h 53"/>
                <a:gd name="T60" fmla="*/ 25 w 50"/>
                <a:gd name="T61" fmla="*/ 33 h 53"/>
                <a:gd name="T62" fmla="*/ 18 w 50"/>
                <a:gd name="T63" fmla="*/ 24 h 53"/>
                <a:gd name="T64" fmla="*/ 14 w 50"/>
                <a:gd name="T65" fmla="*/ 16 h 53"/>
                <a:gd name="T66" fmla="*/ 14 w 50"/>
                <a:gd name="T67" fmla="*/ 10 h 53"/>
                <a:gd name="T68" fmla="*/ 16 w 50"/>
                <a:gd name="T69" fmla="*/ 5 h 53"/>
                <a:gd name="T70" fmla="*/ 19 w 50"/>
                <a:gd name="T71" fmla="*/ 2 h 53"/>
                <a:gd name="T72" fmla="*/ 23 w 50"/>
                <a:gd name="T73" fmla="*/ 0 h 53"/>
                <a:gd name="T74" fmla="*/ 31 w 50"/>
                <a:gd name="T75" fmla="*/ 1 h 53"/>
                <a:gd name="T76" fmla="*/ 35 w 50"/>
                <a:gd name="T77" fmla="*/ 2 h 53"/>
                <a:gd name="T78" fmla="*/ 40 w 50"/>
                <a:gd name="T79" fmla="*/ 7 h 53"/>
                <a:gd name="T80" fmla="*/ 44 w 50"/>
                <a:gd name="T81" fmla="*/ 11 h 53"/>
                <a:gd name="T82" fmla="*/ 47 w 50"/>
                <a:gd name="T83" fmla="*/ 15 h 53"/>
                <a:gd name="T84" fmla="*/ 48 w 50"/>
                <a:gd name="T85" fmla="*/ 20 h 53"/>
                <a:gd name="T86" fmla="*/ 48 w 50"/>
                <a:gd name="T87" fmla="*/ 25 h 53"/>
                <a:gd name="T88" fmla="*/ 47 w 50"/>
                <a:gd name="T89" fmla="*/ 29 h 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
                <a:gd name="T136" fmla="*/ 0 h 53"/>
                <a:gd name="T137" fmla="*/ 50 w 50"/>
                <a:gd name="T138" fmla="*/ 53 h 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 h="53">
                  <a:moveTo>
                    <a:pt x="45" y="31"/>
                  </a:moveTo>
                  <a:lnTo>
                    <a:pt x="38" y="25"/>
                  </a:lnTo>
                  <a:lnTo>
                    <a:pt x="38" y="23"/>
                  </a:lnTo>
                  <a:lnTo>
                    <a:pt x="39" y="22"/>
                  </a:lnTo>
                  <a:lnTo>
                    <a:pt x="39" y="21"/>
                  </a:lnTo>
                  <a:lnTo>
                    <a:pt x="39" y="20"/>
                  </a:lnTo>
                  <a:lnTo>
                    <a:pt x="39" y="19"/>
                  </a:lnTo>
                  <a:lnTo>
                    <a:pt x="39" y="17"/>
                  </a:lnTo>
                  <a:lnTo>
                    <a:pt x="38" y="16"/>
                  </a:lnTo>
                  <a:lnTo>
                    <a:pt x="37" y="15"/>
                  </a:lnTo>
                  <a:lnTo>
                    <a:pt x="36" y="13"/>
                  </a:lnTo>
                  <a:lnTo>
                    <a:pt x="35" y="12"/>
                  </a:lnTo>
                  <a:lnTo>
                    <a:pt x="34" y="12"/>
                  </a:lnTo>
                  <a:lnTo>
                    <a:pt x="33" y="11"/>
                  </a:lnTo>
                  <a:lnTo>
                    <a:pt x="32" y="10"/>
                  </a:lnTo>
                  <a:lnTo>
                    <a:pt x="30" y="9"/>
                  </a:lnTo>
                  <a:lnTo>
                    <a:pt x="29" y="9"/>
                  </a:lnTo>
                  <a:lnTo>
                    <a:pt x="27" y="9"/>
                  </a:lnTo>
                  <a:lnTo>
                    <a:pt x="26" y="10"/>
                  </a:lnTo>
                  <a:lnTo>
                    <a:pt x="25" y="11"/>
                  </a:lnTo>
                  <a:lnTo>
                    <a:pt x="24" y="11"/>
                  </a:lnTo>
                  <a:lnTo>
                    <a:pt x="24" y="12"/>
                  </a:lnTo>
                  <a:lnTo>
                    <a:pt x="24" y="13"/>
                  </a:lnTo>
                  <a:lnTo>
                    <a:pt x="23" y="13"/>
                  </a:lnTo>
                  <a:lnTo>
                    <a:pt x="24" y="15"/>
                  </a:lnTo>
                  <a:lnTo>
                    <a:pt x="24" y="16"/>
                  </a:lnTo>
                  <a:lnTo>
                    <a:pt x="26" y="19"/>
                  </a:lnTo>
                  <a:lnTo>
                    <a:pt x="28" y="22"/>
                  </a:lnTo>
                  <a:lnTo>
                    <a:pt x="31" y="26"/>
                  </a:lnTo>
                  <a:lnTo>
                    <a:pt x="34" y="30"/>
                  </a:lnTo>
                  <a:lnTo>
                    <a:pt x="35" y="32"/>
                  </a:lnTo>
                  <a:lnTo>
                    <a:pt x="36" y="34"/>
                  </a:lnTo>
                  <a:lnTo>
                    <a:pt x="36" y="36"/>
                  </a:lnTo>
                  <a:lnTo>
                    <a:pt x="37" y="37"/>
                  </a:lnTo>
                  <a:lnTo>
                    <a:pt x="37" y="39"/>
                  </a:lnTo>
                  <a:lnTo>
                    <a:pt x="37" y="41"/>
                  </a:lnTo>
                  <a:lnTo>
                    <a:pt x="36" y="43"/>
                  </a:lnTo>
                  <a:lnTo>
                    <a:pt x="36" y="45"/>
                  </a:lnTo>
                  <a:lnTo>
                    <a:pt x="34" y="47"/>
                  </a:lnTo>
                  <a:lnTo>
                    <a:pt x="33" y="48"/>
                  </a:lnTo>
                  <a:lnTo>
                    <a:pt x="32" y="49"/>
                  </a:lnTo>
                  <a:lnTo>
                    <a:pt x="31" y="50"/>
                  </a:lnTo>
                  <a:lnTo>
                    <a:pt x="29" y="51"/>
                  </a:lnTo>
                  <a:lnTo>
                    <a:pt x="27" y="52"/>
                  </a:lnTo>
                  <a:lnTo>
                    <a:pt x="24" y="52"/>
                  </a:lnTo>
                  <a:lnTo>
                    <a:pt x="21" y="52"/>
                  </a:lnTo>
                  <a:lnTo>
                    <a:pt x="19" y="51"/>
                  </a:lnTo>
                  <a:lnTo>
                    <a:pt x="17" y="50"/>
                  </a:lnTo>
                  <a:lnTo>
                    <a:pt x="15" y="50"/>
                  </a:lnTo>
                  <a:lnTo>
                    <a:pt x="14" y="48"/>
                  </a:lnTo>
                  <a:lnTo>
                    <a:pt x="13" y="47"/>
                  </a:lnTo>
                  <a:lnTo>
                    <a:pt x="10" y="46"/>
                  </a:lnTo>
                  <a:lnTo>
                    <a:pt x="8" y="44"/>
                  </a:lnTo>
                  <a:lnTo>
                    <a:pt x="7" y="42"/>
                  </a:lnTo>
                  <a:lnTo>
                    <a:pt x="5" y="41"/>
                  </a:lnTo>
                  <a:lnTo>
                    <a:pt x="4" y="39"/>
                  </a:lnTo>
                  <a:lnTo>
                    <a:pt x="3" y="38"/>
                  </a:lnTo>
                  <a:lnTo>
                    <a:pt x="2" y="36"/>
                  </a:lnTo>
                  <a:lnTo>
                    <a:pt x="1" y="34"/>
                  </a:lnTo>
                  <a:lnTo>
                    <a:pt x="1" y="33"/>
                  </a:lnTo>
                  <a:lnTo>
                    <a:pt x="0" y="31"/>
                  </a:lnTo>
                  <a:lnTo>
                    <a:pt x="0" y="30"/>
                  </a:lnTo>
                  <a:lnTo>
                    <a:pt x="0" y="28"/>
                  </a:lnTo>
                  <a:lnTo>
                    <a:pt x="0" y="26"/>
                  </a:lnTo>
                  <a:lnTo>
                    <a:pt x="1" y="23"/>
                  </a:lnTo>
                  <a:lnTo>
                    <a:pt x="1" y="22"/>
                  </a:lnTo>
                  <a:lnTo>
                    <a:pt x="3" y="20"/>
                  </a:lnTo>
                  <a:lnTo>
                    <a:pt x="4" y="19"/>
                  </a:lnTo>
                  <a:lnTo>
                    <a:pt x="11" y="25"/>
                  </a:lnTo>
                  <a:lnTo>
                    <a:pt x="11" y="27"/>
                  </a:lnTo>
                  <a:lnTo>
                    <a:pt x="10" y="28"/>
                  </a:lnTo>
                  <a:lnTo>
                    <a:pt x="10" y="30"/>
                  </a:lnTo>
                  <a:lnTo>
                    <a:pt x="10" y="31"/>
                  </a:lnTo>
                  <a:lnTo>
                    <a:pt x="10" y="33"/>
                  </a:lnTo>
                  <a:lnTo>
                    <a:pt x="11" y="35"/>
                  </a:lnTo>
                  <a:lnTo>
                    <a:pt x="13" y="37"/>
                  </a:lnTo>
                  <a:lnTo>
                    <a:pt x="14" y="39"/>
                  </a:lnTo>
                  <a:lnTo>
                    <a:pt x="16" y="40"/>
                  </a:lnTo>
                  <a:lnTo>
                    <a:pt x="18" y="42"/>
                  </a:lnTo>
                  <a:lnTo>
                    <a:pt x="19" y="42"/>
                  </a:lnTo>
                  <a:lnTo>
                    <a:pt x="20" y="42"/>
                  </a:lnTo>
                  <a:lnTo>
                    <a:pt x="21" y="43"/>
                  </a:lnTo>
                  <a:lnTo>
                    <a:pt x="22" y="43"/>
                  </a:lnTo>
                  <a:lnTo>
                    <a:pt x="23" y="42"/>
                  </a:lnTo>
                  <a:lnTo>
                    <a:pt x="24" y="42"/>
                  </a:lnTo>
                  <a:lnTo>
                    <a:pt x="25" y="42"/>
                  </a:lnTo>
                  <a:lnTo>
                    <a:pt x="26" y="41"/>
                  </a:lnTo>
                  <a:lnTo>
                    <a:pt x="26" y="40"/>
                  </a:lnTo>
                  <a:lnTo>
                    <a:pt x="27" y="39"/>
                  </a:lnTo>
                  <a:lnTo>
                    <a:pt x="27" y="37"/>
                  </a:lnTo>
                  <a:lnTo>
                    <a:pt x="26" y="36"/>
                  </a:lnTo>
                  <a:lnTo>
                    <a:pt x="25" y="33"/>
                  </a:lnTo>
                  <a:lnTo>
                    <a:pt x="23" y="31"/>
                  </a:lnTo>
                  <a:lnTo>
                    <a:pt x="21" y="28"/>
                  </a:lnTo>
                  <a:lnTo>
                    <a:pt x="18" y="24"/>
                  </a:lnTo>
                  <a:lnTo>
                    <a:pt x="17" y="21"/>
                  </a:lnTo>
                  <a:lnTo>
                    <a:pt x="15" y="19"/>
                  </a:lnTo>
                  <a:lnTo>
                    <a:pt x="14" y="16"/>
                  </a:lnTo>
                  <a:lnTo>
                    <a:pt x="14" y="13"/>
                  </a:lnTo>
                  <a:lnTo>
                    <a:pt x="13" y="12"/>
                  </a:lnTo>
                  <a:lnTo>
                    <a:pt x="14" y="10"/>
                  </a:lnTo>
                  <a:lnTo>
                    <a:pt x="14" y="8"/>
                  </a:lnTo>
                  <a:lnTo>
                    <a:pt x="15" y="6"/>
                  </a:lnTo>
                  <a:lnTo>
                    <a:pt x="16" y="5"/>
                  </a:lnTo>
                  <a:lnTo>
                    <a:pt x="17" y="4"/>
                  </a:lnTo>
                  <a:lnTo>
                    <a:pt x="18" y="3"/>
                  </a:lnTo>
                  <a:lnTo>
                    <a:pt x="19" y="2"/>
                  </a:lnTo>
                  <a:lnTo>
                    <a:pt x="20" y="1"/>
                  </a:lnTo>
                  <a:lnTo>
                    <a:pt x="21" y="1"/>
                  </a:lnTo>
                  <a:lnTo>
                    <a:pt x="23" y="0"/>
                  </a:lnTo>
                  <a:lnTo>
                    <a:pt x="26" y="0"/>
                  </a:lnTo>
                  <a:lnTo>
                    <a:pt x="28" y="0"/>
                  </a:lnTo>
                  <a:lnTo>
                    <a:pt x="31" y="1"/>
                  </a:lnTo>
                  <a:lnTo>
                    <a:pt x="32" y="1"/>
                  </a:lnTo>
                  <a:lnTo>
                    <a:pt x="34" y="2"/>
                  </a:lnTo>
                  <a:lnTo>
                    <a:pt x="35" y="2"/>
                  </a:lnTo>
                  <a:lnTo>
                    <a:pt x="36" y="4"/>
                  </a:lnTo>
                  <a:lnTo>
                    <a:pt x="38" y="5"/>
                  </a:lnTo>
                  <a:lnTo>
                    <a:pt x="40" y="7"/>
                  </a:lnTo>
                  <a:lnTo>
                    <a:pt x="42" y="8"/>
                  </a:lnTo>
                  <a:lnTo>
                    <a:pt x="43" y="9"/>
                  </a:lnTo>
                  <a:lnTo>
                    <a:pt x="44" y="11"/>
                  </a:lnTo>
                  <a:lnTo>
                    <a:pt x="45" y="12"/>
                  </a:lnTo>
                  <a:lnTo>
                    <a:pt x="46" y="14"/>
                  </a:lnTo>
                  <a:lnTo>
                    <a:pt x="47" y="15"/>
                  </a:lnTo>
                  <a:lnTo>
                    <a:pt x="48" y="17"/>
                  </a:lnTo>
                  <a:lnTo>
                    <a:pt x="48" y="19"/>
                  </a:lnTo>
                  <a:lnTo>
                    <a:pt x="48" y="20"/>
                  </a:lnTo>
                  <a:lnTo>
                    <a:pt x="49" y="22"/>
                  </a:lnTo>
                  <a:lnTo>
                    <a:pt x="49" y="23"/>
                  </a:lnTo>
                  <a:lnTo>
                    <a:pt x="48" y="25"/>
                  </a:lnTo>
                  <a:lnTo>
                    <a:pt x="48" y="26"/>
                  </a:lnTo>
                  <a:lnTo>
                    <a:pt x="48" y="28"/>
                  </a:lnTo>
                  <a:lnTo>
                    <a:pt x="47" y="29"/>
                  </a:lnTo>
                  <a:lnTo>
                    <a:pt x="46" y="30"/>
                  </a:lnTo>
                  <a:lnTo>
                    <a:pt x="45" y="31"/>
                  </a:lnTo>
                </a:path>
              </a:pathLst>
            </a:custGeom>
            <a:solidFill>
              <a:srgbClr val="000000"/>
            </a:solidFill>
            <a:ln w="12700" cap="rnd">
              <a:noFill/>
              <a:round/>
              <a:headEnd/>
              <a:tailEnd/>
            </a:ln>
          </p:spPr>
          <p:txBody>
            <a:bodyPr/>
            <a:lstStyle/>
            <a:p>
              <a:endParaRPr lang="en-CA"/>
            </a:p>
          </p:txBody>
        </p:sp>
        <p:sp>
          <p:nvSpPr>
            <p:cNvPr id="145475" name="Freeform 43"/>
            <p:cNvSpPr>
              <a:spLocks/>
            </p:cNvSpPr>
            <p:nvPr/>
          </p:nvSpPr>
          <p:spPr bwMode="auto">
            <a:xfrm>
              <a:off x="5086" y="4184"/>
              <a:ext cx="60" cy="63"/>
            </a:xfrm>
            <a:custGeom>
              <a:avLst/>
              <a:gdLst>
                <a:gd name="T0" fmla="*/ 22 w 60"/>
                <a:gd name="T1" fmla="*/ 0 h 63"/>
                <a:gd name="T2" fmla="*/ 31 w 60"/>
                <a:gd name="T3" fmla="*/ 5 h 63"/>
                <a:gd name="T4" fmla="*/ 23 w 60"/>
                <a:gd name="T5" fmla="*/ 21 h 63"/>
                <a:gd name="T6" fmla="*/ 41 w 60"/>
                <a:gd name="T7" fmla="*/ 30 h 63"/>
                <a:gd name="T8" fmla="*/ 50 w 60"/>
                <a:gd name="T9" fmla="*/ 15 h 63"/>
                <a:gd name="T10" fmla="*/ 59 w 60"/>
                <a:gd name="T11" fmla="*/ 20 h 63"/>
                <a:gd name="T12" fmla="*/ 37 w 60"/>
                <a:gd name="T13" fmla="*/ 62 h 63"/>
                <a:gd name="T14" fmla="*/ 28 w 60"/>
                <a:gd name="T15" fmla="*/ 57 h 63"/>
                <a:gd name="T16" fmla="*/ 37 w 60"/>
                <a:gd name="T17" fmla="*/ 38 h 63"/>
                <a:gd name="T18" fmla="*/ 19 w 60"/>
                <a:gd name="T19" fmla="*/ 29 h 63"/>
                <a:gd name="T20" fmla="*/ 9 w 60"/>
                <a:gd name="T21" fmla="*/ 47 h 63"/>
                <a:gd name="T22" fmla="*/ 0 w 60"/>
                <a:gd name="T23" fmla="*/ 42 h 63"/>
                <a:gd name="T24" fmla="*/ 22 w 60"/>
                <a:gd name="T25" fmla="*/ 0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63"/>
                <a:gd name="T41" fmla="*/ 60 w 60"/>
                <a:gd name="T42" fmla="*/ 63 h 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63">
                  <a:moveTo>
                    <a:pt x="22" y="0"/>
                  </a:moveTo>
                  <a:lnTo>
                    <a:pt x="31" y="5"/>
                  </a:lnTo>
                  <a:lnTo>
                    <a:pt x="23" y="21"/>
                  </a:lnTo>
                  <a:lnTo>
                    <a:pt x="41" y="30"/>
                  </a:lnTo>
                  <a:lnTo>
                    <a:pt x="50" y="15"/>
                  </a:lnTo>
                  <a:lnTo>
                    <a:pt x="59" y="20"/>
                  </a:lnTo>
                  <a:lnTo>
                    <a:pt x="37" y="62"/>
                  </a:lnTo>
                  <a:lnTo>
                    <a:pt x="28" y="57"/>
                  </a:lnTo>
                  <a:lnTo>
                    <a:pt x="37" y="38"/>
                  </a:lnTo>
                  <a:lnTo>
                    <a:pt x="19" y="29"/>
                  </a:lnTo>
                  <a:lnTo>
                    <a:pt x="9" y="47"/>
                  </a:lnTo>
                  <a:lnTo>
                    <a:pt x="0" y="42"/>
                  </a:lnTo>
                  <a:lnTo>
                    <a:pt x="22" y="0"/>
                  </a:lnTo>
                </a:path>
              </a:pathLst>
            </a:custGeom>
            <a:solidFill>
              <a:srgbClr val="000000"/>
            </a:solidFill>
            <a:ln w="12700" cap="rnd">
              <a:noFill/>
              <a:round/>
              <a:headEnd/>
              <a:tailEnd/>
            </a:ln>
          </p:spPr>
          <p:txBody>
            <a:bodyPr/>
            <a:lstStyle/>
            <a:p>
              <a:endParaRPr lang="en-CA"/>
            </a:p>
          </p:txBody>
        </p:sp>
        <p:sp>
          <p:nvSpPr>
            <p:cNvPr id="145476" name="Freeform 44"/>
            <p:cNvSpPr>
              <a:spLocks/>
            </p:cNvSpPr>
            <p:nvPr/>
          </p:nvSpPr>
          <p:spPr bwMode="auto">
            <a:xfrm>
              <a:off x="4944" y="3998"/>
              <a:ext cx="53" cy="52"/>
            </a:xfrm>
            <a:custGeom>
              <a:avLst/>
              <a:gdLst>
                <a:gd name="T0" fmla="*/ 45 w 53"/>
                <a:gd name="T1" fmla="*/ 0 h 52"/>
                <a:gd name="T2" fmla="*/ 51 w 53"/>
                <a:gd name="T3" fmla="*/ 25 h 52"/>
                <a:gd name="T4" fmla="*/ 51 w 53"/>
                <a:gd name="T5" fmla="*/ 28 h 52"/>
                <a:gd name="T6" fmla="*/ 52 w 53"/>
                <a:gd name="T7" fmla="*/ 31 h 52"/>
                <a:gd name="T8" fmla="*/ 52 w 53"/>
                <a:gd name="T9" fmla="*/ 34 h 52"/>
                <a:gd name="T10" fmla="*/ 51 w 53"/>
                <a:gd name="T11" fmla="*/ 36 h 52"/>
                <a:gd name="T12" fmla="*/ 51 w 53"/>
                <a:gd name="T13" fmla="*/ 38 h 52"/>
                <a:gd name="T14" fmla="*/ 49 w 53"/>
                <a:gd name="T15" fmla="*/ 40 h 52"/>
                <a:gd name="T16" fmla="*/ 48 w 53"/>
                <a:gd name="T17" fmla="*/ 41 h 52"/>
                <a:gd name="T18" fmla="*/ 46 w 53"/>
                <a:gd name="T19" fmla="*/ 42 h 52"/>
                <a:gd name="T20" fmla="*/ 45 w 53"/>
                <a:gd name="T21" fmla="*/ 43 h 52"/>
                <a:gd name="T22" fmla="*/ 43 w 53"/>
                <a:gd name="T23" fmla="*/ 44 h 52"/>
                <a:gd name="T24" fmla="*/ 41 w 53"/>
                <a:gd name="T25" fmla="*/ 44 h 52"/>
                <a:gd name="T26" fmla="*/ 39 w 53"/>
                <a:gd name="T27" fmla="*/ 44 h 52"/>
                <a:gd name="T28" fmla="*/ 38 w 53"/>
                <a:gd name="T29" fmla="*/ 44 h 52"/>
                <a:gd name="T30" fmla="*/ 36 w 53"/>
                <a:gd name="T31" fmla="*/ 43 h 52"/>
                <a:gd name="T32" fmla="*/ 35 w 53"/>
                <a:gd name="T33" fmla="*/ 42 h 52"/>
                <a:gd name="T34" fmla="*/ 34 w 53"/>
                <a:gd name="T35" fmla="*/ 42 h 52"/>
                <a:gd name="T36" fmla="*/ 33 w 53"/>
                <a:gd name="T37" fmla="*/ 40 h 52"/>
                <a:gd name="T38" fmla="*/ 33 w 53"/>
                <a:gd name="T39" fmla="*/ 40 h 52"/>
                <a:gd name="T40" fmla="*/ 32 w 53"/>
                <a:gd name="T41" fmla="*/ 41 h 52"/>
                <a:gd name="T42" fmla="*/ 32 w 53"/>
                <a:gd name="T43" fmla="*/ 42 h 52"/>
                <a:gd name="T44" fmla="*/ 32 w 53"/>
                <a:gd name="T45" fmla="*/ 44 h 52"/>
                <a:gd name="T46" fmla="*/ 31 w 53"/>
                <a:gd name="T47" fmla="*/ 45 h 52"/>
                <a:gd name="T48" fmla="*/ 30 w 53"/>
                <a:gd name="T49" fmla="*/ 47 h 52"/>
                <a:gd name="T50" fmla="*/ 29 w 53"/>
                <a:gd name="T51" fmla="*/ 48 h 52"/>
                <a:gd name="T52" fmla="*/ 27 w 53"/>
                <a:gd name="T53" fmla="*/ 49 h 52"/>
                <a:gd name="T54" fmla="*/ 26 w 53"/>
                <a:gd name="T55" fmla="*/ 50 h 52"/>
                <a:gd name="T56" fmla="*/ 24 w 53"/>
                <a:gd name="T57" fmla="*/ 50 h 52"/>
                <a:gd name="T58" fmla="*/ 23 w 53"/>
                <a:gd name="T59" fmla="*/ 50 h 52"/>
                <a:gd name="T60" fmla="*/ 21 w 53"/>
                <a:gd name="T61" fmla="*/ 51 h 52"/>
                <a:gd name="T62" fmla="*/ 19 w 53"/>
                <a:gd name="T63" fmla="*/ 50 h 52"/>
                <a:gd name="T64" fmla="*/ 18 w 53"/>
                <a:gd name="T65" fmla="*/ 50 h 52"/>
                <a:gd name="T66" fmla="*/ 17 w 53"/>
                <a:gd name="T67" fmla="*/ 50 h 52"/>
                <a:gd name="T68" fmla="*/ 15 w 53"/>
                <a:gd name="T69" fmla="*/ 49 h 52"/>
                <a:gd name="T70" fmla="*/ 13 w 53"/>
                <a:gd name="T71" fmla="*/ 48 h 52"/>
                <a:gd name="T72" fmla="*/ 12 w 53"/>
                <a:gd name="T73" fmla="*/ 47 h 52"/>
                <a:gd name="T74" fmla="*/ 10 w 53"/>
                <a:gd name="T75" fmla="*/ 45 h 52"/>
                <a:gd name="T76" fmla="*/ 9 w 53"/>
                <a:gd name="T77" fmla="*/ 44 h 52"/>
                <a:gd name="T78" fmla="*/ 7 w 53"/>
                <a:gd name="T79" fmla="*/ 41 h 52"/>
                <a:gd name="T80" fmla="*/ 7 w 53"/>
                <a:gd name="T81" fmla="*/ 39 h 52"/>
                <a:gd name="T82" fmla="*/ 6 w 53"/>
                <a:gd name="T83" fmla="*/ 34 h 52"/>
                <a:gd name="T84" fmla="*/ 0 w 53"/>
                <a:gd name="T85" fmla="*/ 11 h 52"/>
                <a:gd name="T86" fmla="*/ 45 w 53"/>
                <a:gd name="T87" fmla="*/ 0 h 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
                <a:gd name="T133" fmla="*/ 0 h 52"/>
                <a:gd name="T134" fmla="*/ 53 w 53"/>
                <a:gd name="T135" fmla="*/ 52 h 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 h="52">
                  <a:moveTo>
                    <a:pt x="45" y="0"/>
                  </a:moveTo>
                  <a:lnTo>
                    <a:pt x="51" y="25"/>
                  </a:lnTo>
                  <a:lnTo>
                    <a:pt x="51" y="28"/>
                  </a:lnTo>
                  <a:lnTo>
                    <a:pt x="52" y="31"/>
                  </a:lnTo>
                  <a:lnTo>
                    <a:pt x="52" y="34"/>
                  </a:lnTo>
                  <a:lnTo>
                    <a:pt x="51" y="36"/>
                  </a:lnTo>
                  <a:lnTo>
                    <a:pt x="51" y="38"/>
                  </a:lnTo>
                  <a:lnTo>
                    <a:pt x="49" y="40"/>
                  </a:lnTo>
                  <a:lnTo>
                    <a:pt x="48" y="41"/>
                  </a:lnTo>
                  <a:lnTo>
                    <a:pt x="46" y="42"/>
                  </a:lnTo>
                  <a:lnTo>
                    <a:pt x="45" y="43"/>
                  </a:lnTo>
                  <a:lnTo>
                    <a:pt x="43" y="44"/>
                  </a:lnTo>
                  <a:lnTo>
                    <a:pt x="41" y="44"/>
                  </a:lnTo>
                  <a:lnTo>
                    <a:pt x="39" y="44"/>
                  </a:lnTo>
                  <a:lnTo>
                    <a:pt x="38" y="44"/>
                  </a:lnTo>
                  <a:lnTo>
                    <a:pt x="36" y="43"/>
                  </a:lnTo>
                  <a:lnTo>
                    <a:pt x="35" y="42"/>
                  </a:lnTo>
                  <a:lnTo>
                    <a:pt x="34" y="42"/>
                  </a:lnTo>
                  <a:lnTo>
                    <a:pt x="33" y="40"/>
                  </a:lnTo>
                  <a:lnTo>
                    <a:pt x="32" y="41"/>
                  </a:lnTo>
                  <a:lnTo>
                    <a:pt x="32" y="42"/>
                  </a:lnTo>
                  <a:lnTo>
                    <a:pt x="32" y="44"/>
                  </a:lnTo>
                  <a:lnTo>
                    <a:pt x="31" y="45"/>
                  </a:lnTo>
                  <a:lnTo>
                    <a:pt x="30" y="47"/>
                  </a:lnTo>
                  <a:lnTo>
                    <a:pt x="29" y="48"/>
                  </a:lnTo>
                  <a:lnTo>
                    <a:pt x="27" y="49"/>
                  </a:lnTo>
                  <a:lnTo>
                    <a:pt x="26" y="50"/>
                  </a:lnTo>
                  <a:lnTo>
                    <a:pt x="24" y="50"/>
                  </a:lnTo>
                  <a:lnTo>
                    <a:pt x="23" y="50"/>
                  </a:lnTo>
                  <a:lnTo>
                    <a:pt x="21" y="51"/>
                  </a:lnTo>
                  <a:lnTo>
                    <a:pt x="19" y="50"/>
                  </a:lnTo>
                  <a:lnTo>
                    <a:pt x="18" y="50"/>
                  </a:lnTo>
                  <a:lnTo>
                    <a:pt x="17" y="50"/>
                  </a:lnTo>
                  <a:lnTo>
                    <a:pt x="15" y="49"/>
                  </a:lnTo>
                  <a:lnTo>
                    <a:pt x="13" y="48"/>
                  </a:lnTo>
                  <a:lnTo>
                    <a:pt x="12" y="47"/>
                  </a:lnTo>
                  <a:lnTo>
                    <a:pt x="10" y="45"/>
                  </a:lnTo>
                  <a:lnTo>
                    <a:pt x="9" y="44"/>
                  </a:lnTo>
                  <a:lnTo>
                    <a:pt x="7" y="41"/>
                  </a:lnTo>
                  <a:lnTo>
                    <a:pt x="7" y="39"/>
                  </a:lnTo>
                  <a:lnTo>
                    <a:pt x="6" y="34"/>
                  </a:lnTo>
                  <a:lnTo>
                    <a:pt x="0" y="11"/>
                  </a:lnTo>
                  <a:lnTo>
                    <a:pt x="45" y="0"/>
                  </a:lnTo>
                </a:path>
              </a:pathLst>
            </a:custGeom>
            <a:solidFill>
              <a:srgbClr val="000000"/>
            </a:solidFill>
            <a:ln w="12700" cap="rnd">
              <a:noFill/>
              <a:round/>
              <a:headEnd/>
              <a:tailEnd/>
            </a:ln>
          </p:spPr>
          <p:txBody>
            <a:bodyPr/>
            <a:lstStyle/>
            <a:p>
              <a:endParaRPr lang="en-CA"/>
            </a:p>
          </p:txBody>
        </p:sp>
        <p:sp>
          <p:nvSpPr>
            <p:cNvPr id="145477" name="Freeform 45"/>
            <p:cNvSpPr>
              <a:spLocks/>
            </p:cNvSpPr>
            <p:nvPr/>
          </p:nvSpPr>
          <p:spPr bwMode="auto">
            <a:xfrm>
              <a:off x="4974" y="4010"/>
              <a:ext cx="15" cy="22"/>
            </a:xfrm>
            <a:custGeom>
              <a:avLst/>
              <a:gdLst>
                <a:gd name="T0" fmla="*/ 10 w 15"/>
                <a:gd name="T1" fmla="*/ 0 h 22"/>
                <a:gd name="T2" fmla="*/ 14 w 15"/>
                <a:gd name="T3" fmla="*/ 12 h 22"/>
                <a:gd name="T4" fmla="*/ 14 w 15"/>
                <a:gd name="T5" fmla="*/ 14 h 22"/>
                <a:gd name="T6" fmla="*/ 14 w 15"/>
                <a:gd name="T7" fmla="*/ 16 h 22"/>
                <a:gd name="T8" fmla="*/ 14 w 15"/>
                <a:gd name="T9" fmla="*/ 17 h 22"/>
                <a:gd name="T10" fmla="*/ 14 w 15"/>
                <a:gd name="T11" fmla="*/ 18 h 22"/>
                <a:gd name="T12" fmla="*/ 14 w 15"/>
                <a:gd name="T13" fmla="*/ 19 h 22"/>
                <a:gd name="T14" fmla="*/ 13 w 15"/>
                <a:gd name="T15" fmla="*/ 19 h 22"/>
                <a:gd name="T16" fmla="*/ 12 w 15"/>
                <a:gd name="T17" fmla="*/ 20 h 22"/>
                <a:gd name="T18" fmla="*/ 12 w 15"/>
                <a:gd name="T19" fmla="*/ 20 h 22"/>
                <a:gd name="T20" fmla="*/ 11 w 15"/>
                <a:gd name="T21" fmla="*/ 21 h 22"/>
                <a:gd name="T22" fmla="*/ 10 w 15"/>
                <a:gd name="T23" fmla="*/ 21 h 22"/>
                <a:gd name="T24" fmla="*/ 9 w 15"/>
                <a:gd name="T25" fmla="*/ 21 h 22"/>
                <a:gd name="T26" fmla="*/ 8 w 15"/>
                <a:gd name="T27" fmla="*/ 21 h 22"/>
                <a:gd name="T28" fmla="*/ 8 w 15"/>
                <a:gd name="T29" fmla="*/ 21 h 22"/>
                <a:gd name="T30" fmla="*/ 7 w 15"/>
                <a:gd name="T31" fmla="*/ 21 h 22"/>
                <a:gd name="T32" fmla="*/ 7 w 15"/>
                <a:gd name="T33" fmla="*/ 20 h 22"/>
                <a:gd name="T34" fmla="*/ 6 w 15"/>
                <a:gd name="T35" fmla="*/ 20 h 22"/>
                <a:gd name="T36" fmla="*/ 5 w 15"/>
                <a:gd name="T37" fmla="*/ 19 h 22"/>
                <a:gd name="T38" fmla="*/ 5 w 15"/>
                <a:gd name="T39" fmla="*/ 19 h 22"/>
                <a:gd name="T40" fmla="*/ 4 w 15"/>
                <a:gd name="T41" fmla="*/ 16 h 22"/>
                <a:gd name="T42" fmla="*/ 3 w 15"/>
                <a:gd name="T43" fmla="*/ 14 h 22"/>
                <a:gd name="T44" fmla="*/ 0 w 15"/>
                <a:gd name="T45" fmla="*/ 2 h 22"/>
                <a:gd name="T46" fmla="*/ 10 w 15"/>
                <a:gd name="T47" fmla="*/ 0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10" y="0"/>
                  </a:moveTo>
                  <a:lnTo>
                    <a:pt x="14" y="12"/>
                  </a:lnTo>
                  <a:lnTo>
                    <a:pt x="14" y="14"/>
                  </a:lnTo>
                  <a:lnTo>
                    <a:pt x="14" y="16"/>
                  </a:lnTo>
                  <a:lnTo>
                    <a:pt x="14" y="17"/>
                  </a:lnTo>
                  <a:lnTo>
                    <a:pt x="14" y="18"/>
                  </a:lnTo>
                  <a:lnTo>
                    <a:pt x="14" y="19"/>
                  </a:lnTo>
                  <a:lnTo>
                    <a:pt x="13" y="19"/>
                  </a:lnTo>
                  <a:lnTo>
                    <a:pt x="12" y="20"/>
                  </a:lnTo>
                  <a:lnTo>
                    <a:pt x="11" y="21"/>
                  </a:lnTo>
                  <a:lnTo>
                    <a:pt x="10" y="21"/>
                  </a:lnTo>
                  <a:lnTo>
                    <a:pt x="9" y="21"/>
                  </a:lnTo>
                  <a:lnTo>
                    <a:pt x="8" y="21"/>
                  </a:lnTo>
                  <a:lnTo>
                    <a:pt x="7" y="21"/>
                  </a:lnTo>
                  <a:lnTo>
                    <a:pt x="7" y="20"/>
                  </a:lnTo>
                  <a:lnTo>
                    <a:pt x="6" y="20"/>
                  </a:lnTo>
                  <a:lnTo>
                    <a:pt x="5" y="19"/>
                  </a:lnTo>
                  <a:lnTo>
                    <a:pt x="4" y="16"/>
                  </a:lnTo>
                  <a:lnTo>
                    <a:pt x="3" y="14"/>
                  </a:lnTo>
                  <a:lnTo>
                    <a:pt x="0" y="2"/>
                  </a:lnTo>
                  <a:lnTo>
                    <a:pt x="10" y="0"/>
                  </a:lnTo>
                </a:path>
              </a:pathLst>
            </a:custGeom>
            <a:solidFill>
              <a:srgbClr val="FFFFFF"/>
            </a:solidFill>
            <a:ln w="12700" cap="rnd">
              <a:noFill/>
              <a:round/>
              <a:headEnd/>
              <a:tailEnd/>
            </a:ln>
          </p:spPr>
          <p:txBody>
            <a:bodyPr/>
            <a:lstStyle/>
            <a:p>
              <a:endParaRPr lang="en-CA"/>
            </a:p>
          </p:txBody>
        </p:sp>
        <p:sp>
          <p:nvSpPr>
            <p:cNvPr id="145478" name="Freeform 46"/>
            <p:cNvSpPr>
              <a:spLocks/>
            </p:cNvSpPr>
            <p:nvPr/>
          </p:nvSpPr>
          <p:spPr bwMode="auto">
            <a:xfrm>
              <a:off x="4953" y="4015"/>
              <a:ext cx="17" cy="23"/>
            </a:xfrm>
            <a:custGeom>
              <a:avLst/>
              <a:gdLst>
                <a:gd name="T0" fmla="*/ 12 w 17"/>
                <a:gd name="T1" fmla="*/ 0 h 23"/>
                <a:gd name="T2" fmla="*/ 16 w 17"/>
                <a:gd name="T3" fmla="*/ 12 h 23"/>
                <a:gd name="T4" fmla="*/ 16 w 17"/>
                <a:gd name="T5" fmla="*/ 16 h 23"/>
                <a:gd name="T6" fmla="*/ 16 w 17"/>
                <a:gd name="T7" fmla="*/ 17 h 23"/>
                <a:gd name="T8" fmla="*/ 16 w 17"/>
                <a:gd name="T9" fmla="*/ 18 h 23"/>
                <a:gd name="T10" fmla="*/ 15 w 17"/>
                <a:gd name="T11" fmla="*/ 20 h 23"/>
                <a:gd name="T12" fmla="*/ 14 w 17"/>
                <a:gd name="T13" fmla="*/ 21 h 23"/>
                <a:gd name="T14" fmla="*/ 13 w 17"/>
                <a:gd name="T15" fmla="*/ 21 h 23"/>
                <a:gd name="T16" fmla="*/ 11 w 17"/>
                <a:gd name="T17" fmla="*/ 22 h 23"/>
                <a:gd name="T18" fmla="*/ 10 w 17"/>
                <a:gd name="T19" fmla="*/ 22 h 23"/>
                <a:gd name="T20" fmla="*/ 9 w 17"/>
                <a:gd name="T21" fmla="*/ 22 h 23"/>
                <a:gd name="T22" fmla="*/ 8 w 17"/>
                <a:gd name="T23" fmla="*/ 21 h 23"/>
                <a:gd name="T24" fmla="*/ 6 w 17"/>
                <a:gd name="T25" fmla="*/ 21 h 23"/>
                <a:gd name="T26" fmla="*/ 6 w 17"/>
                <a:gd name="T27" fmla="*/ 20 h 23"/>
                <a:gd name="T28" fmla="*/ 5 w 17"/>
                <a:gd name="T29" fmla="*/ 19 h 23"/>
                <a:gd name="T30" fmla="*/ 4 w 17"/>
                <a:gd name="T31" fmla="*/ 18 h 23"/>
                <a:gd name="T32" fmla="*/ 4 w 17"/>
                <a:gd name="T33" fmla="*/ 17 h 23"/>
                <a:gd name="T34" fmla="*/ 3 w 17"/>
                <a:gd name="T35" fmla="*/ 15 h 23"/>
                <a:gd name="T36" fmla="*/ 0 w 17"/>
                <a:gd name="T37" fmla="*/ 2 h 23"/>
                <a:gd name="T38" fmla="*/ 12 w 17"/>
                <a:gd name="T39" fmla="*/ 0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3"/>
                <a:gd name="T62" fmla="*/ 17 w 17"/>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3">
                  <a:moveTo>
                    <a:pt x="12" y="0"/>
                  </a:moveTo>
                  <a:lnTo>
                    <a:pt x="16" y="12"/>
                  </a:lnTo>
                  <a:lnTo>
                    <a:pt x="16" y="16"/>
                  </a:lnTo>
                  <a:lnTo>
                    <a:pt x="16" y="17"/>
                  </a:lnTo>
                  <a:lnTo>
                    <a:pt x="16" y="18"/>
                  </a:lnTo>
                  <a:lnTo>
                    <a:pt x="15" y="20"/>
                  </a:lnTo>
                  <a:lnTo>
                    <a:pt x="14" y="21"/>
                  </a:lnTo>
                  <a:lnTo>
                    <a:pt x="13" y="21"/>
                  </a:lnTo>
                  <a:lnTo>
                    <a:pt x="11" y="22"/>
                  </a:lnTo>
                  <a:lnTo>
                    <a:pt x="10" y="22"/>
                  </a:lnTo>
                  <a:lnTo>
                    <a:pt x="9" y="22"/>
                  </a:lnTo>
                  <a:lnTo>
                    <a:pt x="8" y="21"/>
                  </a:lnTo>
                  <a:lnTo>
                    <a:pt x="6" y="21"/>
                  </a:lnTo>
                  <a:lnTo>
                    <a:pt x="6" y="20"/>
                  </a:lnTo>
                  <a:lnTo>
                    <a:pt x="5" y="19"/>
                  </a:lnTo>
                  <a:lnTo>
                    <a:pt x="4" y="18"/>
                  </a:lnTo>
                  <a:lnTo>
                    <a:pt x="4" y="17"/>
                  </a:lnTo>
                  <a:lnTo>
                    <a:pt x="3" y="15"/>
                  </a:lnTo>
                  <a:lnTo>
                    <a:pt x="0" y="2"/>
                  </a:lnTo>
                  <a:lnTo>
                    <a:pt x="12" y="0"/>
                  </a:lnTo>
                </a:path>
              </a:pathLst>
            </a:custGeom>
            <a:solidFill>
              <a:srgbClr val="FFFFFF"/>
            </a:solidFill>
            <a:ln w="12700" cap="rnd">
              <a:noFill/>
              <a:round/>
              <a:headEnd/>
              <a:tailEnd/>
            </a:ln>
          </p:spPr>
          <p:txBody>
            <a:bodyPr/>
            <a:lstStyle/>
            <a:p>
              <a:endParaRPr lang="en-CA"/>
            </a:p>
          </p:txBody>
        </p:sp>
        <p:sp>
          <p:nvSpPr>
            <p:cNvPr id="145479" name="Freeform 47"/>
            <p:cNvSpPr>
              <a:spLocks/>
            </p:cNvSpPr>
            <p:nvPr/>
          </p:nvSpPr>
          <p:spPr bwMode="auto">
            <a:xfrm>
              <a:off x="5164" y="4207"/>
              <a:ext cx="48" cy="48"/>
            </a:xfrm>
            <a:custGeom>
              <a:avLst/>
              <a:gdLst>
                <a:gd name="T0" fmla="*/ 36 w 48"/>
                <a:gd name="T1" fmla="*/ 16 h 48"/>
                <a:gd name="T2" fmla="*/ 35 w 48"/>
                <a:gd name="T3" fmla="*/ 12 h 48"/>
                <a:gd name="T4" fmla="*/ 33 w 48"/>
                <a:gd name="T5" fmla="*/ 10 h 48"/>
                <a:gd name="T6" fmla="*/ 31 w 48"/>
                <a:gd name="T7" fmla="*/ 9 h 48"/>
                <a:gd name="T8" fmla="*/ 30 w 48"/>
                <a:gd name="T9" fmla="*/ 9 h 48"/>
                <a:gd name="T10" fmla="*/ 27 w 48"/>
                <a:gd name="T11" fmla="*/ 8 h 48"/>
                <a:gd name="T12" fmla="*/ 23 w 48"/>
                <a:gd name="T13" fmla="*/ 8 h 48"/>
                <a:gd name="T14" fmla="*/ 20 w 48"/>
                <a:gd name="T15" fmla="*/ 9 h 48"/>
                <a:gd name="T16" fmla="*/ 17 w 48"/>
                <a:gd name="T17" fmla="*/ 10 h 48"/>
                <a:gd name="T18" fmla="*/ 14 w 48"/>
                <a:gd name="T19" fmla="*/ 13 h 48"/>
                <a:gd name="T20" fmla="*/ 12 w 48"/>
                <a:gd name="T21" fmla="*/ 17 h 48"/>
                <a:gd name="T22" fmla="*/ 11 w 48"/>
                <a:gd name="T23" fmla="*/ 21 h 48"/>
                <a:gd name="T24" fmla="*/ 11 w 48"/>
                <a:gd name="T25" fmla="*/ 25 h 48"/>
                <a:gd name="T26" fmla="*/ 12 w 48"/>
                <a:gd name="T27" fmla="*/ 30 h 48"/>
                <a:gd name="T28" fmla="*/ 14 w 48"/>
                <a:gd name="T29" fmla="*/ 34 h 48"/>
                <a:gd name="T30" fmla="*/ 17 w 48"/>
                <a:gd name="T31" fmla="*/ 37 h 48"/>
                <a:gd name="T32" fmla="*/ 20 w 48"/>
                <a:gd name="T33" fmla="*/ 38 h 48"/>
                <a:gd name="T34" fmla="*/ 23 w 48"/>
                <a:gd name="T35" fmla="*/ 39 h 48"/>
                <a:gd name="T36" fmla="*/ 26 w 48"/>
                <a:gd name="T37" fmla="*/ 39 h 48"/>
                <a:gd name="T38" fmla="*/ 28 w 48"/>
                <a:gd name="T39" fmla="*/ 38 h 48"/>
                <a:gd name="T40" fmla="*/ 31 w 48"/>
                <a:gd name="T41" fmla="*/ 38 h 48"/>
                <a:gd name="T42" fmla="*/ 33 w 48"/>
                <a:gd name="T43" fmla="*/ 37 h 48"/>
                <a:gd name="T44" fmla="*/ 34 w 48"/>
                <a:gd name="T45" fmla="*/ 35 h 48"/>
                <a:gd name="T46" fmla="*/ 35 w 48"/>
                <a:gd name="T47" fmla="*/ 33 h 48"/>
                <a:gd name="T48" fmla="*/ 36 w 48"/>
                <a:gd name="T49" fmla="*/ 31 h 48"/>
                <a:gd name="T50" fmla="*/ 47 w 48"/>
                <a:gd name="T51" fmla="*/ 32 h 48"/>
                <a:gd name="T52" fmla="*/ 46 w 48"/>
                <a:gd name="T53" fmla="*/ 36 h 48"/>
                <a:gd name="T54" fmla="*/ 43 w 48"/>
                <a:gd name="T55" fmla="*/ 39 h 48"/>
                <a:gd name="T56" fmla="*/ 40 w 48"/>
                <a:gd name="T57" fmla="*/ 42 h 48"/>
                <a:gd name="T58" fmla="*/ 36 w 48"/>
                <a:gd name="T59" fmla="*/ 45 h 48"/>
                <a:gd name="T60" fmla="*/ 32 w 48"/>
                <a:gd name="T61" fmla="*/ 46 h 48"/>
                <a:gd name="T62" fmla="*/ 27 w 48"/>
                <a:gd name="T63" fmla="*/ 47 h 48"/>
                <a:gd name="T64" fmla="*/ 21 w 48"/>
                <a:gd name="T65" fmla="*/ 47 h 48"/>
                <a:gd name="T66" fmla="*/ 17 w 48"/>
                <a:gd name="T67" fmla="*/ 46 h 48"/>
                <a:gd name="T68" fmla="*/ 12 w 48"/>
                <a:gd name="T69" fmla="*/ 45 h 48"/>
                <a:gd name="T70" fmla="*/ 9 w 48"/>
                <a:gd name="T71" fmla="*/ 43 h 48"/>
                <a:gd name="T72" fmla="*/ 7 w 48"/>
                <a:gd name="T73" fmla="*/ 41 h 48"/>
                <a:gd name="T74" fmla="*/ 5 w 48"/>
                <a:gd name="T75" fmla="*/ 39 h 48"/>
                <a:gd name="T76" fmla="*/ 2 w 48"/>
                <a:gd name="T77" fmla="*/ 35 h 48"/>
                <a:gd name="T78" fmla="*/ 0 w 48"/>
                <a:gd name="T79" fmla="*/ 31 h 48"/>
                <a:gd name="T80" fmla="*/ 0 w 48"/>
                <a:gd name="T81" fmla="*/ 26 h 48"/>
                <a:gd name="T82" fmla="*/ 0 w 48"/>
                <a:gd name="T83" fmla="*/ 21 h 48"/>
                <a:gd name="T84" fmla="*/ 0 w 48"/>
                <a:gd name="T85" fmla="*/ 16 h 48"/>
                <a:gd name="T86" fmla="*/ 2 w 48"/>
                <a:gd name="T87" fmla="*/ 12 h 48"/>
                <a:gd name="T88" fmla="*/ 5 w 48"/>
                <a:gd name="T89" fmla="*/ 8 h 48"/>
                <a:gd name="T90" fmla="*/ 8 w 48"/>
                <a:gd name="T91" fmla="*/ 5 h 48"/>
                <a:gd name="T92" fmla="*/ 10 w 48"/>
                <a:gd name="T93" fmla="*/ 3 h 48"/>
                <a:gd name="T94" fmla="*/ 14 w 48"/>
                <a:gd name="T95" fmla="*/ 2 h 48"/>
                <a:gd name="T96" fmla="*/ 17 w 48"/>
                <a:gd name="T97" fmla="*/ 0 h 48"/>
                <a:gd name="T98" fmla="*/ 21 w 48"/>
                <a:gd name="T99" fmla="*/ 0 h 48"/>
                <a:gd name="T100" fmla="*/ 26 w 48"/>
                <a:gd name="T101" fmla="*/ 0 h 48"/>
                <a:gd name="T102" fmla="*/ 31 w 48"/>
                <a:gd name="T103" fmla="*/ 0 h 48"/>
                <a:gd name="T104" fmla="*/ 36 w 48"/>
                <a:gd name="T105" fmla="*/ 2 h 48"/>
                <a:gd name="T106" fmla="*/ 41 w 48"/>
                <a:gd name="T107" fmla="*/ 4 h 48"/>
                <a:gd name="T108" fmla="*/ 45 w 48"/>
                <a:gd name="T109" fmla="*/ 8 h 48"/>
                <a:gd name="T110" fmla="*/ 46 w 48"/>
                <a:gd name="T111" fmla="*/ 12 h 48"/>
                <a:gd name="T112" fmla="*/ 47 w 48"/>
                <a:gd name="T113" fmla="*/ 16 h 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
                <a:gd name="T172" fmla="*/ 0 h 48"/>
                <a:gd name="T173" fmla="*/ 48 w 48"/>
                <a:gd name="T174" fmla="*/ 48 h 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 h="48">
                  <a:moveTo>
                    <a:pt x="47" y="16"/>
                  </a:moveTo>
                  <a:lnTo>
                    <a:pt x="36" y="16"/>
                  </a:lnTo>
                  <a:lnTo>
                    <a:pt x="35" y="14"/>
                  </a:lnTo>
                  <a:lnTo>
                    <a:pt x="35" y="12"/>
                  </a:lnTo>
                  <a:lnTo>
                    <a:pt x="34" y="12"/>
                  </a:lnTo>
                  <a:lnTo>
                    <a:pt x="33" y="10"/>
                  </a:lnTo>
                  <a:lnTo>
                    <a:pt x="31" y="9"/>
                  </a:lnTo>
                  <a:lnTo>
                    <a:pt x="30" y="9"/>
                  </a:lnTo>
                  <a:lnTo>
                    <a:pt x="28" y="9"/>
                  </a:lnTo>
                  <a:lnTo>
                    <a:pt x="27" y="8"/>
                  </a:lnTo>
                  <a:lnTo>
                    <a:pt x="25" y="8"/>
                  </a:lnTo>
                  <a:lnTo>
                    <a:pt x="23" y="8"/>
                  </a:lnTo>
                  <a:lnTo>
                    <a:pt x="21" y="8"/>
                  </a:lnTo>
                  <a:lnTo>
                    <a:pt x="20" y="9"/>
                  </a:lnTo>
                  <a:lnTo>
                    <a:pt x="18" y="9"/>
                  </a:lnTo>
                  <a:lnTo>
                    <a:pt x="17" y="10"/>
                  </a:lnTo>
                  <a:lnTo>
                    <a:pt x="15" y="12"/>
                  </a:lnTo>
                  <a:lnTo>
                    <a:pt x="14" y="13"/>
                  </a:lnTo>
                  <a:lnTo>
                    <a:pt x="13" y="14"/>
                  </a:lnTo>
                  <a:lnTo>
                    <a:pt x="12" y="17"/>
                  </a:lnTo>
                  <a:lnTo>
                    <a:pt x="12" y="19"/>
                  </a:lnTo>
                  <a:lnTo>
                    <a:pt x="11" y="21"/>
                  </a:lnTo>
                  <a:lnTo>
                    <a:pt x="11" y="23"/>
                  </a:lnTo>
                  <a:lnTo>
                    <a:pt x="11" y="25"/>
                  </a:lnTo>
                  <a:lnTo>
                    <a:pt x="12" y="28"/>
                  </a:lnTo>
                  <a:lnTo>
                    <a:pt x="12" y="30"/>
                  </a:lnTo>
                  <a:lnTo>
                    <a:pt x="13" y="32"/>
                  </a:lnTo>
                  <a:lnTo>
                    <a:pt x="14" y="34"/>
                  </a:lnTo>
                  <a:lnTo>
                    <a:pt x="15" y="35"/>
                  </a:lnTo>
                  <a:lnTo>
                    <a:pt x="17" y="37"/>
                  </a:lnTo>
                  <a:lnTo>
                    <a:pt x="18" y="38"/>
                  </a:lnTo>
                  <a:lnTo>
                    <a:pt x="20" y="38"/>
                  </a:lnTo>
                  <a:lnTo>
                    <a:pt x="21" y="38"/>
                  </a:lnTo>
                  <a:lnTo>
                    <a:pt x="23" y="39"/>
                  </a:lnTo>
                  <a:lnTo>
                    <a:pt x="24" y="39"/>
                  </a:lnTo>
                  <a:lnTo>
                    <a:pt x="26" y="39"/>
                  </a:lnTo>
                  <a:lnTo>
                    <a:pt x="27" y="39"/>
                  </a:lnTo>
                  <a:lnTo>
                    <a:pt x="28" y="38"/>
                  </a:lnTo>
                  <a:lnTo>
                    <a:pt x="30" y="38"/>
                  </a:lnTo>
                  <a:lnTo>
                    <a:pt x="31" y="38"/>
                  </a:lnTo>
                  <a:lnTo>
                    <a:pt x="32" y="37"/>
                  </a:lnTo>
                  <a:lnTo>
                    <a:pt x="33" y="37"/>
                  </a:lnTo>
                  <a:lnTo>
                    <a:pt x="33" y="35"/>
                  </a:lnTo>
                  <a:lnTo>
                    <a:pt x="34" y="35"/>
                  </a:lnTo>
                  <a:lnTo>
                    <a:pt x="35" y="34"/>
                  </a:lnTo>
                  <a:lnTo>
                    <a:pt x="35" y="33"/>
                  </a:lnTo>
                  <a:lnTo>
                    <a:pt x="36" y="32"/>
                  </a:lnTo>
                  <a:lnTo>
                    <a:pt x="36" y="31"/>
                  </a:lnTo>
                  <a:lnTo>
                    <a:pt x="47" y="31"/>
                  </a:lnTo>
                  <a:lnTo>
                    <a:pt x="47" y="32"/>
                  </a:lnTo>
                  <a:lnTo>
                    <a:pt x="46" y="34"/>
                  </a:lnTo>
                  <a:lnTo>
                    <a:pt x="46" y="36"/>
                  </a:lnTo>
                  <a:lnTo>
                    <a:pt x="45" y="38"/>
                  </a:lnTo>
                  <a:lnTo>
                    <a:pt x="43" y="39"/>
                  </a:lnTo>
                  <a:lnTo>
                    <a:pt x="42" y="41"/>
                  </a:lnTo>
                  <a:lnTo>
                    <a:pt x="40" y="42"/>
                  </a:lnTo>
                  <a:lnTo>
                    <a:pt x="38" y="43"/>
                  </a:lnTo>
                  <a:lnTo>
                    <a:pt x="36" y="45"/>
                  </a:lnTo>
                  <a:lnTo>
                    <a:pt x="34" y="45"/>
                  </a:lnTo>
                  <a:lnTo>
                    <a:pt x="32" y="46"/>
                  </a:lnTo>
                  <a:lnTo>
                    <a:pt x="30" y="46"/>
                  </a:lnTo>
                  <a:lnTo>
                    <a:pt x="27" y="47"/>
                  </a:lnTo>
                  <a:lnTo>
                    <a:pt x="24" y="47"/>
                  </a:lnTo>
                  <a:lnTo>
                    <a:pt x="21" y="47"/>
                  </a:lnTo>
                  <a:lnTo>
                    <a:pt x="19" y="46"/>
                  </a:lnTo>
                  <a:lnTo>
                    <a:pt x="17" y="46"/>
                  </a:lnTo>
                  <a:lnTo>
                    <a:pt x="14" y="45"/>
                  </a:lnTo>
                  <a:lnTo>
                    <a:pt x="12" y="45"/>
                  </a:lnTo>
                  <a:lnTo>
                    <a:pt x="11" y="44"/>
                  </a:lnTo>
                  <a:lnTo>
                    <a:pt x="9" y="43"/>
                  </a:lnTo>
                  <a:lnTo>
                    <a:pt x="8" y="42"/>
                  </a:lnTo>
                  <a:lnTo>
                    <a:pt x="7" y="41"/>
                  </a:lnTo>
                  <a:lnTo>
                    <a:pt x="5" y="40"/>
                  </a:lnTo>
                  <a:lnTo>
                    <a:pt x="5" y="39"/>
                  </a:lnTo>
                  <a:lnTo>
                    <a:pt x="4" y="38"/>
                  </a:lnTo>
                  <a:lnTo>
                    <a:pt x="2" y="35"/>
                  </a:lnTo>
                  <a:lnTo>
                    <a:pt x="2" y="34"/>
                  </a:lnTo>
                  <a:lnTo>
                    <a:pt x="0" y="31"/>
                  </a:lnTo>
                  <a:lnTo>
                    <a:pt x="0" y="29"/>
                  </a:lnTo>
                  <a:lnTo>
                    <a:pt x="0" y="26"/>
                  </a:lnTo>
                  <a:lnTo>
                    <a:pt x="0" y="24"/>
                  </a:lnTo>
                  <a:lnTo>
                    <a:pt x="0" y="21"/>
                  </a:lnTo>
                  <a:lnTo>
                    <a:pt x="0" y="18"/>
                  </a:lnTo>
                  <a:lnTo>
                    <a:pt x="0" y="16"/>
                  </a:lnTo>
                  <a:lnTo>
                    <a:pt x="2" y="14"/>
                  </a:lnTo>
                  <a:lnTo>
                    <a:pt x="2" y="12"/>
                  </a:lnTo>
                  <a:lnTo>
                    <a:pt x="4" y="9"/>
                  </a:lnTo>
                  <a:lnTo>
                    <a:pt x="5" y="8"/>
                  </a:lnTo>
                  <a:lnTo>
                    <a:pt x="7" y="6"/>
                  </a:lnTo>
                  <a:lnTo>
                    <a:pt x="8" y="5"/>
                  </a:lnTo>
                  <a:lnTo>
                    <a:pt x="9" y="4"/>
                  </a:lnTo>
                  <a:lnTo>
                    <a:pt x="10" y="3"/>
                  </a:lnTo>
                  <a:lnTo>
                    <a:pt x="12" y="2"/>
                  </a:lnTo>
                  <a:lnTo>
                    <a:pt x="14" y="2"/>
                  </a:lnTo>
                  <a:lnTo>
                    <a:pt x="15" y="1"/>
                  </a:lnTo>
                  <a:lnTo>
                    <a:pt x="17" y="0"/>
                  </a:lnTo>
                  <a:lnTo>
                    <a:pt x="18" y="0"/>
                  </a:lnTo>
                  <a:lnTo>
                    <a:pt x="21" y="0"/>
                  </a:lnTo>
                  <a:lnTo>
                    <a:pt x="24" y="0"/>
                  </a:lnTo>
                  <a:lnTo>
                    <a:pt x="26" y="0"/>
                  </a:lnTo>
                  <a:lnTo>
                    <a:pt x="29" y="0"/>
                  </a:lnTo>
                  <a:lnTo>
                    <a:pt x="31" y="0"/>
                  </a:lnTo>
                  <a:lnTo>
                    <a:pt x="34" y="1"/>
                  </a:lnTo>
                  <a:lnTo>
                    <a:pt x="36" y="2"/>
                  </a:lnTo>
                  <a:lnTo>
                    <a:pt x="38" y="3"/>
                  </a:lnTo>
                  <a:lnTo>
                    <a:pt x="41" y="4"/>
                  </a:lnTo>
                  <a:lnTo>
                    <a:pt x="43" y="6"/>
                  </a:lnTo>
                  <a:lnTo>
                    <a:pt x="45" y="8"/>
                  </a:lnTo>
                  <a:lnTo>
                    <a:pt x="45" y="10"/>
                  </a:lnTo>
                  <a:lnTo>
                    <a:pt x="46" y="12"/>
                  </a:lnTo>
                  <a:lnTo>
                    <a:pt x="47" y="14"/>
                  </a:lnTo>
                  <a:lnTo>
                    <a:pt x="47" y="16"/>
                  </a:lnTo>
                </a:path>
              </a:pathLst>
            </a:custGeom>
            <a:solidFill>
              <a:srgbClr val="000000"/>
            </a:solidFill>
            <a:ln w="12700" cap="rnd">
              <a:noFill/>
              <a:round/>
              <a:headEnd/>
              <a:tailEnd/>
            </a:ln>
          </p:spPr>
          <p:txBody>
            <a:bodyPr/>
            <a:lstStyle/>
            <a:p>
              <a:endParaRPr lang="en-CA"/>
            </a:p>
          </p:txBody>
        </p:sp>
        <p:sp>
          <p:nvSpPr>
            <p:cNvPr id="145480" name="Freeform 48"/>
            <p:cNvSpPr>
              <a:spLocks/>
            </p:cNvSpPr>
            <p:nvPr/>
          </p:nvSpPr>
          <p:spPr bwMode="auto">
            <a:xfrm>
              <a:off x="5216" y="4195"/>
              <a:ext cx="52" cy="51"/>
            </a:xfrm>
            <a:custGeom>
              <a:avLst/>
              <a:gdLst>
                <a:gd name="T0" fmla="*/ 19 w 52"/>
                <a:gd name="T1" fmla="*/ 1 h 51"/>
                <a:gd name="T2" fmla="*/ 23 w 52"/>
                <a:gd name="T3" fmla="*/ 0 h 51"/>
                <a:gd name="T4" fmla="*/ 28 w 52"/>
                <a:gd name="T5" fmla="*/ 0 h 51"/>
                <a:gd name="T6" fmla="*/ 31 w 52"/>
                <a:gd name="T7" fmla="*/ 0 h 51"/>
                <a:gd name="T8" fmla="*/ 35 w 52"/>
                <a:gd name="T9" fmla="*/ 1 h 51"/>
                <a:gd name="T10" fmla="*/ 38 w 52"/>
                <a:gd name="T11" fmla="*/ 3 h 51"/>
                <a:gd name="T12" fmla="*/ 42 w 52"/>
                <a:gd name="T13" fmla="*/ 5 h 51"/>
                <a:gd name="T14" fmla="*/ 45 w 52"/>
                <a:gd name="T15" fmla="*/ 9 h 51"/>
                <a:gd name="T16" fmla="*/ 48 w 52"/>
                <a:gd name="T17" fmla="*/ 13 h 51"/>
                <a:gd name="T18" fmla="*/ 50 w 52"/>
                <a:gd name="T19" fmla="*/ 19 h 51"/>
                <a:gd name="T20" fmla="*/ 51 w 52"/>
                <a:gd name="T21" fmla="*/ 24 h 51"/>
                <a:gd name="T22" fmla="*/ 51 w 52"/>
                <a:gd name="T23" fmla="*/ 29 h 51"/>
                <a:gd name="T24" fmla="*/ 50 w 52"/>
                <a:gd name="T25" fmla="*/ 34 h 51"/>
                <a:gd name="T26" fmla="*/ 48 w 52"/>
                <a:gd name="T27" fmla="*/ 37 h 51"/>
                <a:gd name="T28" fmla="*/ 46 w 52"/>
                <a:gd name="T29" fmla="*/ 40 h 51"/>
                <a:gd name="T30" fmla="*/ 44 w 52"/>
                <a:gd name="T31" fmla="*/ 43 h 51"/>
                <a:gd name="T32" fmla="*/ 40 w 52"/>
                <a:gd name="T33" fmla="*/ 45 h 51"/>
                <a:gd name="T34" fmla="*/ 37 w 52"/>
                <a:gd name="T35" fmla="*/ 47 h 51"/>
                <a:gd name="T36" fmla="*/ 32 w 52"/>
                <a:gd name="T37" fmla="*/ 49 h 51"/>
                <a:gd name="T38" fmla="*/ 28 w 52"/>
                <a:gd name="T39" fmla="*/ 50 h 51"/>
                <a:gd name="T40" fmla="*/ 23 w 52"/>
                <a:gd name="T41" fmla="*/ 50 h 51"/>
                <a:gd name="T42" fmla="*/ 20 w 52"/>
                <a:gd name="T43" fmla="*/ 50 h 51"/>
                <a:gd name="T44" fmla="*/ 16 w 52"/>
                <a:gd name="T45" fmla="*/ 49 h 51"/>
                <a:gd name="T46" fmla="*/ 13 w 52"/>
                <a:gd name="T47" fmla="*/ 47 h 51"/>
                <a:gd name="T48" fmla="*/ 9 w 52"/>
                <a:gd name="T49" fmla="*/ 45 h 51"/>
                <a:gd name="T50" fmla="*/ 6 w 52"/>
                <a:gd name="T51" fmla="*/ 41 h 51"/>
                <a:gd name="T52" fmla="*/ 3 w 52"/>
                <a:gd name="T53" fmla="*/ 37 h 51"/>
                <a:gd name="T54" fmla="*/ 1 w 52"/>
                <a:gd name="T55" fmla="*/ 31 h 51"/>
                <a:gd name="T56" fmla="*/ 0 w 52"/>
                <a:gd name="T57" fmla="*/ 26 h 51"/>
                <a:gd name="T58" fmla="*/ 0 w 52"/>
                <a:gd name="T59" fmla="*/ 21 h 51"/>
                <a:gd name="T60" fmla="*/ 1 w 52"/>
                <a:gd name="T61" fmla="*/ 16 h 51"/>
                <a:gd name="T62" fmla="*/ 3 w 52"/>
                <a:gd name="T63" fmla="*/ 13 h 51"/>
                <a:gd name="T64" fmla="*/ 5 w 52"/>
                <a:gd name="T65" fmla="*/ 10 h 51"/>
                <a:gd name="T66" fmla="*/ 7 w 52"/>
                <a:gd name="T67" fmla="*/ 7 h 51"/>
                <a:gd name="T68" fmla="*/ 11 w 52"/>
                <a:gd name="T69" fmla="*/ 5 h 51"/>
                <a:gd name="T70" fmla="*/ 14 w 52"/>
                <a:gd name="T71" fmla="*/ 3 h 5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51"/>
                <a:gd name="T110" fmla="*/ 52 w 52"/>
                <a:gd name="T111" fmla="*/ 51 h 5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51">
                  <a:moveTo>
                    <a:pt x="17" y="2"/>
                  </a:moveTo>
                  <a:lnTo>
                    <a:pt x="19" y="1"/>
                  </a:lnTo>
                  <a:lnTo>
                    <a:pt x="21" y="0"/>
                  </a:lnTo>
                  <a:lnTo>
                    <a:pt x="23" y="0"/>
                  </a:lnTo>
                  <a:lnTo>
                    <a:pt x="26" y="0"/>
                  </a:lnTo>
                  <a:lnTo>
                    <a:pt x="28" y="0"/>
                  </a:lnTo>
                  <a:lnTo>
                    <a:pt x="29" y="0"/>
                  </a:lnTo>
                  <a:lnTo>
                    <a:pt x="31" y="0"/>
                  </a:lnTo>
                  <a:lnTo>
                    <a:pt x="33" y="0"/>
                  </a:lnTo>
                  <a:lnTo>
                    <a:pt x="35" y="1"/>
                  </a:lnTo>
                  <a:lnTo>
                    <a:pt x="36" y="2"/>
                  </a:lnTo>
                  <a:lnTo>
                    <a:pt x="38" y="3"/>
                  </a:lnTo>
                  <a:lnTo>
                    <a:pt x="39" y="3"/>
                  </a:lnTo>
                  <a:lnTo>
                    <a:pt x="42" y="5"/>
                  </a:lnTo>
                  <a:lnTo>
                    <a:pt x="44" y="7"/>
                  </a:lnTo>
                  <a:lnTo>
                    <a:pt x="45" y="9"/>
                  </a:lnTo>
                  <a:lnTo>
                    <a:pt x="47" y="11"/>
                  </a:lnTo>
                  <a:lnTo>
                    <a:pt x="48" y="13"/>
                  </a:lnTo>
                  <a:lnTo>
                    <a:pt x="49" y="16"/>
                  </a:lnTo>
                  <a:lnTo>
                    <a:pt x="50" y="19"/>
                  </a:lnTo>
                  <a:lnTo>
                    <a:pt x="50" y="21"/>
                  </a:lnTo>
                  <a:lnTo>
                    <a:pt x="51" y="24"/>
                  </a:lnTo>
                  <a:lnTo>
                    <a:pt x="51" y="26"/>
                  </a:lnTo>
                  <a:lnTo>
                    <a:pt x="51" y="29"/>
                  </a:lnTo>
                  <a:lnTo>
                    <a:pt x="50" y="31"/>
                  </a:lnTo>
                  <a:lnTo>
                    <a:pt x="50" y="34"/>
                  </a:lnTo>
                  <a:lnTo>
                    <a:pt x="48" y="36"/>
                  </a:lnTo>
                  <a:lnTo>
                    <a:pt x="48" y="37"/>
                  </a:lnTo>
                  <a:lnTo>
                    <a:pt x="47" y="39"/>
                  </a:lnTo>
                  <a:lnTo>
                    <a:pt x="46" y="40"/>
                  </a:lnTo>
                  <a:lnTo>
                    <a:pt x="45" y="41"/>
                  </a:lnTo>
                  <a:lnTo>
                    <a:pt x="44" y="43"/>
                  </a:lnTo>
                  <a:lnTo>
                    <a:pt x="42" y="44"/>
                  </a:lnTo>
                  <a:lnTo>
                    <a:pt x="40" y="45"/>
                  </a:lnTo>
                  <a:lnTo>
                    <a:pt x="39" y="46"/>
                  </a:lnTo>
                  <a:lnTo>
                    <a:pt x="37" y="47"/>
                  </a:lnTo>
                  <a:lnTo>
                    <a:pt x="34" y="48"/>
                  </a:lnTo>
                  <a:lnTo>
                    <a:pt x="32" y="49"/>
                  </a:lnTo>
                  <a:lnTo>
                    <a:pt x="29" y="50"/>
                  </a:lnTo>
                  <a:lnTo>
                    <a:pt x="28" y="50"/>
                  </a:lnTo>
                  <a:lnTo>
                    <a:pt x="25" y="50"/>
                  </a:lnTo>
                  <a:lnTo>
                    <a:pt x="23" y="50"/>
                  </a:lnTo>
                  <a:lnTo>
                    <a:pt x="22" y="50"/>
                  </a:lnTo>
                  <a:lnTo>
                    <a:pt x="20" y="50"/>
                  </a:lnTo>
                  <a:lnTo>
                    <a:pt x="18" y="50"/>
                  </a:lnTo>
                  <a:lnTo>
                    <a:pt x="16" y="49"/>
                  </a:lnTo>
                  <a:lnTo>
                    <a:pt x="15" y="48"/>
                  </a:lnTo>
                  <a:lnTo>
                    <a:pt x="13" y="47"/>
                  </a:lnTo>
                  <a:lnTo>
                    <a:pt x="12" y="47"/>
                  </a:lnTo>
                  <a:lnTo>
                    <a:pt x="9" y="45"/>
                  </a:lnTo>
                  <a:lnTo>
                    <a:pt x="7" y="43"/>
                  </a:lnTo>
                  <a:lnTo>
                    <a:pt x="6" y="41"/>
                  </a:lnTo>
                  <a:lnTo>
                    <a:pt x="4" y="39"/>
                  </a:lnTo>
                  <a:lnTo>
                    <a:pt x="3" y="37"/>
                  </a:lnTo>
                  <a:lnTo>
                    <a:pt x="2" y="34"/>
                  </a:lnTo>
                  <a:lnTo>
                    <a:pt x="1" y="31"/>
                  </a:lnTo>
                  <a:lnTo>
                    <a:pt x="0" y="29"/>
                  </a:lnTo>
                  <a:lnTo>
                    <a:pt x="0" y="26"/>
                  </a:lnTo>
                  <a:lnTo>
                    <a:pt x="0" y="24"/>
                  </a:lnTo>
                  <a:lnTo>
                    <a:pt x="0" y="21"/>
                  </a:lnTo>
                  <a:lnTo>
                    <a:pt x="1" y="19"/>
                  </a:lnTo>
                  <a:lnTo>
                    <a:pt x="1" y="16"/>
                  </a:lnTo>
                  <a:lnTo>
                    <a:pt x="2" y="14"/>
                  </a:lnTo>
                  <a:lnTo>
                    <a:pt x="3" y="13"/>
                  </a:lnTo>
                  <a:lnTo>
                    <a:pt x="4" y="12"/>
                  </a:lnTo>
                  <a:lnTo>
                    <a:pt x="5" y="10"/>
                  </a:lnTo>
                  <a:lnTo>
                    <a:pt x="6" y="9"/>
                  </a:lnTo>
                  <a:lnTo>
                    <a:pt x="7" y="7"/>
                  </a:lnTo>
                  <a:lnTo>
                    <a:pt x="9" y="6"/>
                  </a:lnTo>
                  <a:lnTo>
                    <a:pt x="11" y="5"/>
                  </a:lnTo>
                  <a:lnTo>
                    <a:pt x="12" y="4"/>
                  </a:lnTo>
                  <a:lnTo>
                    <a:pt x="14" y="3"/>
                  </a:lnTo>
                  <a:lnTo>
                    <a:pt x="17" y="2"/>
                  </a:lnTo>
                </a:path>
              </a:pathLst>
            </a:custGeom>
            <a:solidFill>
              <a:srgbClr val="000000"/>
            </a:solidFill>
            <a:ln w="12700" cap="rnd">
              <a:noFill/>
              <a:round/>
              <a:headEnd/>
              <a:tailEnd/>
            </a:ln>
          </p:spPr>
          <p:txBody>
            <a:bodyPr/>
            <a:lstStyle/>
            <a:p>
              <a:endParaRPr lang="en-CA"/>
            </a:p>
          </p:txBody>
        </p:sp>
        <p:sp>
          <p:nvSpPr>
            <p:cNvPr id="145481" name="Freeform 49"/>
            <p:cNvSpPr>
              <a:spLocks/>
            </p:cNvSpPr>
            <p:nvPr/>
          </p:nvSpPr>
          <p:spPr bwMode="auto">
            <a:xfrm>
              <a:off x="5227" y="4205"/>
              <a:ext cx="31" cy="32"/>
            </a:xfrm>
            <a:custGeom>
              <a:avLst/>
              <a:gdLst>
                <a:gd name="T0" fmla="*/ 9 w 31"/>
                <a:gd name="T1" fmla="*/ 1 h 32"/>
                <a:gd name="T2" fmla="*/ 10 w 31"/>
                <a:gd name="T3" fmla="*/ 1 h 32"/>
                <a:gd name="T4" fmla="*/ 12 w 31"/>
                <a:gd name="T5" fmla="*/ 0 h 32"/>
                <a:gd name="T6" fmla="*/ 13 w 31"/>
                <a:gd name="T7" fmla="*/ 0 h 32"/>
                <a:gd name="T8" fmla="*/ 15 w 31"/>
                <a:gd name="T9" fmla="*/ 0 h 32"/>
                <a:gd name="T10" fmla="*/ 17 w 31"/>
                <a:gd name="T11" fmla="*/ 0 h 32"/>
                <a:gd name="T12" fmla="*/ 19 w 31"/>
                <a:gd name="T13" fmla="*/ 1 h 32"/>
                <a:gd name="T14" fmla="*/ 21 w 31"/>
                <a:gd name="T15" fmla="*/ 2 h 32"/>
                <a:gd name="T16" fmla="*/ 23 w 31"/>
                <a:gd name="T17" fmla="*/ 3 h 32"/>
                <a:gd name="T18" fmla="*/ 24 w 31"/>
                <a:gd name="T19" fmla="*/ 4 h 32"/>
                <a:gd name="T20" fmla="*/ 25 w 31"/>
                <a:gd name="T21" fmla="*/ 5 h 32"/>
                <a:gd name="T22" fmla="*/ 26 w 31"/>
                <a:gd name="T23" fmla="*/ 6 h 32"/>
                <a:gd name="T24" fmla="*/ 27 w 31"/>
                <a:gd name="T25" fmla="*/ 8 h 32"/>
                <a:gd name="T26" fmla="*/ 28 w 31"/>
                <a:gd name="T27" fmla="*/ 10 h 32"/>
                <a:gd name="T28" fmla="*/ 29 w 31"/>
                <a:gd name="T29" fmla="*/ 13 h 32"/>
                <a:gd name="T30" fmla="*/ 30 w 31"/>
                <a:gd name="T31" fmla="*/ 16 h 32"/>
                <a:gd name="T32" fmla="*/ 30 w 31"/>
                <a:gd name="T33" fmla="*/ 18 h 32"/>
                <a:gd name="T34" fmla="*/ 30 w 31"/>
                <a:gd name="T35" fmla="*/ 19 h 32"/>
                <a:gd name="T36" fmla="*/ 29 w 31"/>
                <a:gd name="T37" fmla="*/ 21 h 32"/>
                <a:gd name="T38" fmla="*/ 29 w 31"/>
                <a:gd name="T39" fmla="*/ 22 h 32"/>
                <a:gd name="T40" fmla="*/ 28 w 31"/>
                <a:gd name="T41" fmla="*/ 24 h 32"/>
                <a:gd name="T42" fmla="*/ 27 w 31"/>
                <a:gd name="T43" fmla="*/ 26 h 32"/>
                <a:gd name="T44" fmla="*/ 26 w 31"/>
                <a:gd name="T45" fmla="*/ 27 h 32"/>
                <a:gd name="T46" fmla="*/ 24 w 31"/>
                <a:gd name="T47" fmla="*/ 29 h 32"/>
                <a:gd name="T48" fmla="*/ 23 w 31"/>
                <a:gd name="T49" fmla="*/ 29 h 32"/>
                <a:gd name="T50" fmla="*/ 21 w 31"/>
                <a:gd name="T51" fmla="*/ 30 h 32"/>
                <a:gd name="T52" fmla="*/ 19 w 31"/>
                <a:gd name="T53" fmla="*/ 31 h 32"/>
                <a:gd name="T54" fmla="*/ 16 w 31"/>
                <a:gd name="T55" fmla="*/ 31 h 32"/>
                <a:gd name="T56" fmla="*/ 14 w 31"/>
                <a:gd name="T57" fmla="*/ 31 h 32"/>
                <a:gd name="T58" fmla="*/ 12 w 31"/>
                <a:gd name="T59" fmla="*/ 31 h 32"/>
                <a:gd name="T60" fmla="*/ 10 w 31"/>
                <a:gd name="T61" fmla="*/ 30 h 32"/>
                <a:gd name="T62" fmla="*/ 9 w 31"/>
                <a:gd name="T63" fmla="*/ 30 h 32"/>
                <a:gd name="T64" fmla="*/ 8 w 31"/>
                <a:gd name="T65" fmla="*/ 29 h 32"/>
                <a:gd name="T66" fmla="*/ 7 w 31"/>
                <a:gd name="T67" fmla="*/ 28 h 32"/>
                <a:gd name="T68" fmla="*/ 5 w 31"/>
                <a:gd name="T69" fmla="*/ 27 h 32"/>
                <a:gd name="T70" fmla="*/ 5 w 31"/>
                <a:gd name="T71" fmla="*/ 26 h 32"/>
                <a:gd name="T72" fmla="*/ 4 w 31"/>
                <a:gd name="T73" fmla="*/ 25 h 32"/>
                <a:gd name="T74" fmla="*/ 3 w 31"/>
                <a:gd name="T75" fmla="*/ 23 h 32"/>
                <a:gd name="T76" fmla="*/ 2 w 31"/>
                <a:gd name="T77" fmla="*/ 21 h 32"/>
                <a:gd name="T78" fmla="*/ 0 w 31"/>
                <a:gd name="T79" fmla="*/ 18 h 32"/>
                <a:gd name="T80" fmla="*/ 0 w 31"/>
                <a:gd name="T81" fmla="*/ 14 h 32"/>
                <a:gd name="T82" fmla="*/ 0 w 31"/>
                <a:gd name="T83" fmla="*/ 13 h 32"/>
                <a:gd name="T84" fmla="*/ 0 w 31"/>
                <a:gd name="T85" fmla="*/ 12 h 32"/>
                <a:gd name="T86" fmla="*/ 0 w 31"/>
                <a:gd name="T87" fmla="*/ 10 h 32"/>
                <a:gd name="T88" fmla="*/ 0 w 31"/>
                <a:gd name="T89" fmla="*/ 9 h 32"/>
                <a:gd name="T90" fmla="*/ 2 w 31"/>
                <a:gd name="T91" fmla="*/ 7 h 32"/>
                <a:gd name="T92" fmla="*/ 3 w 31"/>
                <a:gd name="T93" fmla="*/ 5 h 32"/>
                <a:gd name="T94" fmla="*/ 4 w 31"/>
                <a:gd name="T95" fmla="*/ 4 h 32"/>
                <a:gd name="T96" fmla="*/ 6 w 31"/>
                <a:gd name="T97" fmla="*/ 2 h 32"/>
                <a:gd name="T98" fmla="*/ 7 w 31"/>
                <a:gd name="T99" fmla="*/ 2 h 32"/>
                <a:gd name="T100" fmla="*/ 9 w 31"/>
                <a:gd name="T101" fmla="*/ 1 h 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
                <a:gd name="T154" fmla="*/ 0 h 32"/>
                <a:gd name="T155" fmla="*/ 31 w 31"/>
                <a:gd name="T156" fmla="*/ 32 h 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 h="32">
                  <a:moveTo>
                    <a:pt x="9" y="1"/>
                  </a:moveTo>
                  <a:lnTo>
                    <a:pt x="10" y="1"/>
                  </a:lnTo>
                  <a:lnTo>
                    <a:pt x="12" y="0"/>
                  </a:lnTo>
                  <a:lnTo>
                    <a:pt x="13" y="0"/>
                  </a:lnTo>
                  <a:lnTo>
                    <a:pt x="15" y="0"/>
                  </a:lnTo>
                  <a:lnTo>
                    <a:pt x="17" y="0"/>
                  </a:lnTo>
                  <a:lnTo>
                    <a:pt x="19" y="1"/>
                  </a:lnTo>
                  <a:lnTo>
                    <a:pt x="21" y="2"/>
                  </a:lnTo>
                  <a:lnTo>
                    <a:pt x="23" y="3"/>
                  </a:lnTo>
                  <a:lnTo>
                    <a:pt x="24" y="4"/>
                  </a:lnTo>
                  <a:lnTo>
                    <a:pt x="25" y="5"/>
                  </a:lnTo>
                  <a:lnTo>
                    <a:pt x="26" y="6"/>
                  </a:lnTo>
                  <a:lnTo>
                    <a:pt x="27" y="8"/>
                  </a:lnTo>
                  <a:lnTo>
                    <a:pt x="28" y="10"/>
                  </a:lnTo>
                  <a:lnTo>
                    <a:pt x="29" y="13"/>
                  </a:lnTo>
                  <a:lnTo>
                    <a:pt x="30" y="16"/>
                  </a:lnTo>
                  <a:lnTo>
                    <a:pt x="30" y="18"/>
                  </a:lnTo>
                  <a:lnTo>
                    <a:pt x="30" y="19"/>
                  </a:lnTo>
                  <a:lnTo>
                    <a:pt x="29" y="21"/>
                  </a:lnTo>
                  <a:lnTo>
                    <a:pt x="29" y="22"/>
                  </a:lnTo>
                  <a:lnTo>
                    <a:pt x="28" y="24"/>
                  </a:lnTo>
                  <a:lnTo>
                    <a:pt x="27" y="26"/>
                  </a:lnTo>
                  <a:lnTo>
                    <a:pt x="26" y="27"/>
                  </a:lnTo>
                  <a:lnTo>
                    <a:pt x="24" y="29"/>
                  </a:lnTo>
                  <a:lnTo>
                    <a:pt x="23" y="29"/>
                  </a:lnTo>
                  <a:lnTo>
                    <a:pt x="21" y="30"/>
                  </a:lnTo>
                  <a:lnTo>
                    <a:pt x="19" y="31"/>
                  </a:lnTo>
                  <a:lnTo>
                    <a:pt x="16" y="31"/>
                  </a:lnTo>
                  <a:lnTo>
                    <a:pt x="14" y="31"/>
                  </a:lnTo>
                  <a:lnTo>
                    <a:pt x="12" y="31"/>
                  </a:lnTo>
                  <a:lnTo>
                    <a:pt x="10" y="30"/>
                  </a:lnTo>
                  <a:lnTo>
                    <a:pt x="9" y="30"/>
                  </a:lnTo>
                  <a:lnTo>
                    <a:pt x="8" y="29"/>
                  </a:lnTo>
                  <a:lnTo>
                    <a:pt x="7" y="28"/>
                  </a:lnTo>
                  <a:lnTo>
                    <a:pt x="5" y="27"/>
                  </a:lnTo>
                  <a:lnTo>
                    <a:pt x="5" y="26"/>
                  </a:lnTo>
                  <a:lnTo>
                    <a:pt x="4" y="25"/>
                  </a:lnTo>
                  <a:lnTo>
                    <a:pt x="3" y="23"/>
                  </a:lnTo>
                  <a:lnTo>
                    <a:pt x="2" y="21"/>
                  </a:lnTo>
                  <a:lnTo>
                    <a:pt x="0" y="18"/>
                  </a:lnTo>
                  <a:lnTo>
                    <a:pt x="0" y="14"/>
                  </a:lnTo>
                  <a:lnTo>
                    <a:pt x="0" y="13"/>
                  </a:lnTo>
                  <a:lnTo>
                    <a:pt x="0" y="12"/>
                  </a:lnTo>
                  <a:lnTo>
                    <a:pt x="0" y="10"/>
                  </a:lnTo>
                  <a:lnTo>
                    <a:pt x="0" y="9"/>
                  </a:lnTo>
                  <a:lnTo>
                    <a:pt x="2" y="7"/>
                  </a:lnTo>
                  <a:lnTo>
                    <a:pt x="3" y="5"/>
                  </a:lnTo>
                  <a:lnTo>
                    <a:pt x="4" y="4"/>
                  </a:lnTo>
                  <a:lnTo>
                    <a:pt x="6" y="2"/>
                  </a:lnTo>
                  <a:lnTo>
                    <a:pt x="7" y="2"/>
                  </a:lnTo>
                  <a:lnTo>
                    <a:pt x="9" y="1"/>
                  </a:lnTo>
                </a:path>
              </a:pathLst>
            </a:custGeom>
            <a:solidFill>
              <a:srgbClr val="FFFFFF"/>
            </a:solidFill>
            <a:ln w="12700" cap="rnd">
              <a:noFill/>
              <a:round/>
              <a:headEnd/>
              <a:tailEnd/>
            </a:ln>
          </p:spPr>
          <p:txBody>
            <a:bodyPr/>
            <a:lstStyle/>
            <a:p>
              <a:endParaRPr lang="en-CA"/>
            </a:p>
          </p:txBody>
        </p:sp>
        <p:sp>
          <p:nvSpPr>
            <p:cNvPr id="145482" name="Freeform 50"/>
            <p:cNvSpPr>
              <a:spLocks/>
            </p:cNvSpPr>
            <p:nvPr/>
          </p:nvSpPr>
          <p:spPr bwMode="auto">
            <a:xfrm>
              <a:off x="5258" y="4184"/>
              <a:ext cx="53" cy="43"/>
            </a:xfrm>
            <a:custGeom>
              <a:avLst/>
              <a:gdLst>
                <a:gd name="T0" fmla="*/ 0 w 53"/>
                <a:gd name="T1" fmla="*/ 5 h 43"/>
                <a:gd name="T2" fmla="*/ 7 w 53"/>
                <a:gd name="T3" fmla="*/ 0 h 43"/>
                <a:gd name="T4" fmla="*/ 29 w 53"/>
                <a:gd name="T5" fmla="*/ 30 h 43"/>
                <a:gd name="T6" fmla="*/ 47 w 53"/>
                <a:gd name="T7" fmla="*/ 17 h 43"/>
                <a:gd name="T8" fmla="*/ 52 w 53"/>
                <a:gd name="T9" fmla="*/ 24 h 43"/>
                <a:gd name="T10" fmla="*/ 26 w 53"/>
                <a:gd name="T11" fmla="*/ 42 h 43"/>
                <a:gd name="T12" fmla="*/ 0 w 53"/>
                <a:gd name="T13" fmla="*/ 5 h 43"/>
                <a:gd name="T14" fmla="*/ 0 60000 65536"/>
                <a:gd name="T15" fmla="*/ 0 60000 65536"/>
                <a:gd name="T16" fmla="*/ 0 60000 65536"/>
                <a:gd name="T17" fmla="*/ 0 60000 65536"/>
                <a:gd name="T18" fmla="*/ 0 60000 65536"/>
                <a:gd name="T19" fmla="*/ 0 60000 65536"/>
                <a:gd name="T20" fmla="*/ 0 60000 65536"/>
                <a:gd name="T21" fmla="*/ 0 w 53"/>
                <a:gd name="T22" fmla="*/ 0 h 43"/>
                <a:gd name="T23" fmla="*/ 53 w 53"/>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3">
                  <a:moveTo>
                    <a:pt x="0" y="5"/>
                  </a:moveTo>
                  <a:lnTo>
                    <a:pt x="7" y="0"/>
                  </a:lnTo>
                  <a:lnTo>
                    <a:pt x="29" y="30"/>
                  </a:lnTo>
                  <a:lnTo>
                    <a:pt x="47" y="17"/>
                  </a:lnTo>
                  <a:lnTo>
                    <a:pt x="52" y="24"/>
                  </a:lnTo>
                  <a:lnTo>
                    <a:pt x="26" y="42"/>
                  </a:lnTo>
                  <a:lnTo>
                    <a:pt x="0" y="5"/>
                  </a:lnTo>
                </a:path>
              </a:pathLst>
            </a:custGeom>
            <a:solidFill>
              <a:srgbClr val="000000"/>
            </a:solidFill>
            <a:ln w="12700" cap="rnd">
              <a:noFill/>
              <a:round/>
              <a:headEnd/>
              <a:tailEnd/>
            </a:ln>
          </p:spPr>
          <p:txBody>
            <a:bodyPr/>
            <a:lstStyle/>
            <a:p>
              <a:endParaRPr lang="en-CA"/>
            </a:p>
          </p:txBody>
        </p:sp>
        <p:sp>
          <p:nvSpPr>
            <p:cNvPr id="145483" name="Freeform 51"/>
            <p:cNvSpPr>
              <a:spLocks/>
            </p:cNvSpPr>
            <p:nvPr/>
          </p:nvSpPr>
          <p:spPr bwMode="auto">
            <a:xfrm>
              <a:off x="5285" y="4141"/>
              <a:ext cx="59" cy="58"/>
            </a:xfrm>
            <a:custGeom>
              <a:avLst/>
              <a:gdLst>
                <a:gd name="T0" fmla="*/ 0 w 59"/>
                <a:gd name="T1" fmla="*/ 30 h 58"/>
                <a:gd name="T2" fmla="*/ 8 w 59"/>
                <a:gd name="T3" fmla="*/ 22 h 58"/>
                <a:gd name="T4" fmla="*/ 29 w 59"/>
                <a:gd name="T5" fmla="*/ 43 h 58"/>
                <a:gd name="T6" fmla="*/ 32 w 59"/>
                <a:gd name="T7" fmla="*/ 46 h 58"/>
                <a:gd name="T8" fmla="*/ 33 w 59"/>
                <a:gd name="T9" fmla="*/ 46 h 58"/>
                <a:gd name="T10" fmla="*/ 34 w 59"/>
                <a:gd name="T11" fmla="*/ 47 h 58"/>
                <a:gd name="T12" fmla="*/ 35 w 59"/>
                <a:gd name="T13" fmla="*/ 47 h 58"/>
                <a:gd name="T14" fmla="*/ 36 w 59"/>
                <a:gd name="T15" fmla="*/ 47 h 58"/>
                <a:gd name="T16" fmla="*/ 37 w 59"/>
                <a:gd name="T17" fmla="*/ 47 h 58"/>
                <a:gd name="T18" fmla="*/ 38 w 59"/>
                <a:gd name="T19" fmla="*/ 47 h 58"/>
                <a:gd name="T20" fmla="*/ 39 w 59"/>
                <a:gd name="T21" fmla="*/ 46 h 58"/>
                <a:gd name="T22" fmla="*/ 41 w 59"/>
                <a:gd name="T23" fmla="*/ 46 h 58"/>
                <a:gd name="T24" fmla="*/ 43 w 59"/>
                <a:gd name="T25" fmla="*/ 44 h 58"/>
                <a:gd name="T26" fmla="*/ 44 w 59"/>
                <a:gd name="T27" fmla="*/ 43 h 58"/>
                <a:gd name="T28" fmla="*/ 45 w 59"/>
                <a:gd name="T29" fmla="*/ 42 h 58"/>
                <a:gd name="T30" fmla="*/ 46 w 59"/>
                <a:gd name="T31" fmla="*/ 41 h 58"/>
                <a:gd name="T32" fmla="*/ 47 w 59"/>
                <a:gd name="T33" fmla="*/ 39 h 58"/>
                <a:gd name="T34" fmla="*/ 47 w 59"/>
                <a:gd name="T35" fmla="*/ 38 h 58"/>
                <a:gd name="T36" fmla="*/ 47 w 59"/>
                <a:gd name="T37" fmla="*/ 36 h 58"/>
                <a:gd name="T38" fmla="*/ 47 w 59"/>
                <a:gd name="T39" fmla="*/ 34 h 58"/>
                <a:gd name="T40" fmla="*/ 47 w 59"/>
                <a:gd name="T41" fmla="*/ 33 h 58"/>
                <a:gd name="T42" fmla="*/ 46 w 59"/>
                <a:gd name="T43" fmla="*/ 31 h 58"/>
                <a:gd name="T44" fmla="*/ 44 w 59"/>
                <a:gd name="T45" fmla="*/ 28 h 58"/>
                <a:gd name="T46" fmla="*/ 23 w 59"/>
                <a:gd name="T47" fmla="*/ 7 h 58"/>
                <a:gd name="T48" fmla="*/ 30 w 59"/>
                <a:gd name="T49" fmla="*/ 0 h 58"/>
                <a:gd name="T50" fmla="*/ 53 w 59"/>
                <a:gd name="T51" fmla="*/ 22 h 58"/>
                <a:gd name="T52" fmla="*/ 54 w 59"/>
                <a:gd name="T53" fmla="*/ 23 h 58"/>
                <a:gd name="T54" fmla="*/ 55 w 59"/>
                <a:gd name="T55" fmla="*/ 25 h 58"/>
                <a:gd name="T56" fmla="*/ 56 w 59"/>
                <a:gd name="T57" fmla="*/ 26 h 58"/>
                <a:gd name="T58" fmla="*/ 57 w 59"/>
                <a:gd name="T59" fmla="*/ 28 h 58"/>
                <a:gd name="T60" fmla="*/ 57 w 59"/>
                <a:gd name="T61" fmla="*/ 29 h 58"/>
                <a:gd name="T62" fmla="*/ 57 w 59"/>
                <a:gd name="T63" fmla="*/ 30 h 58"/>
                <a:gd name="T64" fmla="*/ 58 w 59"/>
                <a:gd name="T65" fmla="*/ 31 h 58"/>
                <a:gd name="T66" fmla="*/ 58 w 59"/>
                <a:gd name="T67" fmla="*/ 33 h 58"/>
                <a:gd name="T68" fmla="*/ 58 w 59"/>
                <a:gd name="T69" fmla="*/ 34 h 58"/>
                <a:gd name="T70" fmla="*/ 57 w 59"/>
                <a:gd name="T71" fmla="*/ 36 h 58"/>
                <a:gd name="T72" fmla="*/ 57 w 59"/>
                <a:gd name="T73" fmla="*/ 38 h 58"/>
                <a:gd name="T74" fmla="*/ 56 w 59"/>
                <a:gd name="T75" fmla="*/ 41 h 58"/>
                <a:gd name="T76" fmla="*/ 55 w 59"/>
                <a:gd name="T77" fmla="*/ 43 h 58"/>
                <a:gd name="T78" fmla="*/ 53 w 59"/>
                <a:gd name="T79" fmla="*/ 46 h 58"/>
                <a:gd name="T80" fmla="*/ 52 w 59"/>
                <a:gd name="T81" fmla="*/ 47 h 58"/>
                <a:gd name="T82" fmla="*/ 50 w 59"/>
                <a:gd name="T83" fmla="*/ 49 h 58"/>
                <a:gd name="T84" fmla="*/ 48 w 59"/>
                <a:gd name="T85" fmla="*/ 50 h 58"/>
                <a:gd name="T86" fmla="*/ 47 w 59"/>
                <a:gd name="T87" fmla="*/ 52 h 58"/>
                <a:gd name="T88" fmla="*/ 45 w 59"/>
                <a:gd name="T89" fmla="*/ 53 h 58"/>
                <a:gd name="T90" fmla="*/ 43 w 59"/>
                <a:gd name="T91" fmla="*/ 55 h 58"/>
                <a:gd name="T92" fmla="*/ 41 w 59"/>
                <a:gd name="T93" fmla="*/ 56 h 58"/>
                <a:gd name="T94" fmla="*/ 37 w 59"/>
                <a:gd name="T95" fmla="*/ 57 h 58"/>
                <a:gd name="T96" fmla="*/ 35 w 59"/>
                <a:gd name="T97" fmla="*/ 57 h 58"/>
                <a:gd name="T98" fmla="*/ 32 w 59"/>
                <a:gd name="T99" fmla="*/ 57 h 58"/>
                <a:gd name="T100" fmla="*/ 30 w 59"/>
                <a:gd name="T101" fmla="*/ 57 h 58"/>
                <a:gd name="T102" fmla="*/ 29 w 59"/>
                <a:gd name="T103" fmla="*/ 56 h 58"/>
                <a:gd name="T104" fmla="*/ 27 w 59"/>
                <a:gd name="T105" fmla="*/ 55 h 58"/>
                <a:gd name="T106" fmla="*/ 26 w 59"/>
                <a:gd name="T107" fmla="*/ 55 h 58"/>
                <a:gd name="T108" fmla="*/ 24 w 59"/>
                <a:gd name="T109" fmla="*/ 53 h 58"/>
                <a:gd name="T110" fmla="*/ 22 w 59"/>
                <a:gd name="T111" fmla="*/ 52 h 58"/>
                <a:gd name="T112" fmla="*/ 0 w 59"/>
                <a:gd name="T113" fmla="*/ 30 h 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9"/>
                <a:gd name="T172" fmla="*/ 0 h 58"/>
                <a:gd name="T173" fmla="*/ 59 w 59"/>
                <a:gd name="T174" fmla="*/ 58 h 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9" h="58">
                  <a:moveTo>
                    <a:pt x="0" y="30"/>
                  </a:moveTo>
                  <a:lnTo>
                    <a:pt x="8" y="22"/>
                  </a:lnTo>
                  <a:lnTo>
                    <a:pt x="29" y="43"/>
                  </a:lnTo>
                  <a:lnTo>
                    <a:pt x="32" y="46"/>
                  </a:lnTo>
                  <a:lnTo>
                    <a:pt x="33" y="46"/>
                  </a:lnTo>
                  <a:lnTo>
                    <a:pt x="34" y="47"/>
                  </a:lnTo>
                  <a:lnTo>
                    <a:pt x="35" y="47"/>
                  </a:lnTo>
                  <a:lnTo>
                    <a:pt x="36" y="47"/>
                  </a:lnTo>
                  <a:lnTo>
                    <a:pt x="37" y="47"/>
                  </a:lnTo>
                  <a:lnTo>
                    <a:pt x="38" y="47"/>
                  </a:lnTo>
                  <a:lnTo>
                    <a:pt x="39" y="46"/>
                  </a:lnTo>
                  <a:lnTo>
                    <a:pt x="41" y="46"/>
                  </a:lnTo>
                  <a:lnTo>
                    <a:pt x="43" y="44"/>
                  </a:lnTo>
                  <a:lnTo>
                    <a:pt x="44" y="43"/>
                  </a:lnTo>
                  <a:lnTo>
                    <a:pt x="45" y="42"/>
                  </a:lnTo>
                  <a:lnTo>
                    <a:pt x="46" y="41"/>
                  </a:lnTo>
                  <a:lnTo>
                    <a:pt x="47" y="39"/>
                  </a:lnTo>
                  <a:lnTo>
                    <a:pt x="47" y="38"/>
                  </a:lnTo>
                  <a:lnTo>
                    <a:pt x="47" y="36"/>
                  </a:lnTo>
                  <a:lnTo>
                    <a:pt x="47" y="34"/>
                  </a:lnTo>
                  <a:lnTo>
                    <a:pt x="47" y="33"/>
                  </a:lnTo>
                  <a:lnTo>
                    <a:pt x="46" y="31"/>
                  </a:lnTo>
                  <a:lnTo>
                    <a:pt x="44" y="28"/>
                  </a:lnTo>
                  <a:lnTo>
                    <a:pt x="23" y="7"/>
                  </a:lnTo>
                  <a:lnTo>
                    <a:pt x="30" y="0"/>
                  </a:lnTo>
                  <a:lnTo>
                    <a:pt x="53" y="22"/>
                  </a:lnTo>
                  <a:lnTo>
                    <a:pt x="54" y="23"/>
                  </a:lnTo>
                  <a:lnTo>
                    <a:pt x="55" y="25"/>
                  </a:lnTo>
                  <a:lnTo>
                    <a:pt x="56" y="26"/>
                  </a:lnTo>
                  <a:lnTo>
                    <a:pt x="57" y="28"/>
                  </a:lnTo>
                  <a:lnTo>
                    <a:pt x="57" y="29"/>
                  </a:lnTo>
                  <a:lnTo>
                    <a:pt x="57" y="30"/>
                  </a:lnTo>
                  <a:lnTo>
                    <a:pt x="58" y="31"/>
                  </a:lnTo>
                  <a:lnTo>
                    <a:pt x="58" y="33"/>
                  </a:lnTo>
                  <a:lnTo>
                    <a:pt x="58" y="34"/>
                  </a:lnTo>
                  <a:lnTo>
                    <a:pt x="57" y="36"/>
                  </a:lnTo>
                  <a:lnTo>
                    <a:pt x="57" y="38"/>
                  </a:lnTo>
                  <a:lnTo>
                    <a:pt x="56" y="41"/>
                  </a:lnTo>
                  <a:lnTo>
                    <a:pt x="55" y="43"/>
                  </a:lnTo>
                  <a:lnTo>
                    <a:pt x="53" y="46"/>
                  </a:lnTo>
                  <a:lnTo>
                    <a:pt x="52" y="47"/>
                  </a:lnTo>
                  <a:lnTo>
                    <a:pt x="50" y="49"/>
                  </a:lnTo>
                  <a:lnTo>
                    <a:pt x="48" y="50"/>
                  </a:lnTo>
                  <a:lnTo>
                    <a:pt x="47" y="52"/>
                  </a:lnTo>
                  <a:lnTo>
                    <a:pt x="45" y="53"/>
                  </a:lnTo>
                  <a:lnTo>
                    <a:pt x="43" y="55"/>
                  </a:lnTo>
                  <a:lnTo>
                    <a:pt x="41" y="56"/>
                  </a:lnTo>
                  <a:lnTo>
                    <a:pt x="37" y="57"/>
                  </a:lnTo>
                  <a:lnTo>
                    <a:pt x="35" y="57"/>
                  </a:lnTo>
                  <a:lnTo>
                    <a:pt x="32" y="57"/>
                  </a:lnTo>
                  <a:lnTo>
                    <a:pt x="30" y="57"/>
                  </a:lnTo>
                  <a:lnTo>
                    <a:pt x="29" y="56"/>
                  </a:lnTo>
                  <a:lnTo>
                    <a:pt x="27" y="55"/>
                  </a:lnTo>
                  <a:lnTo>
                    <a:pt x="26" y="55"/>
                  </a:lnTo>
                  <a:lnTo>
                    <a:pt x="24" y="53"/>
                  </a:lnTo>
                  <a:lnTo>
                    <a:pt x="22" y="52"/>
                  </a:lnTo>
                  <a:lnTo>
                    <a:pt x="0" y="30"/>
                  </a:lnTo>
                </a:path>
              </a:pathLst>
            </a:custGeom>
            <a:solidFill>
              <a:srgbClr val="000000"/>
            </a:solidFill>
            <a:ln w="12700" cap="rnd">
              <a:noFill/>
              <a:round/>
              <a:headEnd/>
              <a:tailEnd/>
            </a:ln>
          </p:spPr>
          <p:txBody>
            <a:bodyPr/>
            <a:lstStyle/>
            <a:p>
              <a:endParaRPr lang="en-CA"/>
            </a:p>
          </p:txBody>
        </p:sp>
        <p:sp>
          <p:nvSpPr>
            <p:cNvPr id="145484" name="Freeform 52"/>
            <p:cNvSpPr>
              <a:spLocks/>
            </p:cNvSpPr>
            <p:nvPr/>
          </p:nvSpPr>
          <p:spPr bwMode="auto">
            <a:xfrm>
              <a:off x="5320" y="4097"/>
              <a:ext cx="68" cy="67"/>
            </a:xfrm>
            <a:custGeom>
              <a:avLst/>
              <a:gdLst>
                <a:gd name="T0" fmla="*/ 0 w 68"/>
                <a:gd name="T1" fmla="*/ 42 h 67"/>
                <a:gd name="T2" fmla="*/ 9 w 68"/>
                <a:gd name="T3" fmla="*/ 29 h 67"/>
                <a:gd name="T4" fmla="*/ 43 w 68"/>
                <a:gd name="T5" fmla="*/ 38 h 67"/>
                <a:gd name="T6" fmla="*/ 19 w 68"/>
                <a:gd name="T7" fmla="*/ 13 h 67"/>
                <a:gd name="T8" fmla="*/ 26 w 68"/>
                <a:gd name="T9" fmla="*/ 0 h 67"/>
                <a:gd name="T10" fmla="*/ 67 w 68"/>
                <a:gd name="T11" fmla="*/ 24 h 67"/>
                <a:gd name="T12" fmla="*/ 61 w 68"/>
                <a:gd name="T13" fmla="*/ 32 h 67"/>
                <a:gd name="T14" fmla="*/ 31 w 68"/>
                <a:gd name="T15" fmla="*/ 14 h 67"/>
                <a:gd name="T16" fmla="*/ 56 w 68"/>
                <a:gd name="T17" fmla="*/ 40 h 67"/>
                <a:gd name="T18" fmla="*/ 51 w 68"/>
                <a:gd name="T19" fmla="*/ 49 h 67"/>
                <a:gd name="T20" fmla="*/ 15 w 68"/>
                <a:gd name="T21" fmla="*/ 39 h 67"/>
                <a:gd name="T22" fmla="*/ 46 w 68"/>
                <a:gd name="T23" fmla="*/ 58 h 67"/>
                <a:gd name="T24" fmla="*/ 41 w 68"/>
                <a:gd name="T25" fmla="*/ 66 h 67"/>
                <a:gd name="T26" fmla="*/ 0 w 68"/>
                <a:gd name="T27" fmla="*/ 42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67"/>
                <a:gd name="T44" fmla="*/ 68 w 68"/>
                <a:gd name="T45" fmla="*/ 67 h 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67">
                  <a:moveTo>
                    <a:pt x="0" y="42"/>
                  </a:moveTo>
                  <a:lnTo>
                    <a:pt x="9" y="29"/>
                  </a:lnTo>
                  <a:lnTo>
                    <a:pt x="43" y="38"/>
                  </a:lnTo>
                  <a:lnTo>
                    <a:pt x="19" y="13"/>
                  </a:lnTo>
                  <a:lnTo>
                    <a:pt x="26" y="0"/>
                  </a:lnTo>
                  <a:lnTo>
                    <a:pt x="67" y="24"/>
                  </a:lnTo>
                  <a:lnTo>
                    <a:pt x="61" y="32"/>
                  </a:lnTo>
                  <a:lnTo>
                    <a:pt x="31" y="14"/>
                  </a:lnTo>
                  <a:lnTo>
                    <a:pt x="56" y="40"/>
                  </a:lnTo>
                  <a:lnTo>
                    <a:pt x="51" y="49"/>
                  </a:lnTo>
                  <a:lnTo>
                    <a:pt x="15" y="39"/>
                  </a:lnTo>
                  <a:lnTo>
                    <a:pt x="46" y="58"/>
                  </a:lnTo>
                  <a:lnTo>
                    <a:pt x="41" y="66"/>
                  </a:lnTo>
                  <a:lnTo>
                    <a:pt x="0" y="42"/>
                  </a:lnTo>
                </a:path>
              </a:pathLst>
            </a:custGeom>
            <a:solidFill>
              <a:srgbClr val="000000"/>
            </a:solidFill>
            <a:ln w="12700" cap="rnd">
              <a:noFill/>
              <a:round/>
              <a:headEnd/>
              <a:tailEnd/>
            </a:ln>
          </p:spPr>
          <p:txBody>
            <a:bodyPr/>
            <a:lstStyle/>
            <a:p>
              <a:endParaRPr lang="en-CA"/>
            </a:p>
          </p:txBody>
        </p:sp>
        <p:sp>
          <p:nvSpPr>
            <p:cNvPr id="145485" name="Freeform 53"/>
            <p:cNvSpPr>
              <a:spLocks/>
            </p:cNvSpPr>
            <p:nvPr/>
          </p:nvSpPr>
          <p:spPr bwMode="auto">
            <a:xfrm>
              <a:off x="5350" y="4055"/>
              <a:ext cx="56" cy="53"/>
            </a:xfrm>
            <a:custGeom>
              <a:avLst/>
              <a:gdLst>
                <a:gd name="T0" fmla="*/ 0 w 56"/>
                <a:gd name="T1" fmla="*/ 35 h 53"/>
                <a:gd name="T2" fmla="*/ 10 w 56"/>
                <a:gd name="T3" fmla="*/ 11 h 53"/>
                <a:gd name="T4" fmla="*/ 11 w 56"/>
                <a:gd name="T5" fmla="*/ 8 h 53"/>
                <a:gd name="T6" fmla="*/ 13 w 56"/>
                <a:gd name="T7" fmla="*/ 5 h 53"/>
                <a:gd name="T8" fmla="*/ 14 w 56"/>
                <a:gd name="T9" fmla="*/ 3 h 53"/>
                <a:gd name="T10" fmla="*/ 16 w 56"/>
                <a:gd name="T11" fmla="*/ 2 h 53"/>
                <a:gd name="T12" fmla="*/ 18 w 56"/>
                <a:gd name="T13" fmla="*/ 1 h 53"/>
                <a:gd name="T14" fmla="*/ 20 w 56"/>
                <a:gd name="T15" fmla="*/ 0 h 53"/>
                <a:gd name="T16" fmla="*/ 21 w 56"/>
                <a:gd name="T17" fmla="*/ 0 h 53"/>
                <a:gd name="T18" fmla="*/ 23 w 56"/>
                <a:gd name="T19" fmla="*/ 0 h 53"/>
                <a:gd name="T20" fmla="*/ 25 w 56"/>
                <a:gd name="T21" fmla="*/ 0 h 53"/>
                <a:gd name="T22" fmla="*/ 27 w 56"/>
                <a:gd name="T23" fmla="*/ 0 h 53"/>
                <a:gd name="T24" fmla="*/ 29 w 56"/>
                <a:gd name="T25" fmla="*/ 1 h 53"/>
                <a:gd name="T26" fmla="*/ 30 w 56"/>
                <a:gd name="T27" fmla="*/ 2 h 53"/>
                <a:gd name="T28" fmla="*/ 32 w 56"/>
                <a:gd name="T29" fmla="*/ 3 h 53"/>
                <a:gd name="T30" fmla="*/ 32 w 56"/>
                <a:gd name="T31" fmla="*/ 5 h 53"/>
                <a:gd name="T32" fmla="*/ 33 w 56"/>
                <a:gd name="T33" fmla="*/ 6 h 53"/>
                <a:gd name="T34" fmla="*/ 33 w 56"/>
                <a:gd name="T35" fmla="*/ 8 h 53"/>
                <a:gd name="T36" fmla="*/ 34 w 56"/>
                <a:gd name="T37" fmla="*/ 9 h 53"/>
                <a:gd name="T38" fmla="*/ 34 w 56"/>
                <a:gd name="T39" fmla="*/ 10 h 53"/>
                <a:gd name="T40" fmla="*/ 34 w 56"/>
                <a:gd name="T41" fmla="*/ 9 h 53"/>
                <a:gd name="T42" fmla="*/ 36 w 56"/>
                <a:gd name="T43" fmla="*/ 8 h 53"/>
                <a:gd name="T44" fmla="*/ 37 w 56"/>
                <a:gd name="T45" fmla="*/ 7 h 53"/>
                <a:gd name="T46" fmla="*/ 38 w 56"/>
                <a:gd name="T47" fmla="*/ 6 h 53"/>
                <a:gd name="T48" fmla="*/ 40 w 56"/>
                <a:gd name="T49" fmla="*/ 6 h 53"/>
                <a:gd name="T50" fmla="*/ 42 w 56"/>
                <a:gd name="T51" fmla="*/ 5 h 53"/>
                <a:gd name="T52" fmla="*/ 44 w 56"/>
                <a:gd name="T53" fmla="*/ 5 h 53"/>
                <a:gd name="T54" fmla="*/ 45 w 56"/>
                <a:gd name="T55" fmla="*/ 6 h 53"/>
                <a:gd name="T56" fmla="*/ 47 w 56"/>
                <a:gd name="T57" fmla="*/ 6 h 53"/>
                <a:gd name="T58" fmla="*/ 48 w 56"/>
                <a:gd name="T59" fmla="*/ 7 h 53"/>
                <a:gd name="T60" fmla="*/ 50 w 56"/>
                <a:gd name="T61" fmla="*/ 8 h 53"/>
                <a:gd name="T62" fmla="*/ 51 w 56"/>
                <a:gd name="T63" fmla="*/ 9 h 53"/>
                <a:gd name="T64" fmla="*/ 52 w 56"/>
                <a:gd name="T65" fmla="*/ 10 h 53"/>
                <a:gd name="T66" fmla="*/ 53 w 56"/>
                <a:gd name="T67" fmla="*/ 11 h 53"/>
                <a:gd name="T68" fmla="*/ 54 w 56"/>
                <a:gd name="T69" fmla="*/ 12 h 53"/>
                <a:gd name="T70" fmla="*/ 55 w 56"/>
                <a:gd name="T71" fmla="*/ 14 h 53"/>
                <a:gd name="T72" fmla="*/ 55 w 56"/>
                <a:gd name="T73" fmla="*/ 16 h 53"/>
                <a:gd name="T74" fmla="*/ 55 w 56"/>
                <a:gd name="T75" fmla="*/ 18 h 53"/>
                <a:gd name="T76" fmla="*/ 55 w 56"/>
                <a:gd name="T77" fmla="*/ 20 h 53"/>
                <a:gd name="T78" fmla="*/ 55 w 56"/>
                <a:gd name="T79" fmla="*/ 23 h 53"/>
                <a:gd name="T80" fmla="*/ 55 w 56"/>
                <a:gd name="T81" fmla="*/ 26 h 53"/>
                <a:gd name="T82" fmla="*/ 53 w 56"/>
                <a:gd name="T83" fmla="*/ 30 h 53"/>
                <a:gd name="T84" fmla="*/ 44 w 56"/>
                <a:gd name="T85" fmla="*/ 52 h 53"/>
                <a:gd name="T86" fmla="*/ 0 w 56"/>
                <a:gd name="T87" fmla="*/ 35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
                <a:gd name="T133" fmla="*/ 0 h 53"/>
                <a:gd name="T134" fmla="*/ 56 w 56"/>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 h="53">
                  <a:moveTo>
                    <a:pt x="0" y="35"/>
                  </a:moveTo>
                  <a:lnTo>
                    <a:pt x="10" y="11"/>
                  </a:lnTo>
                  <a:lnTo>
                    <a:pt x="11" y="8"/>
                  </a:lnTo>
                  <a:lnTo>
                    <a:pt x="13" y="5"/>
                  </a:lnTo>
                  <a:lnTo>
                    <a:pt x="14" y="3"/>
                  </a:lnTo>
                  <a:lnTo>
                    <a:pt x="16" y="2"/>
                  </a:lnTo>
                  <a:lnTo>
                    <a:pt x="18" y="1"/>
                  </a:lnTo>
                  <a:lnTo>
                    <a:pt x="20" y="0"/>
                  </a:lnTo>
                  <a:lnTo>
                    <a:pt x="21" y="0"/>
                  </a:lnTo>
                  <a:lnTo>
                    <a:pt x="23" y="0"/>
                  </a:lnTo>
                  <a:lnTo>
                    <a:pt x="25" y="0"/>
                  </a:lnTo>
                  <a:lnTo>
                    <a:pt x="27" y="0"/>
                  </a:lnTo>
                  <a:lnTo>
                    <a:pt x="29" y="1"/>
                  </a:lnTo>
                  <a:lnTo>
                    <a:pt x="30" y="2"/>
                  </a:lnTo>
                  <a:lnTo>
                    <a:pt x="32" y="3"/>
                  </a:lnTo>
                  <a:lnTo>
                    <a:pt x="32" y="5"/>
                  </a:lnTo>
                  <a:lnTo>
                    <a:pt x="33" y="6"/>
                  </a:lnTo>
                  <a:lnTo>
                    <a:pt x="33" y="8"/>
                  </a:lnTo>
                  <a:lnTo>
                    <a:pt x="34" y="9"/>
                  </a:lnTo>
                  <a:lnTo>
                    <a:pt x="34" y="10"/>
                  </a:lnTo>
                  <a:lnTo>
                    <a:pt x="34" y="9"/>
                  </a:lnTo>
                  <a:lnTo>
                    <a:pt x="36" y="8"/>
                  </a:lnTo>
                  <a:lnTo>
                    <a:pt x="37" y="7"/>
                  </a:lnTo>
                  <a:lnTo>
                    <a:pt x="38" y="6"/>
                  </a:lnTo>
                  <a:lnTo>
                    <a:pt x="40" y="6"/>
                  </a:lnTo>
                  <a:lnTo>
                    <a:pt x="42" y="5"/>
                  </a:lnTo>
                  <a:lnTo>
                    <a:pt x="44" y="5"/>
                  </a:lnTo>
                  <a:lnTo>
                    <a:pt x="45" y="6"/>
                  </a:lnTo>
                  <a:lnTo>
                    <a:pt x="47" y="6"/>
                  </a:lnTo>
                  <a:lnTo>
                    <a:pt x="48" y="7"/>
                  </a:lnTo>
                  <a:lnTo>
                    <a:pt x="50" y="8"/>
                  </a:lnTo>
                  <a:lnTo>
                    <a:pt x="51" y="9"/>
                  </a:lnTo>
                  <a:lnTo>
                    <a:pt x="52" y="10"/>
                  </a:lnTo>
                  <a:lnTo>
                    <a:pt x="53" y="11"/>
                  </a:lnTo>
                  <a:lnTo>
                    <a:pt x="54" y="12"/>
                  </a:lnTo>
                  <a:lnTo>
                    <a:pt x="55" y="14"/>
                  </a:lnTo>
                  <a:lnTo>
                    <a:pt x="55" y="16"/>
                  </a:lnTo>
                  <a:lnTo>
                    <a:pt x="55" y="18"/>
                  </a:lnTo>
                  <a:lnTo>
                    <a:pt x="55" y="20"/>
                  </a:lnTo>
                  <a:lnTo>
                    <a:pt x="55" y="23"/>
                  </a:lnTo>
                  <a:lnTo>
                    <a:pt x="55" y="26"/>
                  </a:lnTo>
                  <a:lnTo>
                    <a:pt x="53" y="30"/>
                  </a:lnTo>
                  <a:lnTo>
                    <a:pt x="44" y="52"/>
                  </a:lnTo>
                  <a:lnTo>
                    <a:pt x="0" y="35"/>
                  </a:lnTo>
                </a:path>
              </a:pathLst>
            </a:custGeom>
            <a:solidFill>
              <a:srgbClr val="000000"/>
            </a:solidFill>
            <a:ln w="12700" cap="rnd">
              <a:noFill/>
              <a:round/>
              <a:headEnd/>
              <a:tailEnd/>
            </a:ln>
          </p:spPr>
          <p:txBody>
            <a:bodyPr/>
            <a:lstStyle/>
            <a:p>
              <a:endParaRPr lang="en-CA"/>
            </a:p>
          </p:txBody>
        </p:sp>
        <p:sp>
          <p:nvSpPr>
            <p:cNvPr id="145486" name="Freeform 54"/>
            <p:cNvSpPr>
              <a:spLocks/>
            </p:cNvSpPr>
            <p:nvPr/>
          </p:nvSpPr>
          <p:spPr bwMode="auto">
            <a:xfrm>
              <a:off x="5361" y="4065"/>
              <a:ext cx="15" cy="22"/>
            </a:xfrm>
            <a:custGeom>
              <a:avLst/>
              <a:gdLst>
                <a:gd name="T0" fmla="*/ 0 w 15"/>
                <a:gd name="T1" fmla="*/ 18 h 22"/>
                <a:gd name="T2" fmla="*/ 4 w 15"/>
                <a:gd name="T3" fmla="*/ 6 h 22"/>
                <a:gd name="T4" fmla="*/ 5 w 15"/>
                <a:gd name="T5" fmla="*/ 3 h 22"/>
                <a:gd name="T6" fmla="*/ 6 w 15"/>
                <a:gd name="T7" fmla="*/ 2 h 22"/>
                <a:gd name="T8" fmla="*/ 7 w 15"/>
                <a:gd name="T9" fmla="*/ 1 h 22"/>
                <a:gd name="T10" fmla="*/ 7 w 15"/>
                <a:gd name="T11" fmla="*/ 0 h 22"/>
                <a:gd name="T12" fmla="*/ 8 w 15"/>
                <a:gd name="T13" fmla="*/ 0 h 22"/>
                <a:gd name="T14" fmla="*/ 8 w 15"/>
                <a:gd name="T15" fmla="*/ 0 h 22"/>
                <a:gd name="T16" fmla="*/ 10 w 15"/>
                <a:gd name="T17" fmla="*/ 0 h 22"/>
                <a:gd name="T18" fmla="*/ 10 w 15"/>
                <a:gd name="T19" fmla="*/ 0 h 22"/>
                <a:gd name="T20" fmla="*/ 11 w 15"/>
                <a:gd name="T21" fmla="*/ 0 h 22"/>
                <a:gd name="T22" fmla="*/ 11 w 15"/>
                <a:gd name="T23" fmla="*/ 0 h 22"/>
                <a:gd name="T24" fmla="*/ 12 w 15"/>
                <a:gd name="T25" fmla="*/ 0 h 22"/>
                <a:gd name="T26" fmla="*/ 12 w 15"/>
                <a:gd name="T27" fmla="*/ 0 h 22"/>
                <a:gd name="T28" fmla="*/ 13 w 15"/>
                <a:gd name="T29" fmla="*/ 1 h 22"/>
                <a:gd name="T30" fmla="*/ 13 w 15"/>
                <a:gd name="T31" fmla="*/ 2 h 22"/>
                <a:gd name="T32" fmla="*/ 13 w 15"/>
                <a:gd name="T33" fmla="*/ 2 h 22"/>
                <a:gd name="T34" fmla="*/ 14 w 15"/>
                <a:gd name="T35" fmla="*/ 3 h 22"/>
                <a:gd name="T36" fmla="*/ 14 w 15"/>
                <a:gd name="T37" fmla="*/ 4 h 22"/>
                <a:gd name="T38" fmla="*/ 14 w 15"/>
                <a:gd name="T39" fmla="*/ 5 h 22"/>
                <a:gd name="T40" fmla="*/ 13 w 15"/>
                <a:gd name="T41" fmla="*/ 7 h 22"/>
                <a:gd name="T42" fmla="*/ 13 w 15"/>
                <a:gd name="T43" fmla="*/ 9 h 22"/>
                <a:gd name="T44" fmla="*/ 8 w 15"/>
                <a:gd name="T45" fmla="*/ 21 h 22"/>
                <a:gd name="T46" fmla="*/ 0 w 15"/>
                <a:gd name="T47" fmla="*/ 18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0" y="18"/>
                  </a:moveTo>
                  <a:lnTo>
                    <a:pt x="4" y="6"/>
                  </a:lnTo>
                  <a:lnTo>
                    <a:pt x="5" y="3"/>
                  </a:lnTo>
                  <a:lnTo>
                    <a:pt x="6" y="2"/>
                  </a:lnTo>
                  <a:lnTo>
                    <a:pt x="7" y="1"/>
                  </a:lnTo>
                  <a:lnTo>
                    <a:pt x="7" y="0"/>
                  </a:lnTo>
                  <a:lnTo>
                    <a:pt x="8" y="0"/>
                  </a:lnTo>
                  <a:lnTo>
                    <a:pt x="10" y="0"/>
                  </a:lnTo>
                  <a:lnTo>
                    <a:pt x="11" y="0"/>
                  </a:lnTo>
                  <a:lnTo>
                    <a:pt x="12" y="0"/>
                  </a:lnTo>
                  <a:lnTo>
                    <a:pt x="13" y="1"/>
                  </a:lnTo>
                  <a:lnTo>
                    <a:pt x="13" y="2"/>
                  </a:lnTo>
                  <a:lnTo>
                    <a:pt x="14" y="3"/>
                  </a:lnTo>
                  <a:lnTo>
                    <a:pt x="14" y="4"/>
                  </a:lnTo>
                  <a:lnTo>
                    <a:pt x="14" y="5"/>
                  </a:lnTo>
                  <a:lnTo>
                    <a:pt x="13" y="7"/>
                  </a:lnTo>
                  <a:lnTo>
                    <a:pt x="13" y="9"/>
                  </a:lnTo>
                  <a:lnTo>
                    <a:pt x="8" y="21"/>
                  </a:lnTo>
                  <a:lnTo>
                    <a:pt x="0" y="18"/>
                  </a:lnTo>
                </a:path>
              </a:pathLst>
            </a:custGeom>
            <a:solidFill>
              <a:srgbClr val="FFFFFF"/>
            </a:solidFill>
            <a:ln w="12700" cap="rnd">
              <a:noFill/>
              <a:round/>
              <a:headEnd/>
              <a:tailEnd/>
            </a:ln>
          </p:spPr>
          <p:txBody>
            <a:bodyPr/>
            <a:lstStyle/>
            <a:p>
              <a:endParaRPr lang="en-CA"/>
            </a:p>
          </p:txBody>
        </p:sp>
        <p:sp>
          <p:nvSpPr>
            <p:cNvPr id="145487" name="Freeform 55"/>
            <p:cNvSpPr>
              <a:spLocks/>
            </p:cNvSpPr>
            <p:nvPr/>
          </p:nvSpPr>
          <p:spPr bwMode="auto">
            <a:xfrm>
              <a:off x="5378" y="4073"/>
              <a:ext cx="20" cy="23"/>
            </a:xfrm>
            <a:custGeom>
              <a:avLst/>
              <a:gdLst>
                <a:gd name="T0" fmla="*/ 0 w 20"/>
                <a:gd name="T1" fmla="*/ 17 h 23"/>
                <a:gd name="T2" fmla="*/ 5 w 20"/>
                <a:gd name="T3" fmla="*/ 6 h 23"/>
                <a:gd name="T4" fmla="*/ 7 w 20"/>
                <a:gd name="T5" fmla="*/ 3 h 23"/>
                <a:gd name="T6" fmla="*/ 8 w 20"/>
                <a:gd name="T7" fmla="*/ 2 h 23"/>
                <a:gd name="T8" fmla="*/ 9 w 20"/>
                <a:gd name="T9" fmla="*/ 1 h 23"/>
                <a:gd name="T10" fmla="*/ 11 w 20"/>
                <a:gd name="T11" fmla="*/ 0 h 23"/>
                <a:gd name="T12" fmla="*/ 13 w 20"/>
                <a:gd name="T13" fmla="*/ 0 h 23"/>
                <a:gd name="T14" fmla="*/ 14 w 20"/>
                <a:gd name="T15" fmla="*/ 0 h 23"/>
                <a:gd name="T16" fmla="*/ 15 w 20"/>
                <a:gd name="T17" fmla="*/ 1 h 23"/>
                <a:gd name="T18" fmla="*/ 17 w 20"/>
                <a:gd name="T19" fmla="*/ 1 h 23"/>
                <a:gd name="T20" fmla="*/ 18 w 20"/>
                <a:gd name="T21" fmla="*/ 2 h 23"/>
                <a:gd name="T22" fmla="*/ 19 w 20"/>
                <a:gd name="T23" fmla="*/ 3 h 23"/>
                <a:gd name="T24" fmla="*/ 19 w 20"/>
                <a:gd name="T25" fmla="*/ 4 h 23"/>
                <a:gd name="T26" fmla="*/ 19 w 20"/>
                <a:gd name="T27" fmla="*/ 5 h 23"/>
                <a:gd name="T28" fmla="*/ 19 w 20"/>
                <a:gd name="T29" fmla="*/ 6 h 23"/>
                <a:gd name="T30" fmla="*/ 19 w 20"/>
                <a:gd name="T31" fmla="*/ 7 h 23"/>
                <a:gd name="T32" fmla="*/ 19 w 20"/>
                <a:gd name="T33" fmla="*/ 9 h 23"/>
                <a:gd name="T34" fmla="*/ 18 w 20"/>
                <a:gd name="T35" fmla="*/ 10 h 23"/>
                <a:gd name="T36" fmla="*/ 13 w 20"/>
                <a:gd name="T37" fmla="*/ 22 h 23"/>
                <a:gd name="T38" fmla="*/ 0 w 20"/>
                <a:gd name="T39" fmla="*/ 17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3"/>
                <a:gd name="T62" fmla="*/ 20 w 2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3">
                  <a:moveTo>
                    <a:pt x="0" y="17"/>
                  </a:moveTo>
                  <a:lnTo>
                    <a:pt x="5" y="6"/>
                  </a:lnTo>
                  <a:lnTo>
                    <a:pt x="7" y="3"/>
                  </a:lnTo>
                  <a:lnTo>
                    <a:pt x="8" y="2"/>
                  </a:lnTo>
                  <a:lnTo>
                    <a:pt x="9" y="1"/>
                  </a:lnTo>
                  <a:lnTo>
                    <a:pt x="11" y="0"/>
                  </a:lnTo>
                  <a:lnTo>
                    <a:pt x="13" y="0"/>
                  </a:lnTo>
                  <a:lnTo>
                    <a:pt x="14" y="0"/>
                  </a:lnTo>
                  <a:lnTo>
                    <a:pt x="15" y="1"/>
                  </a:lnTo>
                  <a:lnTo>
                    <a:pt x="17" y="1"/>
                  </a:lnTo>
                  <a:lnTo>
                    <a:pt x="18" y="2"/>
                  </a:lnTo>
                  <a:lnTo>
                    <a:pt x="19" y="3"/>
                  </a:lnTo>
                  <a:lnTo>
                    <a:pt x="19" y="4"/>
                  </a:lnTo>
                  <a:lnTo>
                    <a:pt x="19" y="5"/>
                  </a:lnTo>
                  <a:lnTo>
                    <a:pt x="19" y="6"/>
                  </a:lnTo>
                  <a:lnTo>
                    <a:pt x="19" y="7"/>
                  </a:lnTo>
                  <a:lnTo>
                    <a:pt x="19" y="9"/>
                  </a:lnTo>
                  <a:lnTo>
                    <a:pt x="18" y="10"/>
                  </a:lnTo>
                  <a:lnTo>
                    <a:pt x="13" y="22"/>
                  </a:lnTo>
                  <a:lnTo>
                    <a:pt x="0" y="17"/>
                  </a:lnTo>
                </a:path>
              </a:pathLst>
            </a:custGeom>
            <a:solidFill>
              <a:srgbClr val="FFFFFF"/>
            </a:solidFill>
            <a:ln w="12700" cap="rnd">
              <a:noFill/>
              <a:round/>
              <a:headEnd/>
              <a:tailEnd/>
            </a:ln>
          </p:spPr>
          <p:txBody>
            <a:bodyPr/>
            <a:lstStyle/>
            <a:p>
              <a:endParaRPr lang="en-CA"/>
            </a:p>
          </p:txBody>
        </p:sp>
        <p:sp>
          <p:nvSpPr>
            <p:cNvPr id="145488" name="Freeform 56"/>
            <p:cNvSpPr>
              <a:spLocks/>
            </p:cNvSpPr>
            <p:nvPr/>
          </p:nvSpPr>
          <p:spPr bwMode="auto">
            <a:xfrm>
              <a:off x="5370" y="4037"/>
              <a:ext cx="47" cy="23"/>
            </a:xfrm>
            <a:custGeom>
              <a:avLst/>
              <a:gdLst>
                <a:gd name="T0" fmla="*/ 0 w 47"/>
                <a:gd name="T1" fmla="*/ 10 h 23"/>
                <a:gd name="T2" fmla="*/ 2 w 47"/>
                <a:gd name="T3" fmla="*/ 0 h 23"/>
                <a:gd name="T4" fmla="*/ 46 w 47"/>
                <a:gd name="T5" fmla="*/ 12 h 23"/>
                <a:gd name="T6" fmla="*/ 43 w 47"/>
                <a:gd name="T7" fmla="*/ 22 h 23"/>
                <a:gd name="T8" fmla="*/ 0 w 47"/>
                <a:gd name="T9" fmla="*/ 10 h 23"/>
                <a:gd name="T10" fmla="*/ 0 60000 65536"/>
                <a:gd name="T11" fmla="*/ 0 60000 65536"/>
                <a:gd name="T12" fmla="*/ 0 60000 65536"/>
                <a:gd name="T13" fmla="*/ 0 60000 65536"/>
                <a:gd name="T14" fmla="*/ 0 60000 65536"/>
                <a:gd name="T15" fmla="*/ 0 w 47"/>
                <a:gd name="T16" fmla="*/ 0 h 23"/>
                <a:gd name="T17" fmla="*/ 47 w 47"/>
                <a:gd name="T18" fmla="*/ 23 h 23"/>
              </a:gdLst>
              <a:ahLst/>
              <a:cxnLst>
                <a:cxn ang="T10">
                  <a:pos x="T0" y="T1"/>
                </a:cxn>
                <a:cxn ang="T11">
                  <a:pos x="T2" y="T3"/>
                </a:cxn>
                <a:cxn ang="T12">
                  <a:pos x="T4" y="T5"/>
                </a:cxn>
                <a:cxn ang="T13">
                  <a:pos x="T6" y="T7"/>
                </a:cxn>
                <a:cxn ang="T14">
                  <a:pos x="T8" y="T9"/>
                </a:cxn>
              </a:cxnLst>
              <a:rect l="T15" t="T16" r="T17" b="T18"/>
              <a:pathLst>
                <a:path w="47" h="23">
                  <a:moveTo>
                    <a:pt x="0" y="10"/>
                  </a:moveTo>
                  <a:lnTo>
                    <a:pt x="2" y="0"/>
                  </a:lnTo>
                  <a:lnTo>
                    <a:pt x="46" y="12"/>
                  </a:lnTo>
                  <a:lnTo>
                    <a:pt x="43" y="22"/>
                  </a:lnTo>
                  <a:lnTo>
                    <a:pt x="0" y="10"/>
                  </a:lnTo>
                </a:path>
              </a:pathLst>
            </a:custGeom>
            <a:solidFill>
              <a:srgbClr val="000000"/>
            </a:solidFill>
            <a:ln w="12700" cap="rnd">
              <a:noFill/>
              <a:round/>
              <a:headEnd/>
              <a:tailEnd/>
            </a:ln>
          </p:spPr>
          <p:txBody>
            <a:bodyPr/>
            <a:lstStyle/>
            <a:p>
              <a:endParaRPr lang="en-CA"/>
            </a:p>
          </p:txBody>
        </p:sp>
        <p:sp>
          <p:nvSpPr>
            <p:cNvPr id="145489" name="Freeform 57"/>
            <p:cNvSpPr>
              <a:spLocks/>
            </p:cNvSpPr>
            <p:nvPr/>
          </p:nvSpPr>
          <p:spPr bwMode="auto">
            <a:xfrm>
              <a:off x="5375" y="3992"/>
              <a:ext cx="54" cy="52"/>
            </a:xfrm>
            <a:custGeom>
              <a:avLst/>
              <a:gdLst>
                <a:gd name="T0" fmla="*/ 0 w 54"/>
                <a:gd name="T1" fmla="*/ 25 h 52"/>
                <a:gd name="T2" fmla="*/ 2 w 54"/>
                <a:gd name="T3" fmla="*/ 13 h 52"/>
                <a:gd name="T4" fmla="*/ 53 w 54"/>
                <a:gd name="T5" fmla="*/ 0 h 52"/>
                <a:gd name="T6" fmla="*/ 51 w 54"/>
                <a:gd name="T7" fmla="*/ 11 h 52"/>
                <a:gd name="T8" fmla="*/ 41 w 54"/>
                <a:gd name="T9" fmla="*/ 13 h 52"/>
                <a:gd name="T10" fmla="*/ 38 w 54"/>
                <a:gd name="T11" fmla="*/ 35 h 52"/>
                <a:gd name="T12" fmla="*/ 47 w 54"/>
                <a:gd name="T13" fmla="*/ 40 h 52"/>
                <a:gd name="T14" fmla="*/ 45 w 54"/>
                <a:gd name="T15" fmla="*/ 51 h 52"/>
                <a:gd name="T16" fmla="*/ 0 w 54"/>
                <a:gd name="T17" fmla="*/ 25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52"/>
                <a:gd name="T29" fmla="*/ 54 w 54"/>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52">
                  <a:moveTo>
                    <a:pt x="0" y="25"/>
                  </a:moveTo>
                  <a:lnTo>
                    <a:pt x="2" y="13"/>
                  </a:lnTo>
                  <a:lnTo>
                    <a:pt x="53" y="0"/>
                  </a:lnTo>
                  <a:lnTo>
                    <a:pt x="51" y="11"/>
                  </a:lnTo>
                  <a:lnTo>
                    <a:pt x="41" y="13"/>
                  </a:lnTo>
                  <a:lnTo>
                    <a:pt x="38" y="35"/>
                  </a:lnTo>
                  <a:lnTo>
                    <a:pt x="47" y="40"/>
                  </a:lnTo>
                  <a:lnTo>
                    <a:pt x="45" y="51"/>
                  </a:lnTo>
                  <a:lnTo>
                    <a:pt x="0" y="25"/>
                  </a:lnTo>
                </a:path>
              </a:pathLst>
            </a:custGeom>
            <a:solidFill>
              <a:srgbClr val="000000"/>
            </a:solidFill>
            <a:ln w="12700" cap="rnd">
              <a:noFill/>
              <a:round/>
              <a:headEnd/>
              <a:tailEnd/>
            </a:ln>
          </p:spPr>
          <p:txBody>
            <a:bodyPr/>
            <a:lstStyle/>
            <a:p>
              <a:endParaRPr lang="en-CA"/>
            </a:p>
          </p:txBody>
        </p:sp>
        <p:sp>
          <p:nvSpPr>
            <p:cNvPr id="145490" name="Freeform 58"/>
            <p:cNvSpPr>
              <a:spLocks/>
            </p:cNvSpPr>
            <p:nvPr/>
          </p:nvSpPr>
          <p:spPr bwMode="auto">
            <a:xfrm>
              <a:off x="5387" y="4007"/>
              <a:ext cx="19" cy="16"/>
            </a:xfrm>
            <a:custGeom>
              <a:avLst/>
              <a:gdLst>
                <a:gd name="T0" fmla="*/ 0 w 19"/>
                <a:gd name="T1" fmla="*/ 5 h 16"/>
                <a:gd name="T2" fmla="*/ 18 w 19"/>
                <a:gd name="T3" fmla="*/ 0 h 16"/>
                <a:gd name="T4" fmla="*/ 16 w 19"/>
                <a:gd name="T5" fmla="*/ 15 h 16"/>
                <a:gd name="T6" fmla="*/ 0 w 19"/>
                <a:gd name="T7" fmla="*/ 5 h 16"/>
                <a:gd name="T8" fmla="*/ 0 60000 65536"/>
                <a:gd name="T9" fmla="*/ 0 60000 65536"/>
                <a:gd name="T10" fmla="*/ 0 60000 65536"/>
                <a:gd name="T11" fmla="*/ 0 60000 65536"/>
                <a:gd name="T12" fmla="*/ 0 w 19"/>
                <a:gd name="T13" fmla="*/ 0 h 16"/>
                <a:gd name="T14" fmla="*/ 19 w 19"/>
                <a:gd name="T15" fmla="*/ 16 h 16"/>
              </a:gdLst>
              <a:ahLst/>
              <a:cxnLst>
                <a:cxn ang="T8">
                  <a:pos x="T0" y="T1"/>
                </a:cxn>
                <a:cxn ang="T9">
                  <a:pos x="T2" y="T3"/>
                </a:cxn>
                <a:cxn ang="T10">
                  <a:pos x="T4" y="T5"/>
                </a:cxn>
                <a:cxn ang="T11">
                  <a:pos x="T6" y="T7"/>
                </a:cxn>
              </a:cxnLst>
              <a:rect l="T12" t="T13" r="T14" b="T15"/>
              <a:pathLst>
                <a:path w="19" h="16">
                  <a:moveTo>
                    <a:pt x="0" y="5"/>
                  </a:moveTo>
                  <a:lnTo>
                    <a:pt x="18" y="0"/>
                  </a:lnTo>
                  <a:lnTo>
                    <a:pt x="16" y="15"/>
                  </a:lnTo>
                  <a:lnTo>
                    <a:pt x="0" y="5"/>
                  </a:lnTo>
                </a:path>
              </a:pathLst>
            </a:custGeom>
            <a:solidFill>
              <a:srgbClr val="FFFFFF"/>
            </a:solidFill>
            <a:ln w="12700" cap="rnd">
              <a:noFill/>
              <a:round/>
              <a:headEnd/>
              <a:tailEnd/>
            </a:ln>
          </p:spPr>
          <p:txBody>
            <a:bodyPr/>
            <a:lstStyle/>
            <a:p>
              <a:endParaRPr lang="en-CA"/>
            </a:p>
          </p:txBody>
        </p:sp>
        <p:sp>
          <p:nvSpPr>
            <p:cNvPr id="145491" name="Freeform 59"/>
            <p:cNvSpPr>
              <a:spLocks/>
            </p:cNvSpPr>
            <p:nvPr/>
          </p:nvSpPr>
          <p:spPr bwMode="auto">
            <a:xfrm>
              <a:off x="5167" y="3825"/>
              <a:ext cx="74" cy="63"/>
            </a:xfrm>
            <a:custGeom>
              <a:avLst/>
              <a:gdLst>
                <a:gd name="T0" fmla="*/ 0 w 74"/>
                <a:gd name="T1" fmla="*/ 3 h 63"/>
                <a:gd name="T2" fmla="*/ 37 w 74"/>
                <a:gd name="T3" fmla="*/ 0 h 63"/>
                <a:gd name="T4" fmla="*/ 40 w 74"/>
                <a:gd name="T5" fmla="*/ 3 h 63"/>
                <a:gd name="T6" fmla="*/ 40 w 74"/>
                <a:gd name="T7" fmla="*/ 6 h 63"/>
                <a:gd name="T8" fmla="*/ 42 w 74"/>
                <a:gd name="T9" fmla="*/ 6 h 63"/>
                <a:gd name="T10" fmla="*/ 42 w 74"/>
                <a:gd name="T11" fmla="*/ 8 h 63"/>
                <a:gd name="T12" fmla="*/ 44 w 74"/>
                <a:gd name="T13" fmla="*/ 8 h 63"/>
                <a:gd name="T14" fmla="*/ 44 w 74"/>
                <a:gd name="T15" fmla="*/ 10 h 63"/>
                <a:gd name="T16" fmla="*/ 47 w 74"/>
                <a:gd name="T17" fmla="*/ 10 h 63"/>
                <a:gd name="T18" fmla="*/ 50 w 74"/>
                <a:gd name="T19" fmla="*/ 10 h 63"/>
                <a:gd name="T20" fmla="*/ 52 w 74"/>
                <a:gd name="T21" fmla="*/ 10 h 63"/>
                <a:gd name="T22" fmla="*/ 55 w 74"/>
                <a:gd name="T23" fmla="*/ 10 h 63"/>
                <a:gd name="T24" fmla="*/ 58 w 74"/>
                <a:gd name="T25" fmla="*/ 10 h 63"/>
                <a:gd name="T26" fmla="*/ 60 w 74"/>
                <a:gd name="T27" fmla="*/ 10 h 63"/>
                <a:gd name="T28" fmla="*/ 63 w 74"/>
                <a:gd name="T29" fmla="*/ 13 h 63"/>
                <a:gd name="T30" fmla="*/ 65 w 74"/>
                <a:gd name="T31" fmla="*/ 13 h 63"/>
                <a:gd name="T32" fmla="*/ 65 w 74"/>
                <a:gd name="T33" fmla="*/ 16 h 63"/>
                <a:gd name="T34" fmla="*/ 68 w 74"/>
                <a:gd name="T35" fmla="*/ 16 h 63"/>
                <a:gd name="T36" fmla="*/ 71 w 74"/>
                <a:gd name="T37" fmla="*/ 18 h 63"/>
                <a:gd name="T38" fmla="*/ 68 w 74"/>
                <a:gd name="T39" fmla="*/ 20 h 63"/>
                <a:gd name="T40" fmla="*/ 68 w 74"/>
                <a:gd name="T41" fmla="*/ 23 h 63"/>
                <a:gd name="T42" fmla="*/ 65 w 74"/>
                <a:gd name="T43" fmla="*/ 23 h 63"/>
                <a:gd name="T44" fmla="*/ 63 w 74"/>
                <a:gd name="T45" fmla="*/ 23 h 63"/>
                <a:gd name="T46" fmla="*/ 63 w 74"/>
                <a:gd name="T47" fmla="*/ 26 h 63"/>
                <a:gd name="T48" fmla="*/ 60 w 74"/>
                <a:gd name="T49" fmla="*/ 26 h 63"/>
                <a:gd name="T50" fmla="*/ 58 w 74"/>
                <a:gd name="T51" fmla="*/ 26 h 63"/>
                <a:gd name="T52" fmla="*/ 55 w 74"/>
                <a:gd name="T53" fmla="*/ 28 h 63"/>
                <a:gd name="T54" fmla="*/ 65 w 74"/>
                <a:gd name="T55" fmla="*/ 36 h 63"/>
                <a:gd name="T56" fmla="*/ 58 w 74"/>
                <a:gd name="T57" fmla="*/ 39 h 63"/>
                <a:gd name="T58" fmla="*/ 52 w 74"/>
                <a:gd name="T59" fmla="*/ 36 h 63"/>
                <a:gd name="T60" fmla="*/ 58 w 74"/>
                <a:gd name="T61" fmla="*/ 44 h 63"/>
                <a:gd name="T62" fmla="*/ 60 w 74"/>
                <a:gd name="T63" fmla="*/ 44 h 63"/>
                <a:gd name="T64" fmla="*/ 63 w 74"/>
                <a:gd name="T65" fmla="*/ 44 h 63"/>
                <a:gd name="T66" fmla="*/ 65 w 74"/>
                <a:gd name="T67" fmla="*/ 44 h 63"/>
                <a:gd name="T68" fmla="*/ 65 w 74"/>
                <a:gd name="T69" fmla="*/ 42 h 63"/>
                <a:gd name="T70" fmla="*/ 68 w 74"/>
                <a:gd name="T71" fmla="*/ 42 h 63"/>
                <a:gd name="T72" fmla="*/ 71 w 74"/>
                <a:gd name="T73" fmla="*/ 42 h 63"/>
                <a:gd name="T74" fmla="*/ 71 w 74"/>
                <a:gd name="T75" fmla="*/ 39 h 63"/>
                <a:gd name="T76" fmla="*/ 68 w 74"/>
                <a:gd name="T77" fmla="*/ 52 h 63"/>
                <a:gd name="T78" fmla="*/ 73 w 74"/>
                <a:gd name="T79" fmla="*/ 59 h 63"/>
                <a:gd name="T80" fmla="*/ 71 w 74"/>
                <a:gd name="T81" fmla="*/ 59 h 63"/>
                <a:gd name="T82" fmla="*/ 71 w 74"/>
                <a:gd name="T83" fmla="*/ 62 h 63"/>
                <a:gd name="T84" fmla="*/ 68 w 74"/>
                <a:gd name="T85" fmla="*/ 62 h 63"/>
                <a:gd name="T86" fmla="*/ 65 w 74"/>
                <a:gd name="T87" fmla="*/ 62 h 63"/>
                <a:gd name="T88" fmla="*/ 63 w 74"/>
                <a:gd name="T89" fmla="*/ 62 h 63"/>
                <a:gd name="T90" fmla="*/ 60 w 74"/>
                <a:gd name="T91" fmla="*/ 62 h 63"/>
                <a:gd name="T92" fmla="*/ 58 w 74"/>
                <a:gd name="T93" fmla="*/ 62 h 63"/>
                <a:gd name="T94" fmla="*/ 55 w 74"/>
                <a:gd name="T95" fmla="*/ 62 h 63"/>
                <a:gd name="T96" fmla="*/ 52 w 74"/>
                <a:gd name="T97" fmla="*/ 62 h 63"/>
                <a:gd name="T98" fmla="*/ 52 w 74"/>
                <a:gd name="T99" fmla="*/ 59 h 63"/>
                <a:gd name="T100" fmla="*/ 50 w 74"/>
                <a:gd name="T101" fmla="*/ 59 h 63"/>
                <a:gd name="T102" fmla="*/ 50 w 74"/>
                <a:gd name="T103" fmla="*/ 56 h 63"/>
                <a:gd name="T104" fmla="*/ 47 w 74"/>
                <a:gd name="T105" fmla="*/ 56 h 63"/>
                <a:gd name="T106" fmla="*/ 44 w 74"/>
                <a:gd name="T107" fmla="*/ 54 h 63"/>
                <a:gd name="T108" fmla="*/ 42 w 74"/>
                <a:gd name="T109" fmla="*/ 54 h 63"/>
                <a:gd name="T110" fmla="*/ 42 w 74"/>
                <a:gd name="T111" fmla="*/ 52 h 63"/>
                <a:gd name="T112" fmla="*/ 40 w 74"/>
                <a:gd name="T113" fmla="*/ 52 h 63"/>
                <a:gd name="T114" fmla="*/ 40 w 74"/>
                <a:gd name="T115" fmla="*/ 54 h 63"/>
                <a:gd name="T116" fmla="*/ 40 w 74"/>
                <a:gd name="T117" fmla="*/ 56 h 63"/>
                <a:gd name="T118" fmla="*/ 42 w 74"/>
                <a:gd name="T119" fmla="*/ 56 h 63"/>
                <a:gd name="T120" fmla="*/ 42 w 74"/>
                <a:gd name="T121" fmla="*/ 59 h 63"/>
                <a:gd name="T122" fmla="*/ 0 w 74"/>
                <a:gd name="T123" fmla="*/ 3 h 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
                <a:gd name="T187" fmla="*/ 0 h 63"/>
                <a:gd name="T188" fmla="*/ 74 w 74"/>
                <a:gd name="T189" fmla="*/ 63 h 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 h="63">
                  <a:moveTo>
                    <a:pt x="0" y="3"/>
                  </a:moveTo>
                  <a:lnTo>
                    <a:pt x="37" y="0"/>
                  </a:lnTo>
                  <a:lnTo>
                    <a:pt x="40" y="3"/>
                  </a:lnTo>
                  <a:lnTo>
                    <a:pt x="40" y="6"/>
                  </a:lnTo>
                  <a:lnTo>
                    <a:pt x="42" y="6"/>
                  </a:lnTo>
                  <a:lnTo>
                    <a:pt x="42" y="8"/>
                  </a:lnTo>
                  <a:lnTo>
                    <a:pt x="44" y="8"/>
                  </a:lnTo>
                  <a:lnTo>
                    <a:pt x="44" y="10"/>
                  </a:lnTo>
                  <a:lnTo>
                    <a:pt x="47" y="10"/>
                  </a:lnTo>
                  <a:lnTo>
                    <a:pt x="50" y="10"/>
                  </a:lnTo>
                  <a:lnTo>
                    <a:pt x="52" y="10"/>
                  </a:lnTo>
                  <a:lnTo>
                    <a:pt x="55" y="10"/>
                  </a:lnTo>
                  <a:lnTo>
                    <a:pt x="58" y="10"/>
                  </a:lnTo>
                  <a:lnTo>
                    <a:pt x="60" y="10"/>
                  </a:lnTo>
                  <a:lnTo>
                    <a:pt x="63" y="13"/>
                  </a:lnTo>
                  <a:lnTo>
                    <a:pt x="65" y="13"/>
                  </a:lnTo>
                  <a:lnTo>
                    <a:pt x="65" y="16"/>
                  </a:lnTo>
                  <a:lnTo>
                    <a:pt x="68" y="16"/>
                  </a:lnTo>
                  <a:lnTo>
                    <a:pt x="71" y="18"/>
                  </a:lnTo>
                  <a:lnTo>
                    <a:pt x="68" y="20"/>
                  </a:lnTo>
                  <a:lnTo>
                    <a:pt x="68" y="23"/>
                  </a:lnTo>
                  <a:lnTo>
                    <a:pt x="65" y="23"/>
                  </a:lnTo>
                  <a:lnTo>
                    <a:pt x="63" y="23"/>
                  </a:lnTo>
                  <a:lnTo>
                    <a:pt x="63" y="26"/>
                  </a:lnTo>
                  <a:lnTo>
                    <a:pt x="60" y="26"/>
                  </a:lnTo>
                  <a:lnTo>
                    <a:pt x="58" y="26"/>
                  </a:lnTo>
                  <a:lnTo>
                    <a:pt x="55" y="28"/>
                  </a:lnTo>
                  <a:lnTo>
                    <a:pt x="65" y="36"/>
                  </a:lnTo>
                  <a:lnTo>
                    <a:pt x="58" y="39"/>
                  </a:lnTo>
                  <a:lnTo>
                    <a:pt x="52" y="36"/>
                  </a:lnTo>
                  <a:lnTo>
                    <a:pt x="58" y="44"/>
                  </a:lnTo>
                  <a:lnTo>
                    <a:pt x="60" y="44"/>
                  </a:lnTo>
                  <a:lnTo>
                    <a:pt x="63" y="44"/>
                  </a:lnTo>
                  <a:lnTo>
                    <a:pt x="65" y="44"/>
                  </a:lnTo>
                  <a:lnTo>
                    <a:pt x="65" y="42"/>
                  </a:lnTo>
                  <a:lnTo>
                    <a:pt x="68" y="42"/>
                  </a:lnTo>
                  <a:lnTo>
                    <a:pt x="71" y="42"/>
                  </a:lnTo>
                  <a:lnTo>
                    <a:pt x="71" y="39"/>
                  </a:lnTo>
                  <a:lnTo>
                    <a:pt x="68" y="52"/>
                  </a:lnTo>
                  <a:lnTo>
                    <a:pt x="73" y="59"/>
                  </a:lnTo>
                  <a:lnTo>
                    <a:pt x="71" y="59"/>
                  </a:lnTo>
                  <a:lnTo>
                    <a:pt x="71" y="62"/>
                  </a:lnTo>
                  <a:lnTo>
                    <a:pt x="68" y="62"/>
                  </a:lnTo>
                  <a:lnTo>
                    <a:pt x="65" y="62"/>
                  </a:lnTo>
                  <a:lnTo>
                    <a:pt x="63" y="62"/>
                  </a:lnTo>
                  <a:lnTo>
                    <a:pt x="60" y="62"/>
                  </a:lnTo>
                  <a:lnTo>
                    <a:pt x="58" y="62"/>
                  </a:lnTo>
                  <a:lnTo>
                    <a:pt x="55" y="62"/>
                  </a:lnTo>
                  <a:lnTo>
                    <a:pt x="52" y="62"/>
                  </a:lnTo>
                  <a:lnTo>
                    <a:pt x="52" y="59"/>
                  </a:lnTo>
                  <a:lnTo>
                    <a:pt x="50" y="59"/>
                  </a:lnTo>
                  <a:lnTo>
                    <a:pt x="50" y="56"/>
                  </a:lnTo>
                  <a:lnTo>
                    <a:pt x="47" y="56"/>
                  </a:lnTo>
                  <a:lnTo>
                    <a:pt x="44" y="54"/>
                  </a:lnTo>
                  <a:lnTo>
                    <a:pt x="42" y="54"/>
                  </a:lnTo>
                  <a:lnTo>
                    <a:pt x="42" y="52"/>
                  </a:lnTo>
                  <a:lnTo>
                    <a:pt x="40" y="52"/>
                  </a:lnTo>
                  <a:lnTo>
                    <a:pt x="40" y="54"/>
                  </a:lnTo>
                  <a:lnTo>
                    <a:pt x="40" y="56"/>
                  </a:lnTo>
                  <a:lnTo>
                    <a:pt x="42" y="56"/>
                  </a:lnTo>
                  <a:lnTo>
                    <a:pt x="42" y="59"/>
                  </a:lnTo>
                  <a:lnTo>
                    <a:pt x="0" y="3"/>
                  </a:lnTo>
                </a:path>
              </a:pathLst>
            </a:custGeom>
            <a:solidFill>
              <a:srgbClr val="00C000"/>
            </a:solidFill>
            <a:ln w="12700" cap="rnd">
              <a:noFill/>
              <a:round/>
              <a:headEnd/>
              <a:tailEnd/>
            </a:ln>
          </p:spPr>
          <p:txBody>
            <a:bodyPr/>
            <a:lstStyle/>
            <a:p>
              <a:endParaRPr lang="en-CA"/>
            </a:p>
          </p:txBody>
        </p:sp>
        <p:sp>
          <p:nvSpPr>
            <p:cNvPr id="145492" name="Freeform 60"/>
            <p:cNvSpPr>
              <a:spLocks/>
            </p:cNvSpPr>
            <p:nvPr/>
          </p:nvSpPr>
          <p:spPr bwMode="auto">
            <a:xfrm>
              <a:off x="5123" y="3845"/>
              <a:ext cx="100" cy="63"/>
            </a:xfrm>
            <a:custGeom>
              <a:avLst/>
              <a:gdLst>
                <a:gd name="T0" fmla="*/ 86 w 100"/>
                <a:gd name="T1" fmla="*/ 41 h 63"/>
                <a:gd name="T2" fmla="*/ 86 w 100"/>
                <a:gd name="T3" fmla="*/ 43 h 63"/>
                <a:gd name="T4" fmla="*/ 88 w 100"/>
                <a:gd name="T5" fmla="*/ 43 h 63"/>
                <a:gd name="T6" fmla="*/ 88 w 100"/>
                <a:gd name="T7" fmla="*/ 46 h 63"/>
                <a:gd name="T8" fmla="*/ 91 w 100"/>
                <a:gd name="T9" fmla="*/ 46 h 63"/>
                <a:gd name="T10" fmla="*/ 94 w 100"/>
                <a:gd name="T11" fmla="*/ 46 h 63"/>
                <a:gd name="T12" fmla="*/ 96 w 100"/>
                <a:gd name="T13" fmla="*/ 46 h 63"/>
                <a:gd name="T14" fmla="*/ 99 w 100"/>
                <a:gd name="T15" fmla="*/ 46 h 63"/>
                <a:gd name="T16" fmla="*/ 94 w 100"/>
                <a:gd name="T17" fmla="*/ 49 h 63"/>
                <a:gd name="T18" fmla="*/ 99 w 100"/>
                <a:gd name="T19" fmla="*/ 62 h 63"/>
                <a:gd name="T20" fmla="*/ 67 w 100"/>
                <a:gd name="T21" fmla="*/ 54 h 63"/>
                <a:gd name="T22" fmla="*/ 40 w 100"/>
                <a:gd name="T23" fmla="*/ 56 h 63"/>
                <a:gd name="T24" fmla="*/ 48 w 100"/>
                <a:gd name="T25" fmla="*/ 43 h 63"/>
                <a:gd name="T26" fmla="*/ 43 w 100"/>
                <a:gd name="T27" fmla="*/ 46 h 63"/>
                <a:gd name="T28" fmla="*/ 40 w 100"/>
                <a:gd name="T29" fmla="*/ 46 h 63"/>
                <a:gd name="T30" fmla="*/ 38 w 100"/>
                <a:gd name="T31" fmla="*/ 46 h 63"/>
                <a:gd name="T32" fmla="*/ 38 w 100"/>
                <a:gd name="T33" fmla="*/ 49 h 63"/>
                <a:gd name="T34" fmla="*/ 34 w 100"/>
                <a:gd name="T35" fmla="*/ 49 h 63"/>
                <a:gd name="T36" fmla="*/ 34 w 100"/>
                <a:gd name="T37" fmla="*/ 51 h 63"/>
                <a:gd name="T38" fmla="*/ 32 w 100"/>
                <a:gd name="T39" fmla="*/ 51 h 63"/>
                <a:gd name="T40" fmla="*/ 29 w 100"/>
                <a:gd name="T41" fmla="*/ 51 h 63"/>
                <a:gd name="T42" fmla="*/ 26 w 100"/>
                <a:gd name="T43" fmla="*/ 51 h 63"/>
                <a:gd name="T44" fmla="*/ 24 w 100"/>
                <a:gd name="T45" fmla="*/ 51 h 63"/>
                <a:gd name="T46" fmla="*/ 21 w 100"/>
                <a:gd name="T47" fmla="*/ 51 h 63"/>
                <a:gd name="T48" fmla="*/ 21 w 100"/>
                <a:gd name="T49" fmla="*/ 54 h 63"/>
                <a:gd name="T50" fmla="*/ 19 w 100"/>
                <a:gd name="T51" fmla="*/ 54 h 63"/>
                <a:gd name="T52" fmla="*/ 26 w 100"/>
                <a:gd name="T53" fmla="*/ 41 h 63"/>
                <a:gd name="T54" fmla="*/ 19 w 100"/>
                <a:gd name="T55" fmla="*/ 46 h 63"/>
                <a:gd name="T56" fmla="*/ 19 w 100"/>
                <a:gd name="T57" fmla="*/ 41 h 63"/>
                <a:gd name="T58" fmla="*/ 11 w 100"/>
                <a:gd name="T59" fmla="*/ 41 h 63"/>
                <a:gd name="T60" fmla="*/ 13 w 100"/>
                <a:gd name="T61" fmla="*/ 33 h 63"/>
                <a:gd name="T62" fmla="*/ 0 w 100"/>
                <a:gd name="T63" fmla="*/ 27 h 63"/>
                <a:gd name="T64" fmla="*/ 21 w 100"/>
                <a:gd name="T65" fmla="*/ 6 h 63"/>
                <a:gd name="T66" fmla="*/ 19 w 100"/>
                <a:gd name="T67" fmla="*/ 0 h 63"/>
                <a:gd name="T68" fmla="*/ 86 w 100"/>
                <a:gd name="T69" fmla="*/ 41 h 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0"/>
                <a:gd name="T106" fmla="*/ 0 h 63"/>
                <a:gd name="T107" fmla="*/ 100 w 100"/>
                <a:gd name="T108" fmla="*/ 63 h 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0" h="63">
                  <a:moveTo>
                    <a:pt x="86" y="41"/>
                  </a:moveTo>
                  <a:lnTo>
                    <a:pt x="86" y="43"/>
                  </a:lnTo>
                  <a:lnTo>
                    <a:pt x="88" y="43"/>
                  </a:lnTo>
                  <a:lnTo>
                    <a:pt x="88" y="46"/>
                  </a:lnTo>
                  <a:lnTo>
                    <a:pt x="91" y="46"/>
                  </a:lnTo>
                  <a:lnTo>
                    <a:pt x="94" y="46"/>
                  </a:lnTo>
                  <a:lnTo>
                    <a:pt x="96" y="46"/>
                  </a:lnTo>
                  <a:lnTo>
                    <a:pt x="99" y="46"/>
                  </a:lnTo>
                  <a:lnTo>
                    <a:pt x="94" y="49"/>
                  </a:lnTo>
                  <a:lnTo>
                    <a:pt x="99" y="62"/>
                  </a:lnTo>
                  <a:lnTo>
                    <a:pt x="67" y="54"/>
                  </a:lnTo>
                  <a:lnTo>
                    <a:pt x="40" y="56"/>
                  </a:lnTo>
                  <a:lnTo>
                    <a:pt x="48" y="43"/>
                  </a:lnTo>
                  <a:lnTo>
                    <a:pt x="43" y="46"/>
                  </a:lnTo>
                  <a:lnTo>
                    <a:pt x="40" y="46"/>
                  </a:lnTo>
                  <a:lnTo>
                    <a:pt x="38" y="46"/>
                  </a:lnTo>
                  <a:lnTo>
                    <a:pt x="38" y="49"/>
                  </a:lnTo>
                  <a:lnTo>
                    <a:pt x="34" y="49"/>
                  </a:lnTo>
                  <a:lnTo>
                    <a:pt x="34" y="51"/>
                  </a:lnTo>
                  <a:lnTo>
                    <a:pt x="32" y="51"/>
                  </a:lnTo>
                  <a:lnTo>
                    <a:pt x="29" y="51"/>
                  </a:lnTo>
                  <a:lnTo>
                    <a:pt x="26" y="51"/>
                  </a:lnTo>
                  <a:lnTo>
                    <a:pt x="24" y="51"/>
                  </a:lnTo>
                  <a:lnTo>
                    <a:pt x="21" y="51"/>
                  </a:lnTo>
                  <a:lnTo>
                    <a:pt x="21" y="54"/>
                  </a:lnTo>
                  <a:lnTo>
                    <a:pt x="19" y="54"/>
                  </a:lnTo>
                  <a:lnTo>
                    <a:pt x="26" y="41"/>
                  </a:lnTo>
                  <a:lnTo>
                    <a:pt x="19" y="46"/>
                  </a:lnTo>
                  <a:lnTo>
                    <a:pt x="19" y="41"/>
                  </a:lnTo>
                  <a:lnTo>
                    <a:pt x="11" y="41"/>
                  </a:lnTo>
                  <a:lnTo>
                    <a:pt x="13" y="33"/>
                  </a:lnTo>
                  <a:lnTo>
                    <a:pt x="0" y="27"/>
                  </a:lnTo>
                  <a:lnTo>
                    <a:pt x="21" y="6"/>
                  </a:lnTo>
                  <a:lnTo>
                    <a:pt x="19" y="0"/>
                  </a:lnTo>
                  <a:lnTo>
                    <a:pt x="86" y="41"/>
                  </a:lnTo>
                </a:path>
              </a:pathLst>
            </a:custGeom>
            <a:solidFill>
              <a:srgbClr val="00C000"/>
            </a:solidFill>
            <a:ln w="12700" cap="rnd">
              <a:noFill/>
              <a:round/>
              <a:headEnd/>
              <a:tailEnd/>
            </a:ln>
          </p:spPr>
          <p:txBody>
            <a:bodyPr/>
            <a:lstStyle/>
            <a:p>
              <a:endParaRPr lang="en-CA"/>
            </a:p>
          </p:txBody>
        </p:sp>
        <p:sp>
          <p:nvSpPr>
            <p:cNvPr id="145493" name="Freeform 61"/>
            <p:cNvSpPr>
              <a:spLocks/>
            </p:cNvSpPr>
            <p:nvPr/>
          </p:nvSpPr>
          <p:spPr bwMode="auto">
            <a:xfrm>
              <a:off x="5130" y="3717"/>
              <a:ext cx="65" cy="113"/>
            </a:xfrm>
            <a:custGeom>
              <a:avLst/>
              <a:gdLst>
                <a:gd name="T0" fmla="*/ 19 w 65"/>
                <a:gd name="T1" fmla="*/ 112 h 113"/>
                <a:gd name="T2" fmla="*/ 8 w 65"/>
                <a:gd name="T3" fmla="*/ 96 h 113"/>
                <a:gd name="T4" fmla="*/ 14 w 65"/>
                <a:gd name="T5" fmla="*/ 88 h 113"/>
                <a:gd name="T6" fmla="*/ 19 w 65"/>
                <a:gd name="T7" fmla="*/ 88 h 113"/>
                <a:gd name="T8" fmla="*/ 24 w 65"/>
                <a:gd name="T9" fmla="*/ 88 h 113"/>
                <a:gd name="T10" fmla="*/ 30 w 65"/>
                <a:gd name="T11" fmla="*/ 88 h 113"/>
                <a:gd name="T12" fmla="*/ 35 w 65"/>
                <a:gd name="T13" fmla="*/ 88 h 113"/>
                <a:gd name="T14" fmla="*/ 35 w 65"/>
                <a:gd name="T15" fmla="*/ 83 h 113"/>
                <a:gd name="T16" fmla="*/ 22 w 65"/>
                <a:gd name="T17" fmla="*/ 83 h 113"/>
                <a:gd name="T18" fmla="*/ 22 w 65"/>
                <a:gd name="T19" fmla="*/ 78 h 113"/>
                <a:gd name="T20" fmla="*/ 24 w 65"/>
                <a:gd name="T21" fmla="*/ 76 h 113"/>
                <a:gd name="T22" fmla="*/ 11 w 65"/>
                <a:gd name="T23" fmla="*/ 78 h 113"/>
                <a:gd name="T24" fmla="*/ 3 w 65"/>
                <a:gd name="T25" fmla="*/ 76 h 113"/>
                <a:gd name="T26" fmla="*/ 6 w 65"/>
                <a:gd name="T27" fmla="*/ 73 h 113"/>
                <a:gd name="T28" fmla="*/ 8 w 65"/>
                <a:gd name="T29" fmla="*/ 70 h 113"/>
                <a:gd name="T30" fmla="*/ 11 w 65"/>
                <a:gd name="T31" fmla="*/ 68 h 113"/>
                <a:gd name="T32" fmla="*/ 11 w 65"/>
                <a:gd name="T33" fmla="*/ 62 h 113"/>
                <a:gd name="T34" fmla="*/ 8 w 65"/>
                <a:gd name="T35" fmla="*/ 60 h 113"/>
                <a:gd name="T36" fmla="*/ 11 w 65"/>
                <a:gd name="T37" fmla="*/ 57 h 113"/>
                <a:gd name="T38" fmla="*/ 16 w 65"/>
                <a:gd name="T39" fmla="*/ 57 h 113"/>
                <a:gd name="T40" fmla="*/ 22 w 65"/>
                <a:gd name="T41" fmla="*/ 57 h 113"/>
                <a:gd name="T42" fmla="*/ 27 w 65"/>
                <a:gd name="T43" fmla="*/ 57 h 113"/>
                <a:gd name="T44" fmla="*/ 30 w 65"/>
                <a:gd name="T45" fmla="*/ 54 h 113"/>
                <a:gd name="T46" fmla="*/ 32 w 65"/>
                <a:gd name="T47" fmla="*/ 50 h 113"/>
                <a:gd name="T48" fmla="*/ 35 w 65"/>
                <a:gd name="T49" fmla="*/ 47 h 113"/>
                <a:gd name="T50" fmla="*/ 37 w 65"/>
                <a:gd name="T51" fmla="*/ 42 h 113"/>
                <a:gd name="T52" fmla="*/ 24 w 65"/>
                <a:gd name="T53" fmla="*/ 39 h 113"/>
                <a:gd name="T54" fmla="*/ 35 w 65"/>
                <a:gd name="T55" fmla="*/ 24 h 113"/>
                <a:gd name="T56" fmla="*/ 30 w 65"/>
                <a:gd name="T57" fmla="*/ 24 h 113"/>
                <a:gd name="T58" fmla="*/ 27 w 65"/>
                <a:gd name="T59" fmla="*/ 26 h 113"/>
                <a:gd name="T60" fmla="*/ 27 w 65"/>
                <a:gd name="T61" fmla="*/ 26 h 113"/>
                <a:gd name="T62" fmla="*/ 27 w 65"/>
                <a:gd name="T63" fmla="*/ 21 h 113"/>
                <a:gd name="T64" fmla="*/ 27 w 65"/>
                <a:gd name="T65" fmla="*/ 16 h 113"/>
                <a:gd name="T66" fmla="*/ 30 w 65"/>
                <a:gd name="T67" fmla="*/ 13 h 113"/>
                <a:gd name="T68" fmla="*/ 35 w 65"/>
                <a:gd name="T69" fmla="*/ 13 h 113"/>
                <a:gd name="T70" fmla="*/ 37 w 65"/>
                <a:gd name="T71" fmla="*/ 10 h 113"/>
                <a:gd name="T72" fmla="*/ 41 w 65"/>
                <a:gd name="T73" fmla="*/ 8 h 113"/>
                <a:gd name="T74" fmla="*/ 43 w 65"/>
                <a:gd name="T75" fmla="*/ 3 h 113"/>
                <a:gd name="T76" fmla="*/ 49 w 65"/>
                <a:gd name="T77" fmla="*/ 3 h 113"/>
                <a:gd name="T78" fmla="*/ 64 w 65"/>
                <a:gd name="T79" fmla="*/ 112 h 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5"/>
                <a:gd name="T121" fmla="*/ 0 h 113"/>
                <a:gd name="T122" fmla="*/ 65 w 65"/>
                <a:gd name="T123" fmla="*/ 113 h 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5" h="113">
                  <a:moveTo>
                    <a:pt x="64" y="112"/>
                  </a:moveTo>
                  <a:lnTo>
                    <a:pt x="19" y="112"/>
                  </a:lnTo>
                  <a:lnTo>
                    <a:pt x="3" y="101"/>
                  </a:lnTo>
                  <a:lnTo>
                    <a:pt x="8" y="96"/>
                  </a:lnTo>
                  <a:lnTo>
                    <a:pt x="3" y="91"/>
                  </a:lnTo>
                  <a:lnTo>
                    <a:pt x="14" y="88"/>
                  </a:lnTo>
                  <a:lnTo>
                    <a:pt x="16" y="88"/>
                  </a:lnTo>
                  <a:lnTo>
                    <a:pt x="19" y="88"/>
                  </a:lnTo>
                  <a:lnTo>
                    <a:pt x="22" y="88"/>
                  </a:lnTo>
                  <a:lnTo>
                    <a:pt x="24" y="88"/>
                  </a:lnTo>
                  <a:lnTo>
                    <a:pt x="27" y="88"/>
                  </a:lnTo>
                  <a:lnTo>
                    <a:pt x="30" y="88"/>
                  </a:lnTo>
                  <a:lnTo>
                    <a:pt x="32" y="88"/>
                  </a:lnTo>
                  <a:lnTo>
                    <a:pt x="35" y="88"/>
                  </a:lnTo>
                  <a:lnTo>
                    <a:pt x="35" y="86"/>
                  </a:lnTo>
                  <a:lnTo>
                    <a:pt x="35" y="83"/>
                  </a:lnTo>
                  <a:lnTo>
                    <a:pt x="19" y="83"/>
                  </a:lnTo>
                  <a:lnTo>
                    <a:pt x="22" y="83"/>
                  </a:lnTo>
                  <a:lnTo>
                    <a:pt x="22" y="81"/>
                  </a:lnTo>
                  <a:lnTo>
                    <a:pt x="22" y="78"/>
                  </a:lnTo>
                  <a:lnTo>
                    <a:pt x="22" y="76"/>
                  </a:lnTo>
                  <a:lnTo>
                    <a:pt x="24" y="76"/>
                  </a:lnTo>
                  <a:lnTo>
                    <a:pt x="24" y="73"/>
                  </a:lnTo>
                  <a:lnTo>
                    <a:pt x="11" y="78"/>
                  </a:lnTo>
                  <a:lnTo>
                    <a:pt x="0" y="78"/>
                  </a:lnTo>
                  <a:lnTo>
                    <a:pt x="3" y="76"/>
                  </a:lnTo>
                  <a:lnTo>
                    <a:pt x="6" y="76"/>
                  </a:lnTo>
                  <a:lnTo>
                    <a:pt x="6" y="73"/>
                  </a:lnTo>
                  <a:lnTo>
                    <a:pt x="8" y="73"/>
                  </a:lnTo>
                  <a:lnTo>
                    <a:pt x="8" y="70"/>
                  </a:lnTo>
                  <a:lnTo>
                    <a:pt x="11" y="70"/>
                  </a:lnTo>
                  <a:lnTo>
                    <a:pt x="11" y="68"/>
                  </a:lnTo>
                  <a:lnTo>
                    <a:pt x="11" y="65"/>
                  </a:lnTo>
                  <a:lnTo>
                    <a:pt x="11" y="62"/>
                  </a:lnTo>
                  <a:lnTo>
                    <a:pt x="11" y="60"/>
                  </a:lnTo>
                  <a:lnTo>
                    <a:pt x="8" y="60"/>
                  </a:lnTo>
                  <a:lnTo>
                    <a:pt x="11" y="60"/>
                  </a:lnTo>
                  <a:lnTo>
                    <a:pt x="11" y="57"/>
                  </a:lnTo>
                  <a:lnTo>
                    <a:pt x="14" y="57"/>
                  </a:lnTo>
                  <a:lnTo>
                    <a:pt x="16" y="57"/>
                  </a:lnTo>
                  <a:lnTo>
                    <a:pt x="19" y="57"/>
                  </a:lnTo>
                  <a:lnTo>
                    <a:pt x="22" y="57"/>
                  </a:lnTo>
                  <a:lnTo>
                    <a:pt x="24" y="57"/>
                  </a:lnTo>
                  <a:lnTo>
                    <a:pt x="27" y="57"/>
                  </a:lnTo>
                  <a:lnTo>
                    <a:pt x="27" y="54"/>
                  </a:lnTo>
                  <a:lnTo>
                    <a:pt x="30" y="54"/>
                  </a:lnTo>
                  <a:lnTo>
                    <a:pt x="32" y="52"/>
                  </a:lnTo>
                  <a:lnTo>
                    <a:pt x="32" y="50"/>
                  </a:lnTo>
                  <a:lnTo>
                    <a:pt x="35" y="50"/>
                  </a:lnTo>
                  <a:lnTo>
                    <a:pt x="35" y="47"/>
                  </a:lnTo>
                  <a:lnTo>
                    <a:pt x="35" y="44"/>
                  </a:lnTo>
                  <a:lnTo>
                    <a:pt x="37" y="42"/>
                  </a:lnTo>
                  <a:lnTo>
                    <a:pt x="37" y="39"/>
                  </a:lnTo>
                  <a:lnTo>
                    <a:pt x="24" y="39"/>
                  </a:lnTo>
                  <a:lnTo>
                    <a:pt x="35" y="26"/>
                  </a:lnTo>
                  <a:lnTo>
                    <a:pt x="35" y="24"/>
                  </a:lnTo>
                  <a:lnTo>
                    <a:pt x="32" y="24"/>
                  </a:lnTo>
                  <a:lnTo>
                    <a:pt x="30" y="24"/>
                  </a:lnTo>
                  <a:lnTo>
                    <a:pt x="30" y="26"/>
                  </a:lnTo>
                  <a:lnTo>
                    <a:pt x="27" y="26"/>
                  </a:lnTo>
                  <a:lnTo>
                    <a:pt x="27" y="28"/>
                  </a:lnTo>
                  <a:lnTo>
                    <a:pt x="27" y="26"/>
                  </a:lnTo>
                  <a:lnTo>
                    <a:pt x="27" y="24"/>
                  </a:lnTo>
                  <a:lnTo>
                    <a:pt x="27" y="21"/>
                  </a:lnTo>
                  <a:lnTo>
                    <a:pt x="27" y="18"/>
                  </a:lnTo>
                  <a:lnTo>
                    <a:pt x="27" y="16"/>
                  </a:lnTo>
                  <a:lnTo>
                    <a:pt x="27" y="13"/>
                  </a:lnTo>
                  <a:lnTo>
                    <a:pt x="30" y="13"/>
                  </a:lnTo>
                  <a:lnTo>
                    <a:pt x="32" y="13"/>
                  </a:lnTo>
                  <a:lnTo>
                    <a:pt x="35" y="13"/>
                  </a:lnTo>
                  <a:lnTo>
                    <a:pt x="35" y="10"/>
                  </a:lnTo>
                  <a:lnTo>
                    <a:pt x="37" y="10"/>
                  </a:lnTo>
                  <a:lnTo>
                    <a:pt x="41" y="10"/>
                  </a:lnTo>
                  <a:lnTo>
                    <a:pt x="41" y="8"/>
                  </a:lnTo>
                  <a:lnTo>
                    <a:pt x="41" y="6"/>
                  </a:lnTo>
                  <a:lnTo>
                    <a:pt x="43" y="3"/>
                  </a:lnTo>
                  <a:lnTo>
                    <a:pt x="46" y="3"/>
                  </a:lnTo>
                  <a:lnTo>
                    <a:pt x="49" y="3"/>
                  </a:lnTo>
                  <a:lnTo>
                    <a:pt x="49" y="0"/>
                  </a:lnTo>
                  <a:lnTo>
                    <a:pt x="64" y="112"/>
                  </a:lnTo>
                </a:path>
              </a:pathLst>
            </a:custGeom>
            <a:solidFill>
              <a:srgbClr val="00C000"/>
            </a:solidFill>
            <a:ln w="12700" cap="rnd">
              <a:noFill/>
              <a:round/>
              <a:headEnd/>
              <a:tailEnd/>
            </a:ln>
          </p:spPr>
          <p:txBody>
            <a:bodyPr/>
            <a:lstStyle/>
            <a:p>
              <a:endParaRPr lang="en-CA"/>
            </a:p>
          </p:txBody>
        </p:sp>
        <p:sp>
          <p:nvSpPr>
            <p:cNvPr id="145494" name="Freeform 62"/>
            <p:cNvSpPr>
              <a:spLocks/>
            </p:cNvSpPr>
            <p:nvPr/>
          </p:nvSpPr>
          <p:spPr bwMode="auto">
            <a:xfrm>
              <a:off x="5179" y="3706"/>
              <a:ext cx="54" cy="116"/>
            </a:xfrm>
            <a:custGeom>
              <a:avLst/>
              <a:gdLst>
                <a:gd name="T0" fmla="*/ 0 w 54"/>
                <a:gd name="T1" fmla="*/ 8 h 116"/>
                <a:gd name="T2" fmla="*/ 2 w 54"/>
                <a:gd name="T3" fmla="*/ 6 h 116"/>
                <a:gd name="T4" fmla="*/ 5 w 54"/>
                <a:gd name="T5" fmla="*/ 0 h 116"/>
                <a:gd name="T6" fmla="*/ 5 w 54"/>
                <a:gd name="T7" fmla="*/ 6 h 116"/>
                <a:gd name="T8" fmla="*/ 8 w 54"/>
                <a:gd name="T9" fmla="*/ 8 h 116"/>
                <a:gd name="T10" fmla="*/ 11 w 54"/>
                <a:gd name="T11" fmla="*/ 13 h 116"/>
                <a:gd name="T12" fmla="*/ 16 w 54"/>
                <a:gd name="T13" fmla="*/ 13 h 116"/>
                <a:gd name="T14" fmla="*/ 19 w 54"/>
                <a:gd name="T15" fmla="*/ 16 h 116"/>
                <a:gd name="T16" fmla="*/ 21 w 54"/>
                <a:gd name="T17" fmla="*/ 18 h 116"/>
                <a:gd name="T18" fmla="*/ 24 w 54"/>
                <a:gd name="T19" fmla="*/ 21 h 116"/>
                <a:gd name="T20" fmla="*/ 13 w 54"/>
                <a:gd name="T21" fmla="*/ 26 h 116"/>
                <a:gd name="T22" fmla="*/ 29 w 54"/>
                <a:gd name="T23" fmla="*/ 44 h 116"/>
                <a:gd name="T24" fmla="*/ 32 w 54"/>
                <a:gd name="T25" fmla="*/ 52 h 116"/>
                <a:gd name="T26" fmla="*/ 24 w 54"/>
                <a:gd name="T27" fmla="*/ 55 h 116"/>
                <a:gd name="T28" fmla="*/ 29 w 54"/>
                <a:gd name="T29" fmla="*/ 57 h 116"/>
                <a:gd name="T30" fmla="*/ 29 w 54"/>
                <a:gd name="T31" fmla="*/ 63 h 116"/>
                <a:gd name="T32" fmla="*/ 34 w 54"/>
                <a:gd name="T33" fmla="*/ 65 h 116"/>
                <a:gd name="T34" fmla="*/ 37 w 54"/>
                <a:gd name="T35" fmla="*/ 67 h 116"/>
                <a:gd name="T36" fmla="*/ 42 w 54"/>
                <a:gd name="T37" fmla="*/ 67 h 116"/>
                <a:gd name="T38" fmla="*/ 46 w 54"/>
                <a:gd name="T39" fmla="*/ 71 h 116"/>
                <a:gd name="T40" fmla="*/ 40 w 54"/>
                <a:gd name="T41" fmla="*/ 73 h 116"/>
                <a:gd name="T42" fmla="*/ 37 w 54"/>
                <a:gd name="T43" fmla="*/ 76 h 116"/>
                <a:gd name="T44" fmla="*/ 40 w 54"/>
                <a:gd name="T45" fmla="*/ 79 h 116"/>
                <a:gd name="T46" fmla="*/ 46 w 54"/>
                <a:gd name="T47" fmla="*/ 79 h 116"/>
                <a:gd name="T48" fmla="*/ 48 w 54"/>
                <a:gd name="T49" fmla="*/ 81 h 116"/>
                <a:gd name="T50" fmla="*/ 53 w 54"/>
                <a:gd name="T51" fmla="*/ 81 h 116"/>
                <a:gd name="T52" fmla="*/ 51 w 54"/>
                <a:gd name="T53" fmla="*/ 83 h 116"/>
                <a:gd name="T54" fmla="*/ 48 w 54"/>
                <a:gd name="T55" fmla="*/ 86 h 116"/>
                <a:gd name="T56" fmla="*/ 42 w 54"/>
                <a:gd name="T57" fmla="*/ 86 h 116"/>
                <a:gd name="T58" fmla="*/ 40 w 54"/>
                <a:gd name="T59" fmla="*/ 89 h 116"/>
                <a:gd name="T60" fmla="*/ 37 w 54"/>
                <a:gd name="T61" fmla="*/ 91 h 116"/>
                <a:gd name="T62" fmla="*/ 32 w 54"/>
                <a:gd name="T63" fmla="*/ 91 h 116"/>
                <a:gd name="T64" fmla="*/ 29 w 54"/>
                <a:gd name="T65" fmla="*/ 89 h 116"/>
                <a:gd name="T66" fmla="*/ 24 w 54"/>
                <a:gd name="T67" fmla="*/ 86 h 116"/>
                <a:gd name="T68" fmla="*/ 21 w 54"/>
                <a:gd name="T69" fmla="*/ 83 h 116"/>
                <a:gd name="T70" fmla="*/ 16 w 54"/>
                <a:gd name="T71" fmla="*/ 86 h 116"/>
                <a:gd name="T72" fmla="*/ 19 w 54"/>
                <a:gd name="T73" fmla="*/ 89 h 116"/>
                <a:gd name="T74" fmla="*/ 24 w 54"/>
                <a:gd name="T75" fmla="*/ 91 h 116"/>
                <a:gd name="T76" fmla="*/ 27 w 54"/>
                <a:gd name="T77" fmla="*/ 94 h 116"/>
                <a:gd name="T78" fmla="*/ 29 w 54"/>
                <a:gd name="T79" fmla="*/ 97 h 116"/>
                <a:gd name="T80" fmla="*/ 32 w 54"/>
                <a:gd name="T81" fmla="*/ 99 h 116"/>
                <a:gd name="T82" fmla="*/ 32 w 54"/>
                <a:gd name="T83" fmla="*/ 105 h 116"/>
                <a:gd name="T84" fmla="*/ 34 w 54"/>
                <a:gd name="T85" fmla="*/ 107 h 116"/>
                <a:gd name="T86" fmla="*/ 37 w 54"/>
                <a:gd name="T87" fmla="*/ 109 h 116"/>
                <a:gd name="T88" fmla="*/ 40 w 54"/>
                <a:gd name="T89" fmla="*/ 112 h 116"/>
                <a:gd name="T90" fmla="*/ 0 w 54"/>
                <a:gd name="T91" fmla="*/ 1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
                <a:gd name="T139" fmla="*/ 0 h 116"/>
                <a:gd name="T140" fmla="*/ 54 w 54"/>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 h="116">
                  <a:moveTo>
                    <a:pt x="0" y="10"/>
                  </a:moveTo>
                  <a:lnTo>
                    <a:pt x="0" y="8"/>
                  </a:lnTo>
                  <a:lnTo>
                    <a:pt x="2" y="8"/>
                  </a:lnTo>
                  <a:lnTo>
                    <a:pt x="2" y="6"/>
                  </a:lnTo>
                  <a:lnTo>
                    <a:pt x="5" y="3"/>
                  </a:lnTo>
                  <a:lnTo>
                    <a:pt x="5" y="0"/>
                  </a:lnTo>
                  <a:lnTo>
                    <a:pt x="5" y="3"/>
                  </a:lnTo>
                  <a:lnTo>
                    <a:pt x="5" y="6"/>
                  </a:lnTo>
                  <a:lnTo>
                    <a:pt x="8" y="6"/>
                  </a:lnTo>
                  <a:lnTo>
                    <a:pt x="8" y="8"/>
                  </a:lnTo>
                  <a:lnTo>
                    <a:pt x="11" y="10"/>
                  </a:lnTo>
                  <a:lnTo>
                    <a:pt x="11" y="13"/>
                  </a:lnTo>
                  <a:lnTo>
                    <a:pt x="13" y="13"/>
                  </a:lnTo>
                  <a:lnTo>
                    <a:pt x="16" y="13"/>
                  </a:lnTo>
                  <a:lnTo>
                    <a:pt x="16" y="16"/>
                  </a:lnTo>
                  <a:lnTo>
                    <a:pt x="19" y="16"/>
                  </a:lnTo>
                  <a:lnTo>
                    <a:pt x="19" y="18"/>
                  </a:lnTo>
                  <a:lnTo>
                    <a:pt x="21" y="18"/>
                  </a:lnTo>
                  <a:lnTo>
                    <a:pt x="21" y="21"/>
                  </a:lnTo>
                  <a:lnTo>
                    <a:pt x="24" y="21"/>
                  </a:lnTo>
                  <a:lnTo>
                    <a:pt x="27" y="21"/>
                  </a:lnTo>
                  <a:lnTo>
                    <a:pt x="13" y="26"/>
                  </a:lnTo>
                  <a:lnTo>
                    <a:pt x="29" y="42"/>
                  </a:lnTo>
                  <a:lnTo>
                    <a:pt x="29" y="44"/>
                  </a:lnTo>
                  <a:lnTo>
                    <a:pt x="29" y="49"/>
                  </a:lnTo>
                  <a:lnTo>
                    <a:pt x="32" y="52"/>
                  </a:lnTo>
                  <a:lnTo>
                    <a:pt x="21" y="52"/>
                  </a:lnTo>
                  <a:lnTo>
                    <a:pt x="24" y="55"/>
                  </a:lnTo>
                  <a:lnTo>
                    <a:pt x="27" y="57"/>
                  </a:lnTo>
                  <a:lnTo>
                    <a:pt x="29" y="57"/>
                  </a:lnTo>
                  <a:lnTo>
                    <a:pt x="29" y="60"/>
                  </a:lnTo>
                  <a:lnTo>
                    <a:pt x="29" y="63"/>
                  </a:lnTo>
                  <a:lnTo>
                    <a:pt x="32" y="65"/>
                  </a:lnTo>
                  <a:lnTo>
                    <a:pt x="34" y="65"/>
                  </a:lnTo>
                  <a:lnTo>
                    <a:pt x="34" y="67"/>
                  </a:lnTo>
                  <a:lnTo>
                    <a:pt x="37" y="67"/>
                  </a:lnTo>
                  <a:lnTo>
                    <a:pt x="40" y="67"/>
                  </a:lnTo>
                  <a:lnTo>
                    <a:pt x="42" y="67"/>
                  </a:lnTo>
                  <a:lnTo>
                    <a:pt x="42" y="71"/>
                  </a:lnTo>
                  <a:lnTo>
                    <a:pt x="46" y="71"/>
                  </a:lnTo>
                  <a:lnTo>
                    <a:pt x="42" y="71"/>
                  </a:lnTo>
                  <a:lnTo>
                    <a:pt x="40" y="73"/>
                  </a:lnTo>
                  <a:lnTo>
                    <a:pt x="37" y="73"/>
                  </a:lnTo>
                  <a:lnTo>
                    <a:pt x="37" y="76"/>
                  </a:lnTo>
                  <a:lnTo>
                    <a:pt x="37" y="79"/>
                  </a:lnTo>
                  <a:lnTo>
                    <a:pt x="40" y="79"/>
                  </a:lnTo>
                  <a:lnTo>
                    <a:pt x="42" y="79"/>
                  </a:lnTo>
                  <a:lnTo>
                    <a:pt x="46" y="79"/>
                  </a:lnTo>
                  <a:lnTo>
                    <a:pt x="48" y="79"/>
                  </a:lnTo>
                  <a:lnTo>
                    <a:pt x="48" y="81"/>
                  </a:lnTo>
                  <a:lnTo>
                    <a:pt x="51" y="81"/>
                  </a:lnTo>
                  <a:lnTo>
                    <a:pt x="53" y="81"/>
                  </a:lnTo>
                  <a:lnTo>
                    <a:pt x="53" y="83"/>
                  </a:lnTo>
                  <a:lnTo>
                    <a:pt x="51" y="83"/>
                  </a:lnTo>
                  <a:lnTo>
                    <a:pt x="48" y="83"/>
                  </a:lnTo>
                  <a:lnTo>
                    <a:pt x="48" y="86"/>
                  </a:lnTo>
                  <a:lnTo>
                    <a:pt x="46" y="86"/>
                  </a:lnTo>
                  <a:lnTo>
                    <a:pt x="42" y="86"/>
                  </a:lnTo>
                  <a:lnTo>
                    <a:pt x="42" y="89"/>
                  </a:lnTo>
                  <a:lnTo>
                    <a:pt x="40" y="89"/>
                  </a:lnTo>
                  <a:lnTo>
                    <a:pt x="37" y="89"/>
                  </a:lnTo>
                  <a:lnTo>
                    <a:pt x="37" y="91"/>
                  </a:lnTo>
                  <a:lnTo>
                    <a:pt x="34" y="91"/>
                  </a:lnTo>
                  <a:lnTo>
                    <a:pt x="32" y="91"/>
                  </a:lnTo>
                  <a:lnTo>
                    <a:pt x="29" y="91"/>
                  </a:lnTo>
                  <a:lnTo>
                    <a:pt x="29" y="89"/>
                  </a:lnTo>
                  <a:lnTo>
                    <a:pt x="27" y="89"/>
                  </a:lnTo>
                  <a:lnTo>
                    <a:pt x="24" y="86"/>
                  </a:lnTo>
                  <a:lnTo>
                    <a:pt x="21" y="86"/>
                  </a:lnTo>
                  <a:lnTo>
                    <a:pt x="21" y="83"/>
                  </a:lnTo>
                  <a:lnTo>
                    <a:pt x="16" y="83"/>
                  </a:lnTo>
                  <a:lnTo>
                    <a:pt x="16" y="86"/>
                  </a:lnTo>
                  <a:lnTo>
                    <a:pt x="19" y="86"/>
                  </a:lnTo>
                  <a:lnTo>
                    <a:pt x="19" y="89"/>
                  </a:lnTo>
                  <a:lnTo>
                    <a:pt x="21" y="91"/>
                  </a:lnTo>
                  <a:lnTo>
                    <a:pt x="24" y="91"/>
                  </a:lnTo>
                  <a:lnTo>
                    <a:pt x="24" y="94"/>
                  </a:lnTo>
                  <a:lnTo>
                    <a:pt x="27" y="94"/>
                  </a:lnTo>
                  <a:lnTo>
                    <a:pt x="29" y="94"/>
                  </a:lnTo>
                  <a:lnTo>
                    <a:pt x="29" y="97"/>
                  </a:lnTo>
                  <a:lnTo>
                    <a:pt x="29" y="99"/>
                  </a:lnTo>
                  <a:lnTo>
                    <a:pt x="32" y="99"/>
                  </a:lnTo>
                  <a:lnTo>
                    <a:pt x="32" y="102"/>
                  </a:lnTo>
                  <a:lnTo>
                    <a:pt x="32" y="105"/>
                  </a:lnTo>
                  <a:lnTo>
                    <a:pt x="34" y="105"/>
                  </a:lnTo>
                  <a:lnTo>
                    <a:pt x="34" y="107"/>
                  </a:lnTo>
                  <a:lnTo>
                    <a:pt x="34" y="109"/>
                  </a:lnTo>
                  <a:lnTo>
                    <a:pt x="37" y="109"/>
                  </a:lnTo>
                  <a:lnTo>
                    <a:pt x="37" y="112"/>
                  </a:lnTo>
                  <a:lnTo>
                    <a:pt x="40" y="112"/>
                  </a:lnTo>
                  <a:lnTo>
                    <a:pt x="40" y="115"/>
                  </a:lnTo>
                  <a:lnTo>
                    <a:pt x="0" y="10"/>
                  </a:lnTo>
                </a:path>
              </a:pathLst>
            </a:custGeom>
            <a:solidFill>
              <a:srgbClr val="00C000"/>
            </a:solidFill>
            <a:ln w="12700" cap="rnd">
              <a:noFill/>
              <a:round/>
              <a:headEnd/>
              <a:tailEnd/>
            </a:ln>
          </p:spPr>
          <p:txBody>
            <a:bodyPr/>
            <a:lstStyle/>
            <a:p>
              <a:endParaRPr lang="en-CA"/>
            </a:p>
          </p:txBody>
        </p:sp>
        <p:sp>
          <p:nvSpPr>
            <p:cNvPr id="145495" name="Freeform 63"/>
            <p:cNvSpPr>
              <a:spLocks/>
            </p:cNvSpPr>
            <p:nvPr/>
          </p:nvSpPr>
          <p:spPr bwMode="auto">
            <a:xfrm>
              <a:off x="5207" y="3823"/>
              <a:ext cx="16" cy="7"/>
            </a:xfrm>
            <a:custGeom>
              <a:avLst/>
              <a:gdLst>
                <a:gd name="T0" fmla="*/ 13 w 16"/>
                <a:gd name="T1" fmla="*/ 0 h 7"/>
                <a:gd name="T2" fmla="*/ 15 w 16"/>
                <a:gd name="T3" fmla="*/ 0 h 7"/>
                <a:gd name="T4" fmla="*/ 7 w 16"/>
                <a:gd name="T5" fmla="*/ 0 h 7"/>
                <a:gd name="T6" fmla="*/ 10 w 16"/>
                <a:gd name="T7" fmla="*/ 6 h 7"/>
                <a:gd name="T8" fmla="*/ 7 w 16"/>
                <a:gd name="T9" fmla="*/ 6 h 7"/>
                <a:gd name="T10" fmla="*/ 5 w 16"/>
                <a:gd name="T11" fmla="*/ 6 h 7"/>
                <a:gd name="T12" fmla="*/ 5 w 16"/>
                <a:gd name="T13" fmla="*/ 4 h 7"/>
                <a:gd name="T14" fmla="*/ 3 w 16"/>
                <a:gd name="T15" fmla="*/ 4 h 7"/>
                <a:gd name="T16" fmla="*/ 3 w 16"/>
                <a:gd name="T17" fmla="*/ 2 h 7"/>
                <a:gd name="T18" fmla="*/ 0 w 16"/>
                <a:gd name="T19" fmla="*/ 2 h 7"/>
                <a:gd name="T20" fmla="*/ 0 w 16"/>
                <a:gd name="T21" fmla="*/ 0 h 7"/>
                <a:gd name="T22" fmla="*/ 13 w 16"/>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7"/>
                <a:gd name="T38" fmla="*/ 16 w 16"/>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7">
                  <a:moveTo>
                    <a:pt x="13" y="0"/>
                  </a:moveTo>
                  <a:lnTo>
                    <a:pt x="15" y="0"/>
                  </a:lnTo>
                  <a:lnTo>
                    <a:pt x="7" y="0"/>
                  </a:lnTo>
                  <a:lnTo>
                    <a:pt x="10" y="6"/>
                  </a:lnTo>
                  <a:lnTo>
                    <a:pt x="7" y="6"/>
                  </a:lnTo>
                  <a:lnTo>
                    <a:pt x="5" y="6"/>
                  </a:lnTo>
                  <a:lnTo>
                    <a:pt x="5" y="4"/>
                  </a:lnTo>
                  <a:lnTo>
                    <a:pt x="3" y="4"/>
                  </a:lnTo>
                  <a:lnTo>
                    <a:pt x="3" y="2"/>
                  </a:lnTo>
                  <a:lnTo>
                    <a:pt x="0" y="2"/>
                  </a:lnTo>
                  <a:lnTo>
                    <a:pt x="0" y="0"/>
                  </a:lnTo>
                  <a:lnTo>
                    <a:pt x="13" y="0"/>
                  </a:lnTo>
                </a:path>
              </a:pathLst>
            </a:custGeom>
            <a:solidFill>
              <a:srgbClr val="00C000"/>
            </a:solidFill>
            <a:ln w="12700" cap="rnd">
              <a:noFill/>
              <a:round/>
              <a:headEnd/>
              <a:tailEnd/>
            </a:ln>
          </p:spPr>
          <p:txBody>
            <a:bodyPr/>
            <a:lstStyle/>
            <a:p>
              <a:endParaRPr lang="en-CA"/>
            </a:p>
          </p:txBody>
        </p:sp>
        <p:sp>
          <p:nvSpPr>
            <p:cNvPr id="145496" name="Freeform 64"/>
            <p:cNvSpPr>
              <a:spLocks/>
            </p:cNvSpPr>
            <p:nvPr/>
          </p:nvSpPr>
          <p:spPr bwMode="auto">
            <a:xfrm>
              <a:off x="5172" y="3745"/>
              <a:ext cx="8" cy="7"/>
            </a:xfrm>
            <a:custGeom>
              <a:avLst/>
              <a:gdLst>
                <a:gd name="T0" fmla="*/ 5 w 8"/>
                <a:gd name="T1" fmla="*/ 0 h 7"/>
                <a:gd name="T2" fmla="*/ 2 w 8"/>
                <a:gd name="T3" fmla="*/ 4 h 7"/>
                <a:gd name="T4" fmla="*/ 0 w 8"/>
                <a:gd name="T5" fmla="*/ 6 h 7"/>
                <a:gd name="T6" fmla="*/ 7 w 8"/>
                <a:gd name="T7" fmla="*/ 6 h 7"/>
                <a:gd name="T8" fmla="*/ 5 w 8"/>
                <a:gd name="T9" fmla="*/ 0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0"/>
                  </a:moveTo>
                  <a:lnTo>
                    <a:pt x="2" y="4"/>
                  </a:lnTo>
                  <a:lnTo>
                    <a:pt x="0" y="6"/>
                  </a:lnTo>
                  <a:lnTo>
                    <a:pt x="7" y="6"/>
                  </a:lnTo>
                  <a:lnTo>
                    <a:pt x="5" y="0"/>
                  </a:lnTo>
                </a:path>
              </a:pathLst>
            </a:custGeom>
            <a:solidFill>
              <a:srgbClr val="00C000"/>
            </a:solidFill>
            <a:ln w="12700" cap="rnd">
              <a:noFill/>
              <a:round/>
              <a:headEnd/>
              <a:tailEnd/>
            </a:ln>
          </p:spPr>
          <p:txBody>
            <a:bodyPr/>
            <a:lstStyle/>
            <a:p>
              <a:endParaRPr lang="en-CA"/>
            </a:p>
          </p:txBody>
        </p:sp>
        <p:sp>
          <p:nvSpPr>
            <p:cNvPr id="145497" name="Freeform 65"/>
            <p:cNvSpPr>
              <a:spLocks/>
            </p:cNvSpPr>
            <p:nvPr/>
          </p:nvSpPr>
          <p:spPr bwMode="auto">
            <a:xfrm>
              <a:off x="5172" y="3785"/>
              <a:ext cx="3" cy="11"/>
            </a:xfrm>
            <a:custGeom>
              <a:avLst/>
              <a:gdLst>
                <a:gd name="T0" fmla="*/ 2 w 3"/>
                <a:gd name="T1" fmla="*/ 0 h 11"/>
                <a:gd name="T2" fmla="*/ 2 w 3"/>
                <a:gd name="T3" fmla="*/ 8 h 11"/>
                <a:gd name="T4" fmla="*/ 2 w 3"/>
                <a:gd name="T5" fmla="*/ 10 h 11"/>
                <a:gd name="T6" fmla="*/ 0 w 3"/>
                <a:gd name="T7" fmla="*/ 8 h 11"/>
                <a:gd name="T8" fmla="*/ 2 w 3"/>
                <a:gd name="T9" fmla="*/ 0 h 11"/>
                <a:gd name="T10" fmla="*/ 0 60000 65536"/>
                <a:gd name="T11" fmla="*/ 0 60000 65536"/>
                <a:gd name="T12" fmla="*/ 0 60000 65536"/>
                <a:gd name="T13" fmla="*/ 0 60000 65536"/>
                <a:gd name="T14" fmla="*/ 0 60000 65536"/>
                <a:gd name="T15" fmla="*/ 0 w 3"/>
                <a:gd name="T16" fmla="*/ 0 h 11"/>
                <a:gd name="T17" fmla="*/ 3 w 3"/>
                <a:gd name="T18" fmla="*/ 11 h 11"/>
              </a:gdLst>
              <a:ahLst/>
              <a:cxnLst>
                <a:cxn ang="T10">
                  <a:pos x="T0" y="T1"/>
                </a:cxn>
                <a:cxn ang="T11">
                  <a:pos x="T2" y="T3"/>
                </a:cxn>
                <a:cxn ang="T12">
                  <a:pos x="T4" y="T5"/>
                </a:cxn>
                <a:cxn ang="T13">
                  <a:pos x="T6" y="T7"/>
                </a:cxn>
                <a:cxn ang="T14">
                  <a:pos x="T8" y="T9"/>
                </a:cxn>
              </a:cxnLst>
              <a:rect l="T15" t="T16" r="T17" b="T18"/>
              <a:pathLst>
                <a:path w="3" h="11">
                  <a:moveTo>
                    <a:pt x="2" y="0"/>
                  </a:moveTo>
                  <a:lnTo>
                    <a:pt x="2" y="8"/>
                  </a:lnTo>
                  <a:lnTo>
                    <a:pt x="2" y="10"/>
                  </a:lnTo>
                  <a:lnTo>
                    <a:pt x="0" y="8"/>
                  </a:lnTo>
                  <a:lnTo>
                    <a:pt x="2" y="0"/>
                  </a:lnTo>
                </a:path>
              </a:pathLst>
            </a:custGeom>
            <a:solidFill>
              <a:srgbClr val="00C000"/>
            </a:solidFill>
            <a:ln w="12700" cap="rnd">
              <a:noFill/>
              <a:round/>
              <a:headEnd/>
              <a:tailEnd/>
            </a:ln>
          </p:spPr>
          <p:txBody>
            <a:bodyPr/>
            <a:lstStyle/>
            <a:p>
              <a:endParaRPr lang="en-CA"/>
            </a:p>
          </p:txBody>
        </p:sp>
        <p:sp>
          <p:nvSpPr>
            <p:cNvPr id="145498" name="Freeform 66"/>
            <p:cNvSpPr>
              <a:spLocks/>
            </p:cNvSpPr>
            <p:nvPr/>
          </p:nvSpPr>
          <p:spPr bwMode="auto">
            <a:xfrm>
              <a:off x="5194" y="3845"/>
              <a:ext cx="18" cy="17"/>
            </a:xfrm>
            <a:custGeom>
              <a:avLst/>
              <a:gdLst>
                <a:gd name="T0" fmla="*/ 2 w 18"/>
                <a:gd name="T1" fmla="*/ 0 h 17"/>
                <a:gd name="T2" fmla="*/ 2 w 18"/>
                <a:gd name="T3" fmla="*/ 3 h 17"/>
                <a:gd name="T4" fmla="*/ 5 w 18"/>
                <a:gd name="T5" fmla="*/ 3 h 17"/>
                <a:gd name="T6" fmla="*/ 5 w 18"/>
                <a:gd name="T7" fmla="*/ 6 h 17"/>
                <a:gd name="T8" fmla="*/ 7 w 18"/>
                <a:gd name="T9" fmla="*/ 6 h 17"/>
                <a:gd name="T10" fmla="*/ 7 w 18"/>
                <a:gd name="T11" fmla="*/ 8 h 17"/>
                <a:gd name="T12" fmla="*/ 10 w 18"/>
                <a:gd name="T13" fmla="*/ 8 h 17"/>
                <a:gd name="T14" fmla="*/ 12 w 18"/>
                <a:gd name="T15" fmla="*/ 11 h 17"/>
                <a:gd name="T16" fmla="*/ 15 w 18"/>
                <a:gd name="T17" fmla="*/ 14 h 17"/>
                <a:gd name="T18" fmla="*/ 15 w 18"/>
                <a:gd name="T19" fmla="*/ 16 h 17"/>
                <a:gd name="T20" fmla="*/ 17 w 18"/>
                <a:gd name="T21" fmla="*/ 16 h 17"/>
                <a:gd name="T22" fmla="*/ 15 w 18"/>
                <a:gd name="T23" fmla="*/ 16 h 17"/>
                <a:gd name="T24" fmla="*/ 12 w 18"/>
                <a:gd name="T25" fmla="*/ 16 h 17"/>
                <a:gd name="T26" fmla="*/ 10 w 18"/>
                <a:gd name="T27" fmla="*/ 16 h 17"/>
                <a:gd name="T28" fmla="*/ 7 w 18"/>
                <a:gd name="T29" fmla="*/ 16 h 17"/>
                <a:gd name="T30" fmla="*/ 5 w 18"/>
                <a:gd name="T31" fmla="*/ 16 h 17"/>
                <a:gd name="T32" fmla="*/ 5 w 18"/>
                <a:gd name="T33" fmla="*/ 14 h 17"/>
                <a:gd name="T34" fmla="*/ 2 w 18"/>
                <a:gd name="T35" fmla="*/ 14 h 17"/>
                <a:gd name="T36" fmla="*/ 2 w 18"/>
                <a:gd name="T37" fmla="*/ 11 h 17"/>
                <a:gd name="T38" fmla="*/ 0 w 18"/>
                <a:gd name="T39" fmla="*/ 11 h 17"/>
                <a:gd name="T40" fmla="*/ 0 w 18"/>
                <a:gd name="T41" fmla="*/ 8 h 17"/>
                <a:gd name="T42" fmla="*/ 0 w 18"/>
                <a:gd name="T43" fmla="*/ 6 h 17"/>
                <a:gd name="T44" fmla="*/ 0 w 18"/>
                <a:gd name="T45" fmla="*/ 3 h 17"/>
                <a:gd name="T46" fmla="*/ 2 w 18"/>
                <a:gd name="T47" fmla="*/ 3 h 17"/>
                <a:gd name="T48" fmla="*/ 2 w 18"/>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
                <a:gd name="T76" fmla="*/ 0 h 17"/>
                <a:gd name="T77" fmla="*/ 18 w 18"/>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 h="17">
                  <a:moveTo>
                    <a:pt x="2" y="0"/>
                  </a:moveTo>
                  <a:lnTo>
                    <a:pt x="2" y="3"/>
                  </a:lnTo>
                  <a:lnTo>
                    <a:pt x="5" y="3"/>
                  </a:lnTo>
                  <a:lnTo>
                    <a:pt x="5" y="6"/>
                  </a:lnTo>
                  <a:lnTo>
                    <a:pt x="7" y="6"/>
                  </a:lnTo>
                  <a:lnTo>
                    <a:pt x="7" y="8"/>
                  </a:lnTo>
                  <a:lnTo>
                    <a:pt x="10" y="8"/>
                  </a:lnTo>
                  <a:lnTo>
                    <a:pt x="12" y="11"/>
                  </a:lnTo>
                  <a:lnTo>
                    <a:pt x="15" y="14"/>
                  </a:lnTo>
                  <a:lnTo>
                    <a:pt x="15" y="16"/>
                  </a:lnTo>
                  <a:lnTo>
                    <a:pt x="17" y="16"/>
                  </a:lnTo>
                  <a:lnTo>
                    <a:pt x="15" y="16"/>
                  </a:lnTo>
                  <a:lnTo>
                    <a:pt x="12" y="16"/>
                  </a:lnTo>
                  <a:lnTo>
                    <a:pt x="10" y="16"/>
                  </a:lnTo>
                  <a:lnTo>
                    <a:pt x="7" y="16"/>
                  </a:lnTo>
                  <a:lnTo>
                    <a:pt x="5" y="16"/>
                  </a:lnTo>
                  <a:lnTo>
                    <a:pt x="5" y="14"/>
                  </a:lnTo>
                  <a:lnTo>
                    <a:pt x="2" y="14"/>
                  </a:lnTo>
                  <a:lnTo>
                    <a:pt x="2" y="11"/>
                  </a:lnTo>
                  <a:lnTo>
                    <a:pt x="0" y="11"/>
                  </a:lnTo>
                  <a:lnTo>
                    <a:pt x="0" y="8"/>
                  </a:lnTo>
                  <a:lnTo>
                    <a:pt x="0" y="6"/>
                  </a:lnTo>
                  <a:lnTo>
                    <a:pt x="0" y="3"/>
                  </a:lnTo>
                  <a:lnTo>
                    <a:pt x="2" y="3"/>
                  </a:lnTo>
                  <a:lnTo>
                    <a:pt x="2" y="0"/>
                  </a:lnTo>
                </a:path>
              </a:pathLst>
            </a:custGeom>
            <a:solidFill>
              <a:srgbClr val="00C000"/>
            </a:solidFill>
            <a:ln w="12700" cap="rnd">
              <a:noFill/>
              <a:round/>
              <a:headEnd/>
              <a:tailEnd/>
            </a:ln>
          </p:spPr>
          <p:txBody>
            <a:bodyPr/>
            <a:lstStyle/>
            <a:p>
              <a:endParaRPr lang="en-CA"/>
            </a:p>
          </p:txBody>
        </p:sp>
        <p:sp>
          <p:nvSpPr>
            <p:cNvPr id="145499" name="Freeform 67"/>
            <p:cNvSpPr>
              <a:spLocks/>
            </p:cNvSpPr>
            <p:nvPr/>
          </p:nvSpPr>
          <p:spPr bwMode="auto">
            <a:xfrm>
              <a:off x="5157" y="3853"/>
              <a:ext cx="14" cy="9"/>
            </a:xfrm>
            <a:custGeom>
              <a:avLst/>
              <a:gdLst>
                <a:gd name="T0" fmla="*/ 10 w 14"/>
                <a:gd name="T1" fmla="*/ 0 h 9"/>
                <a:gd name="T2" fmla="*/ 3 w 14"/>
                <a:gd name="T3" fmla="*/ 6 h 9"/>
                <a:gd name="T4" fmla="*/ 0 w 14"/>
                <a:gd name="T5" fmla="*/ 8 h 9"/>
                <a:gd name="T6" fmla="*/ 5 w 14"/>
                <a:gd name="T7" fmla="*/ 8 h 9"/>
                <a:gd name="T8" fmla="*/ 13 w 14"/>
                <a:gd name="T9" fmla="*/ 4 h 9"/>
                <a:gd name="T10" fmla="*/ 10 w 14"/>
                <a:gd name="T11" fmla="*/ 0 h 9"/>
                <a:gd name="T12" fmla="*/ 0 60000 65536"/>
                <a:gd name="T13" fmla="*/ 0 60000 65536"/>
                <a:gd name="T14" fmla="*/ 0 60000 65536"/>
                <a:gd name="T15" fmla="*/ 0 60000 65536"/>
                <a:gd name="T16" fmla="*/ 0 60000 65536"/>
                <a:gd name="T17" fmla="*/ 0 60000 65536"/>
                <a:gd name="T18" fmla="*/ 0 w 14"/>
                <a:gd name="T19" fmla="*/ 0 h 9"/>
                <a:gd name="T20" fmla="*/ 14 w 14"/>
                <a:gd name="T21" fmla="*/ 9 h 9"/>
              </a:gdLst>
              <a:ahLst/>
              <a:cxnLst>
                <a:cxn ang="T12">
                  <a:pos x="T0" y="T1"/>
                </a:cxn>
                <a:cxn ang="T13">
                  <a:pos x="T2" y="T3"/>
                </a:cxn>
                <a:cxn ang="T14">
                  <a:pos x="T4" y="T5"/>
                </a:cxn>
                <a:cxn ang="T15">
                  <a:pos x="T6" y="T7"/>
                </a:cxn>
                <a:cxn ang="T16">
                  <a:pos x="T8" y="T9"/>
                </a:cxn>
                <a:cxn ang="T17">
                  <a:pos x="T10" y="T11"/>
                </a:cxn>
              </a:cxnLst>
              <a:rect l="T18" t="T19" r="T20" b="T21"/>
              <a:pathLst>
                <a:path w="14" h="9">
                  <a:moveTo>
                    <a:pt x="10" y="0"/>
                  </a:moveTo>
                  <a:lnTo>
                    <a:pt x="3" y="6"/>
                  </a:lnTo>
                  <a:lnTo>
                    <a:pt x="0" y="8"/>
                  </a:lnTo>
                  <a:lnTo>
                    <a:pt x="5" y="8"/>
                  </a:lnTo>
                  <a:lnTo>
                    <a:pt x="13" y="4"/>
                  </a:lnTo>
                  <a:lnTo>
                    <a:pt x="10" y="0"/>
                  </a:lnTo>
                </a:path>
              </a:pathLst>
            </a:custGeom>
            <a:solidFill>
              <a:srgbClr val="00C000"/>
            </a:solidFill>
            <a:ln w="12700" cap="rnd">
              <a:noFill/>
              <a:round/>
              <a:headEnd/>
              <a:tailEnd/>
            </a:ln>
          </p:spPr>
          <p:txBody>
            <a:bodyPr/>
            <a:lstStyle/>
            <a:p>
              <a:endParaRPr lang="en-CA"/>
            </a:p>
          </p:txBody>
        </p:sp>
        <p:sp>
          <p:nvSpPr>
            <p:cNvPr id="145500" name="Freeform 68"/>
            <p:cNvSpPr>
              <a:spLocks/>
            </p:cNvSpPr>
            <p:nvPr/>
          </p:nvSpPr>
          <p:spPr bwMode="auto">
            <a:xfrm>
              <a:off x="5179" y="3717"/>
              <a:ext cx="40" cy="109"/>
            </a:xfrm>
            <a:custGeom>
              <a:avLst/>
              <a:gdLst>
                <a:gd name="T0" fmla="*/ 0 w 40"/>
                <a:gd name="T1" fmla="*/ 0 h 109"/>
                <a:gd name="T2" fmla="*/ 10 w 40"/>
                <a:gd name="T3" fmla="*/ 108 h 109"/>
                <a:gd name="T4" fmla="*/ 29 w 40"/>
                <a:gd name="T5" fmla="*/ 105 h 109"/>
                <a:gd name="T6" fmla="*/ 34 w 40"/>
                <a:gd name="T7" fmla="*/ 103 h 109"/>
                <a:gd name="T8" fmla="*/ 39 w 40"/>
                <a:gd name="T9" fmla="*/ 100 h 109"/>
                <a:gd name="T10" fmla="*/ 29 w 40"/>
                <a:gd name="T11" fmla="*/ 80 h 109"/>
                <a:gd name="T12" fmla="*/ 31 w 40"/>
                <a:gd name="T13" fmla="*/ 80 h 109"/>
                <a:gd name="T14" fmla="*/ 31 w 40"/>
                <a:gd name="T15" fmla="*/ 70 h 109"/>
                <a:gd name="T16" fmla="*/ 2 w 40"/>
                <a:gd name="T17" fmla="*/ 0 h 109"/>
                <a:gd name="T18" fmla="*/ 0 w 40"/>
                <a:gd name="T19" fmla="*/ 0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09"/>
                <a:gd name="T32" fmla="*/ 40 w 40"/>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09">
                  <a:moveTo>
                    <a:pt x="0" y="0"/>
                  </a:moveTo>
                  <a:lnTo>
                    <a:pt x="10" y="108"/>
                  </a:lnTo>
                  <a:lnTo>
                    <a:pt x="29" y="105"/>
                  </a:lnTo>
                  <a:lnTo>
                    <a:pt x="34" y="103"/>
                  </a:lnTo>
                  <a:lnTo>
                    <a:pt x="39" y="100"/>
                  </a:lnTo>
                  <a:lnTo>
                    <a:pt x="29" y="80"/>
                  </a:lnTo>
                  <a:lnTo>
                    <a:pt x="31" y="80"/>
                  </a:lnTo>
                  <a:lnTo>
                    <a:pt x="31" y="70"/>
                  </a:lnTo>
                  <a:lnTo>
                    <a:pt x="2" y="0"/>
                  </a:lnTo>
                  <a:lnTo>
                    <a:pt x="0" y="0"/>
                  </a:lnTo>
                </a:path>
              </a:pathLst>
            </a:custGeom>
            <a:solidFill>
              <a:srgbClr val="00C000"/>
            </a:solidFill>
            <a:ln w="12700" cap="rnd">
              <a:noFill/>
              <a:round/>
              <a:headEnd/>
              <a:tailEnd/>
            </a:ln>
          </p:spPr>
          <p:txBody>
            <a:bodyPr/>
            <a:lstStyle/>
            <a:p>
              <a:endParaRPr lang="en-CA"/>
            </a:p>
          </p:txBody>
        </p:sp>
        <p:sp>
          <p:nvSpPr>
            <p:cNvPr id="145501" name="Freeform 69"/>
            <p:cNvSpPr>
              <a:spLocks/>
            </p:cNvSpPr>
            <p:nvPr/>
          </p:nvSpPr>
          <p:spPr bwMode="auto">
            <a:xfrm>
              <a:off x="5150" y="3827"/>
              <a:ext cx="64" cy="56"/>
            </a:xfrm>
            <a:custGeom>
              <a:avLst/>
              <a:gdLst>
                <a:gd name="T0" fmla="*/ 18 w 64"/>
                <a:gd name="T1" fmla="*/ 3 h 56"/>
                <a:gd name="T2" fmla="*/ 0 w 64"/>
                <a:gd name="T3" fmla="*/ 26 h 56"/>
                <a:gd name="T4" fmla="*/ 24 w 64"/>
                <a:gd name="T5" fmla="*/ 48 h 56"/>
                <a:gd name="T6" fmla="*/ 48 w 64"/>
                <a:gd name="T7" fmla="*/ 55 h 56"/>
                <a:gd name="T8" fmla="*/ 58 w 64"/>
                <a:gd name="T9" fmla="*/ 42 h 56"/>
                <a:gd name="T10" fmla="*/ 63 w 64"/>
                <a:gd name="T11" fmla="*/ 21 h 56"/>
                <a:gd name="T12" fmla="*/ 21 w 64"/>
                <a:gd name="T13" fmla="*/ 0 h 56"/>
                <a:gd name="T14" fmla="*/ 18 w 64"/>
                <a:gd name="T15" fmla="*/ 3 h 56"/>
                <a:gd name="T16" fmla="*/ 0 60000 65536"/>
                <a:gd name="T17" fmla="*/ 0 60000 65536"/>
                <a:gd name="T18" fmla="*/ 0 60000 65536"/>
                <a:gd name="T19" fmla="*/ 0 60000 65536"/>
                <a:gd name="T20" fmla="*/ 0 60000 65536"/>
                <a:gd name="T21" fmla="*/ 0 60000 65536"/>
                <a:gd name="T22" fmla="*/ 0 60000 65536"/>
                <a:gd name="T23" fmla="*/ 0 60000 65536"/>
                <a:gd name="T24" fmla="*/ 0 w 64"/>
                <a:gd name="T25" fmla="*/ 0 h 56"/>
                <a:gd name="T26" fmla="*/ 64 w 64"/>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 h="56">
                  <a:moveTo>
                    <a:pt x="18" y="3"/>
                  </a:moveTo>
                  <a:lnTo>
                    <a:pt x="0" y="26"/>
                  </a:lnTo>
                  <a:lnTo>
                    <a:pt x="24" y="48"/>
                  </a:lnTo>
                  <a:lnTo>
                    <a:pt x="48" y="55"/>
                  </a:lnTo>
                  <a:lnTo>
                    <a:pt x="58" y="42"/>
                  </a:lnTo>
                  <a:lnTo>
                    <a:pt x="63" y="21"/>
                  </a:lnTo>
                  <a:lnTo>
                    <a:pt x="21" y="0"/>
                  </a:lnTo>
                  <a:lnTo>
                    <a:pt x="18" y="3"/>
                  </a:lnTo>
                </a:path>
              </a:pathLst>
            </a:custGeom>
            <a:solidFill>
              <a:srgbClr val="00C000"/>
            </a:solidFill>
            <a:ln w="12700" cap="rnd">
              <a:noFill/>
              <a:round/>
              <a:headEnd/>
              <a:tailEnd/>
            </a:ln>
          </p:spPr>
          <p:txBody>
            <a:bodyPr/>
            <a:lstStyle/>
            <a:p>
              <a:endParaRPr lang="en-CA"/>
            </a:p>
          </p:txBody>
        </p:sp>
        <p:sp>
          <p:nvSpPr>
            <p:cNvPr id="145502" name="Freeform 70"/>
            <p:cNvSpPr>
              <a:spLocks/>
            </p:cNvSpPr>
            <p:nvPr/>
          </p:nvSpPr>
          <p:spPr bwMode="auto">
            <a:xfrm>
              <a:off x="4920" y="3612"/>
              <a:ext cx="529" cy="661"/>
            </a:xfrm>
            <a:custGeom>
              <a:avLst/>
              <a:gdLst>
                <a:gd name="T0" fmla="*/ 527 w 529"/>
                <a:gd name="T1" fmla="*/ 312 h 661"/>
                <a:gd name="T2" fmla="*/ 524 w 529"/>
                <a:gd name="T3" fmla="*/ 274 h 661"/>
                <a:gd name="T4" fmla="*/ 517 w 529"/>
                <a:gd name="T5" fmla="*/ 238 h 661"/>
                <a:gd name="T6" fmla="*/ 508 w 529"/>
                <a:gd name="T7" fmla="*/ 203 h 661"/>
                <a:gd name="T8" fmla="*/ 495 w 529"/>
                <a:gd name="T9" fmla="*/ 169 h 661"/>
                <a:gd name="T10" fmla="*/ 478 w 529"/>
                <a:gd name="T11" fmla="*/ 138 h 661"/>
                <a:gd name="T12" fmla="*/ 460 w 529"/>
                <a:gd name="T13" fmla="*/ 109 h 661"/>
                <a:gd name="T14" fmla="*/ 439 w 529"/>
                <a:gd name="T15" fmla="*/ 82 h 661"/>
                <a:gd name="T16" fmla="*/ 415 w 529"/>
                <a:gd name="T17" fmla="*/ 59 h 661"/>
                <a:gd name="T18" fmla="*/ 390 w 529"/>
                <a:gd name="T19" fmla="*/ 40 h 661"/>
                <a:gd name="T20" fmla="*/ 362 w 529"/>
                <a:gd name="T21" fmla="*/ 24 h 661"/>
                <a:gd name="T22" fmla="*/ 334 w 529"/>
                <a:gd name="T23" fmla="*/ 12 h 661"/>
                <a:gd name="T24" fmla="*/ 305 w 529"/>
                <a:gd name="T25" fmla="*/ 4 h 661"/>
                <a:gd name="T26" fmla="*/ 275 w 529"/>
                <a:gd name="T27" fmla="*/ 0 h 661"/>
                <a:gd name="T28" fmla="*/ 245 w 529"/>
                <a:gd name="T29" fmla="*/ 1 h 661"/>
                <a:gd name="T30" fmla="*/ 215 w 529"/>
                <a:gd name="T31" fmla="*/ 6 h 661"/>
                <a:gd name="T32" fmla="*/ 187 w 529"/>
                <a:gd name="T33" fmla="*/ 15 h 661"/>
                <a:gd name="T34" fmla="*/ 159 w 529"/>
                <a:gd name="T35" fmla="*/ 28 h 661"/>
                <a:gd name="T36" fmla="*/ 132 w 529"/>
                <a:gd name="T37" fmla="*/ 45 h 661"/>
                <a:gd name="T38" fmla="*/ 107 w 529"/>
                <a:gd name="T39" fmla="*/ 65 h 661"/>
                <a:gd name="T40" fmla="*/ 84 w 529"/>
                <a:gd name="T41" fmla="*/ 89 h 661"/>
                <a:gd name="T42" fmla="*/ 64 w 529"/>
                <a:gd name="T43" fmla="*/ 116 h 661"/>
                <a:gd name="T44" fmla="*/ 45 w 529"/>
                <a:gd name="T45" fmla="*/ 145 h 661"/>
                <a:gd name="T46" fmla="*/ 30 w 529"/>
                <a:gd name="T47" fmla="*/ 178 h 661"/>
                <a:gd name="T48" fmla="*/ 18 w 529"/>
                <a:gd name="T49" fmla="*/ 211 h 661"/>
                <a:gd name="T50" fmla="*/ 9 w 529"/>
                <a:gd name="T51" fmla="*/ 247 h 661"/>
                <a:gd name="T52" fmla="*/ 3 w 529"/>
                <a:gd name="T53" fmla="*/ 284 h 661"/>
                <a:gd name="T54" fmla="*/ 0 w 529"/>
                <a:gd name="T55" fmla="*/ 321 h 661"/>
                <a:gd name="T56" fmla="*/ 1 w 529"/>
                <a:gd name="T57" fmla="*/ 358 h 661"/>
                <a:gd name="T58" fmla="*/ 5 w 529"/>
                <a:gd name="T59" fmla="*/ 395 h 661"/>
                <a:gd name="T60" fmla="*/ 13 w 529"/>
                <a:gd name="T61" fmla="*/ 431 h 661"/>
                <a:gd name="T62" fmla="*/ 23 w 529"/>
                <a:gd name="T63" fmla="*/ 466 h 661"/>
                <a:gd name="T64" fmla="*/ 37 w 529"/>
                <a:gd name="T65" fmla="*/ 499 h 661"/>
                <a:gd name="T66" fmla="*/ 54 w 529"/>
                <a:gd name="T67" fmla="*/ 530 h 661"/>
                <a:gd name="T68" fmla="*/ 74 w 529"/>
                <a:gd name="T69" fmla="*/ 558 h 661"/>
                <a:gd name="T70" fmla="*/ 95 w 529"/>
                <a:gd name="T71" fmla="*/ 583 h 661"/>
                <a:gd name="T72" fmla="*/ 119 w 529"/>
                <a:gd name="T73" fmla="*/ 606 h 661"/>
                <a:gd name="T74" fmla="*/ 145 w 529"/>
                <a:gd name="T75" fmla="*/ 625 h 661"/>
                <a:gd name="T76" fmla="*/ 173 w 529"/>
                <a:gd name="T77" fmla="*/ 640 h 661"/>
                <a:gd name="T78" fmla="*/ 201 w 529"/>
                <a:gd name="T79" fmla="*/ 650 h 661"/>
                <a:gd name="T80" fmla="*/ 231 w 529"/>
                <a:gd name="T81" fmla="*/ 657 h 661"/>
                <a:gd name="T82" fmla="*/ 260 w 529"/>
                <a:gd name="T83" fmla="*/ 660 h 661"/>
                <a:gd name="T84" fmla="*/ 290 w 529"/>
                <a:gd name="T85" fmla="*/ 658 h 661"/>
                <a:gd name="T86" fmla="*/ 320 w 529"/>
                <a:gd name="T87" fmla="*/ 653 h 661"/>
                <a:gd name="T88" fmla="*/ 348 w 529"/>
                <a:gd name="T89" fmla="*/ 643 h 661"/>
                <a:gd name="T90" fmla="*/ 376 w 529"/>
                <a:gd name="T91" fmla="*/ 629 h 661"/>
                <a:gd name="T92" fmla="*/ 402 w 529"/>
                <a:gd name="T93" fmla="*/ 611 h 661"/>
                <a:gd name="T94" fmla="*/ 427 w 529"/>
                <a:gd name="T95" fmla="*/ 590 h 661"/>
                <a:gd name="T96" fmla="*/ 449 w 529"/>
                <a:gd name="T97" fmla="*/ 565 h 661"/>
                <a:gd name="T98" fmla="*/ 469 w 529"/>
                <a:gd name="T99" fmla="*/ 537 h 661"/>
                <a:gd name="T100" fmla="*/ 487 w 529"/>
                <a:gd name="T101" fmla="*/ 507 h 661"/>
                <a:gd name="T102" fmla="*/ 502 w 529"/>
                <a:gd name="T103" fmla="*/ 475 h 661"/>
                <a:gd name="T104" fmla="*/ 513 w 529"/>
                <a:gd name="T105" fmla="*/ 440 h 661"/>
                <a:gd name="T106" fmla="*/ 521 w 529"/>
                <a:gd name="T107" fmla="*/ 404 h 661"/>
                <a:gd name="T108" fmla="*/ 526 w 529"/>
                <a:gd name="T109" fmla="*/ 367 h 661"/>
                <a:gd name="T110" fmla="*/ 528 w 529"/>
                <a:gd name="T111" fmla="*/ 330 h 6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9"/>
                <a:gd name="T169" fmla="*/ 0 h 661"/>
                <a:gd name="T170" fmla="*/ 529 w 529"/>
                <a:gd name="T171" fmla="*/ 661 h 6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9" h="661">
                  <a:moveTo>
                    <a:pt x="528" y="330"/>
                  </a:moveTo>
                  <a:lnTo>
                    <a:pt x="527" y="312"/>
                  </a:lnTo>
                  <a:lnTo>
                    <a:pt x="526" y="293"/>
                  </a:lnTo>
                  <a:lnTo>
                    <a:pt x="524" y="274"/>
                  </a:lnTo>
                  <a:lnTo>
                    <a:pt x="521" y="256"/>
                  </a:lnTo>
                  <a:lnTo>
                    <a:pt x="517" y="238"/>
                  </a:lnTo>
                  <a:lnTo>
                    <a:pt x="513" y="220"/>
                  </a:lnTo>
                  <a:lnTo>
                    <a:pt x="508" y="203"/>
                  </a:lnTo>
                  <a:lnTo>
                    <a:pt x="502" y="185"/>
                  </a:lnTo>
                  <a:lnTo>
                    <a:pt x="495" y="169"/>
                  </a:lnTo>
                  <a:lnTo>
                    <a:pt x="487" y="153"/>
                  </a:lnTo>
                  <a:lnTo>
                    <a:pt x="478" y="138"/>
                  </a:lnTo>
                  <a:lnTo>
                    <a:pt x="469" y="123"/>
                  </a:lnTo>
                  <a:lnTo>
                    <a:pt x="460" y="109"/>
                  </a:lnTo>
                  <a:lnTo>
                    <a:pt x="449" y="95"/>
                  </a:lnTo>
                  <a:lnTo>
                    <a:pt x="439" y="82"/>
                  </a:lnTo>
                  <a:lnTo>
                    <a:pt x="427" y="70"/>
                  </a:lnTo>
                  <a:lnTo>
                    <a:pt x="415" y="59"/>
                  </a:lnTo>
                  <a:lnTo>
                    <a:pt x="402" y="49"/>
                  </a:lnTo>
                  <a:lnTo>
                    <a:pt x="390" y="40"/>
                  </a:lnTo>
                  <a:lnTo>
                    <a:pt x="376" y="31"/>
                  </a:lnTo>
                  <a:lnTo>
                    <a:pt x="362" y="24"/>
                  </a:lnTo>
                  <a:lnTo>
                    <a:pt x="348" y="17"/>
                  </a:lnTo>
                  <a:lnTo>
                    <a:pt x="334" y="12"/>
                  </a:lnTo>
                  <a:lnTo>
                    <a:pt x="320" y="8"/>
                  </a:lnTo>
                  <a:lnTo>
                    <a:pt x="305" y="4"/>
                  </a:lnTo>
                  <a:lnTo>
                    <a:pt x="290" y="2"/>
                  </a:lnTo>
                  <a:lnTo>
                    <a:pt x="275" y="0"/>
                  </a:lnTo>
                  <a:lnTo>
                    <a:pt x="260" y="0"/>
                  </a:lnTo>
                  <a:lnTo>
                    <a:pt x="245" y="1"/>
                  </a:lnTo>
                  <a:lnTo>
                    <a:pt x="231" y="3"/>
                  </a:lnTo>
                  <a:lnTo>
                    <a:pt x="215" y="6"/>
                  </a:lnTo>
                  <a:lnTo>
                    <a:pt x="201" y="10"/>
                  </a:lnTo>
                  <a:lnTo>
                    <a:pt x="187" y="15"/>
                  </a:lnTo>
                  <a:lnTo>
                    <a:pt x="173" y="20"/>
                  </a:lnTo>
                  <a:lnTo>
                    <a:pt x="159" y="28"/>
                  </a:lnTo>
                  <a:lnTo>
                    <a:pt x="145" y="35"/>
                  </a:lnTo>
                  <a:lnTo>
                    <a:pt x="132" y="45"/>
                  </a:lnTo>
                  <a:lnTo>
                    <a:pt x="119" y="54"/>
                  </a:lnTo>
                  <a:lnTo>
                    <a:pt x="107" y="65"/>
                  </a:lnTo>
                  <a:lnTo>
                    <a:pt x="95" y="77"/>
                  </a:lnTo>
                  <a:lnTo>
                    <a:pt x="84" y="89"/>
                  </a:lnTo>
                  <a:lnTo>
                    <a:pt x="74" y="102"/>
                  </a:lnTo>
                  <a:lnTo>
                    <a:pt x="64" y="116"/>
                  </a:lnTo>
                  <a:lnTo>
                    <a:pt x="54" y="130"/>
                  </a:lnTo>
                  <a:lnTo>
                    <a:pt x="45" y="145"/>
                  </a:lnTo>
                  <a:lnTo>
                    <a:pt x="37" y="161"/>
                  </a:lnTo>
                  <a:lnTo>
                    <a:pt x="30" y="178"/>
                  </a:lnTo>
                  <a:lnTo>
                    <a:pt x="23" y="194"/>
                  </a:lnTo>
                  <a:lnTo>
                    <a:pt x="18" y="211"/>
                  </a:lnTo>
                  <a:lnTo>
                    <a:pt x="13" y="229"/>
                  </a:lnTo>
                  <a:lnTo>
                    <a:pt x="9" y="247"/>
                  </a:lnTo>
                  <a:lnTo>
                    <a:pt x="5" y="265"/>
                  </a:lnTo>
                  <a:lnTo>
                    <a:pt x="3" y="284"/>
                  </a:lnTo>
                  <a:lnTo>
                    <a:pt x="1" y="302"/>
                  </a:lnTo>
                  <a:lnTo>
                    <a:pt x="0" y="321"/>
                  </a:lnTo>
                  <a:lnTo>
                    <a:pt x="0" y="339"/>
                  </a:lnTo>
                  <a:lnTo>
                    <a:pt x="1" y="358"/>
                  </a:lnTo>
                  <a:lnTo>
                    <a:pt x="3" y="376"/>
                  </a:lnTo>
                  <a:lnTo>
                    <a:pt x="5" y="395"/>
                  </a:lnTo>
                  <a:lnTo>
                    <a:pt x="9" y="413"/>
                  </a:lnTo>
                  <a:lnTo>
                    <a:pt x="13" y="431"/>
                  </a:lnTo>
                  <a:lnTo>
                    <a:pt x="18" y="449"/>
                  </a:lnTo>
                  <a:lnTo>
                    <a:pt x="23" y="466"/>
                  </a:lnTo>
                  <a:lnTo>
                    <a:pt x="30" y="483"/>
                  </a:lnTo>
                  <a:lnTo>
                    <a:pt x="37" y="499"/>
                  </a:lnTo>
                  <a:lnTo>
                    <a:pt x="45" y="515"/>
                  </a:lnTo>
                  <a:lnTo>
                    <a:pt x="54" y="530"/>
                  </a:lnTo>
                  <a:lnTo>
                    <a:pt x="64" y="544"/>
                  </a:lnTo>
                  <a:lnTo>
                    <a:pt x="74" y="558"/>
                  </a:lnTo>
                  <a:lnTo>
                    <a:pt x="84" y="571"/>
                  </a:lnTo>
                  <a:lnTo>
                    <a:pt x="95" y="583"/>
                  </a:lnTo>
                  <a:lnTo>
                    <a:pt x="107" y="595"/>
                  </a:lnTo>
                  <a:lnTo>
                    <a:pt x="119" y="606"/>
                  </a:lnTo>
                  <a:lnTo>
                    <a:pt x="132" y="615"/>
                  </a:lnTo>
                  <a:lnTo>
                    <a:pt x="145" y="625"/>
                  </a:lnTo>
                  <a:lnTo>
                    <a:pt x="159" y="632"/>
                  </a:lnTo>
                  <a:lnTo>
                    <a:pt x="173" y="640"/>
                  </a:lnTo>
                  <a:lnTo>
                    <a:pt x="187" y="645"/>
                  </a:lnTo>
                  <a:lnTo>
                    <a:pt x="201" y="650"/>
                  </a:lnTo>
                  <a:lnTo>
                    <a:pt x="215" y="655"/>
                  </a:lnTo>
                  <a:lnTo>
                    <a:pt x="231" y="657"/>
                  </a:lnTo>
                  <a:lnTo>
                    <a:pt x="245" y="659"/>
                  </a:lnTo>
                  <a:lnTo>
                    <a:pt x="260" y="660"/>
                  </a:lnTo>
                  <a:lnTo>
                    <a:pt x="275" y="659"/>
                  </a:lnTo>
                  <a:lnTo>
                    <a:pt x="290" y="658"/>
                  </a:lnTo>
                  <a:lnTo>
                    <a:pt x="305" y="656"/>
                  </a:lnTo>
                  <a:lnTo>
                    <a:pt x="320" y="653"/>
                  </a:lnTo>
                  <a:lnTo>
                    <a:pt x="334" y="648"/>
                  </a:lnTo>
                  <a:lnTo>
                    <a:pt x="348" y="643"/>
                  </a:lnTo>
                  <a:lnTo>
                    <a:pt x="362" y="636"/>
                  </a:lnTo>
                  <a:lnTo>
                    <a:pt x="376" y="629"/>
                  </a:lnTo>
                  <a:lnTo>
                    <a:pt x="390" y="621"/>
                  </a:lnTo>
                  <a:lnTo>
                    <a:pt x="402" y="611"/>
                  </a:lnTo>
                  <a:lnTo>
                    <a:pt x="415" y="601"/>
                  </a:lnTo>
                  <a:lnTo>
                    <a:pt x="427" y="590"/>
                  </a:lnTo>
                  <a:lnTo>
                    <a:pt x="439" y="578"/>
                  </a:lnTo>
                  <a:lnTo>
                    <a:pt x="449" y="565"/>
                  </a:lnTo>
                  <a:lnTo>
                    <a:pt x="460" y="551"/>
                  </a:lnTo>
                  <a:lnTo>
                    <a:pt x="469" y="537"/>
                  </a:lnTo>
                  <a:lnTo>
                    <a:pt x="478" y="522"/>
                  </a:lnTo>
                  <a:lnTo>
                    <a:pt x="487" y="507"/>
                  </a:lnTo>
                  <a:lnTo>
                    <a:pt x="495" y="491"/>
                  </a:lnTo>
                  <a:lnTo>
                    <a:pt x="502" y="475"/>
                  </a:lnTo>
                  <a:lnTo>
                    <a:pt x="508" y="457"/>
                  </a:lnTo>
                  <a:lnTo>
                    <a:pt x="513" y="440"/>
                  </a:lnTo>
                  <a:lnTo>
                    <a:pt x="517" y="422"/>
                  </a:lnTo>
                  <a:lnTo>
                    <a:pt x="521" y="404"/>
                  </a:lnTo>
                  <a:lnTo>
                    <a:pt x="524" y="386"/>
                  </a:lnTo>
                  <a:lnTo>
                    <a:pt x="526" y="367"/>
                  </a:lnTo>
                  <a:lnTo>
                    <a:pt x="527" y="349"/>
                  </a:lnTo>
                  <a:lnTo>
                    <a:pt x="528" y="330"/>
                  </a:lnTo>
                </a:path>
              </a:pathLst>
            </a:custGeom>
            <a:noFill/>
            <a:ln w="12700" cap="rnd">
              <a:solidFill>
                <a:srgbClr val="000000"/>
              </a:solidFill>
              <a:round/>
              <a:headEnd/>
              <a:tailEnd/>
            </a:ln>
          </p:spPr>
          <p:txBody>
            <a:bodyPr/>
            <a:lstStyle/>
            <a:p>
              <a:endParaRPr lang="en-CA"/>
            </a:p>
          </p:txBody>
        </p:sp>
        <p:sp>
          <p:nvSpPr>
            <p:cNvPr id="145503" name="Freeform 71"/>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FFFFFF"/>
              </a:solidFill>
              <a:round/>
              <a:headEnd/>
              <a:tailEnd/>
            </a:ln>
          </p:spPr>
          <p:txBody>
            <a:bodyPr/>
            <a:lstStyle/>
            <a:p>
              <a:endParaRPr lang="en-CA"/>
            </a:p>
          </p:txBody>
        </p:sp>
        <p:sp>
          <p:nvSpPr>
            <p:cNvPr id="145504" name="Freeform 72"/>
            <p:cNvSpPr>
              <a:spLocks/>
            </p:cNvSpPr>
            <p:nvPr/>
          </p:nvSpPr>
          <p:spPr bwMode="auto">
            <a:xfrm>
              <a:off x="5174" y="3951"/>
              <a:ext cx="21" cy="178"/>
            </a:xfrm>
            <a:custGeom>
              <a:avLst/>
              <a:gdLst>
                <a:gd name="T0" fmla="*/ 0 w 21"/>
                <a:gd name="T1" fmla="*/ 173 h 178"/>
                <a:gd name="T2" fmla="*/ 0 w 21"/>
                <a:gd name="T3" fmla="*/ 0 h 178"/>
                <a:gd name="T4" fmla="*/ 20 w 21"/>
                <a:gd name="T5" fmla="*/ 7 h 178"/>
                <a:gd name="T6" fmla="*/ 20 w 21"/>
                <a:gd name="T7" fmla="*/ 169 h 178"/>
                <a:gd name="T8" fmla="*/ 16 w 21"/>
                <a:gd name="T9" fmla="*/ 177 h 178"/>
                <a:gd name="T10" fmla="*/ 0 w 21"/>
                <a:gd name="T11" fmla="*/ 173 h 178"/>
                <a:gd name="T12" fmla="*/ 0 60000 65536"/>
                <a:gd name="T13" fmla="*/ 0 60000 65536"/>
                <a:gd name="T14" fmla="*/ 0 60000 65536"/>
                <a:gd name="T15" fmla="*/ 0 60000 65536"/>
                <a:gd name="T16" fmla="*/ 0 60000 65536"/>
                <a:gd name="T17" fmla="*/ 0 60000 65536"/>
                <a:gd name="T18" fmla="*/ 0 w 21"/>
                <a:gd name="T19" fmla="*/ 0 h 178"/>
                <a:gd name="T20" fmla="*/ 21 w 21"/>
                <a:gd name="T21" fmla="*/ 178 h 178"/>
              </a:gdLst>
              <a:ahLst/>
              <a:cxnLst>
                <a:cxn ang="T12">
                  <a:pos x="T0" y="T1"/>
                </a:cxn>
                <a:cxn ang="T13">
                  <a:pos x="T2" y="T3"/>
                </a:cxn>
                <a:cxn ang="T14">
                  <a:pos x="T4" y="T5"/>
                </a:cxn>
                <a:cxn ang="T15">
                  <a:pos x="T6" y="T7"/>
                </a:cxn>
                <a:cxn ang="T16">
                  <a:pos x="T8" y="T9"/>
                </a:cxn>
                <a:cxn ang="T17">
                  <a:pos x="T10" y="T11"/>
                </a:cxn>
              </a:cxnLst>
              <a:rect l="T18" t="T19" r="T20" b="T21"/>
              <a:pathLst>
                <a:path w="21" h="178">
                  <a:moveTo>
                    <a:pt x="0" y="173"/>
                  </a:moveTo>
                  <a:lnTo>
                    <a:pt x="0" y="0"/>
                  </a:lnTo>
                  <a:lnTo>
                    <a:pt x="20" y="7"/>
                  </a:lnTo>
                  <a:lnTo>
                    <a:pt x="20" y="169"/>
                  </a:lnTo>
                  <a:lnTo>
                    <a:pt x="16" y="177"/>
                  </a:lnTo>
                  <a:lnTo>
                    <a:pt x="0" y="173"/>
                  </a:lnTo>
                </a:path>
              </a:pathLst>
            </a:custGeom>
            <a:solidFill>
              <a:srgbClr val="202000"/>
            </a:solidFill>
            <a:ln w="12700" cap="rnd">
              <a:noFill/>
              <a:round/>
              <a:headEnd/>
              <a:tailEnd/>
            </a:ln>
          </p:spPr>
          <p:txBody>
            <a:bodyPr/>
            <a:lstStyle/>
            <a:p>
              <a:endParaRPr lang="en-CA"/>
            </a:p>
          </p:txBody>
        </p:sp>
        <p:sp>
          <p:nvSpPr>
            <p:cNvPr id="145505" name="Freeform 73"/>
            <p:cNvSpPr>
              <a:spLocks/>
            </p:cNvSpPr>
            <p:nvPr/>
          </p:nvSpPr>
          <p:spPr bwMode="auto">
            <a:xfrm>
              <a:off x="5123" y="3896"/>
              <a:ext cx="110" cy="62"/>
            </a:xfrm>
            <a:custGeom>
              <a:avLst/>
              <a:gdLst>
                <a:gd name="T0" fmla="*/ 48 w 110"/>
                <a:gd name="T1" fmla="*/ 0 h 62"/>
                <a:gd name="T2" fmla="*/ 75 w 110"/>
                <a:gd name="T3" fmla="*/ 3 h 62"/>
                <a:gd name="T4" fmla="*/ 75 w 110"/>
                <a:gd name="T5" fmla="*/ 5 h 62"/>
                <a:gd name="T6" fmla="*/ 75 w 110"/>
                <a:gd name="T7" fmla="*/ 8 h 62"/>
                <a:gd name="T8" fmla="*/ 77 w 110"/>
                <a:gd name="T9" fmla="*/ 8 h 62"/>
                <a:gd name="T10" fmla="*/ 77 w 110"/>
                <a:gd name="T11" fmla="*/ 10 h 62"/>
                <a:gd name="T12" fmla="*/ 80 w 110"/>
                <a:gd name="T13" fmla="*/ 13 h 62"/>
                <a:gd name="T14" fmla="*/ 83 w 110"/>
                <a:gd name="T15" fmla="*/ 13 h 62"/>
                <a:gd name="T16" fmla="*/ 83 w 110"/>
                <a:gd name="T17" fmla="*/ 16 h 62"/>
                <a:gd name="T18" fmla="*/ 85 w 110"/>
                <a:gd name="T19" fmla="*/ 16 h 62"/>
                <a:gd name="T20" fmla="*/ 85 w 110"/>
                <a:gd name="T21" fmla="*/ 21 h 62"/>
                <a:gd name="T22" fmla="*/ 102 w 110"/>
                <a:gd name="T23" fmla="*/ 27 h 62"/>
                <a:gd name="T24" fmla="*/ 96 w 110"/>
                <a:gd name="T25" fmla="*/ 29 h 62"/>
                <a:gd name="T26" fmla="*/ 109 w 110"/>
                <a:gd name="T27" fmla="*/ 39 h 62"/>
                <a:gd name="T28" fmla="*/ 96 w 110"/>
                <a:gd name="T29" fmla="*/ 50 h 62"/>
                <a:gd name="T30" fmla="*/ 80 w 110"/>
                <a:gd name="T31" fmla="*/ 50 h 62"/>
                <a:gd name="T32" fmla="*/ 85 w 110"/>
                <a:gd name="T33" fmla="*/ 58 h 62"/>
                <a:gd name="T34" fmla="*/ 72 w 110"/>
                <a:gd name="T35" fmla="*/ 61 h 62"/>
                <a:gd name="T36" fmla="*/ 52 w 110"/>
                <a:gd name="T37" fmla="*/ 55 h 62"/>
                <a:gd name="T38" fmla="*/ 48 w 110"/>
                <a:gd name="T39" fmla="*/ 47 h 62"/>
                <a:gd name="T40" fmla="*/ 48 w 110"/>
                <a:gd name="T41" fmla="*/ 45 h 62"/>
                <a:gd name="T42" fmla="*/ 29 w 110"/>
                <a:gd name="T43" fmla="*/ 58 h 62"/>
                <a:gd name="T44" fmla="*/ 29 w 110"/>
                <a:gd name="T45" fmla="*/ 53 h 62"/>
                <a:gd name="T46" fmla="*/ 16 w 110"/>
                <a:gd name="T47" fmla="*/ 47 h 62"/>
                <a:gd name="T48" fmla="*/ 24 w 110"/>
                <a:gd name="T49" fmla="*/ 39 h 62"/>
                <a:gd name="T50" fmla="*/ 10 w 110"/>
                <a:gd name="T51" fmla="*/ 39 h 62"/>
                <a:gd name="T52" fmla="*/ 0 w 110"/>
                <a:gd name="T53" fmla="*/ 35 h 62"/>
                <a:gd name="T54" fmla="*/ 2 w 110"/>
                <a:gd name="T55" fmla="*/ 31 h 62"/>
                <a:gd name="T56" fmla="*/ 5 w 110"/>
                <a:gd name="T57" fmla="*/ 31 h 62"/>
                <a:gd name="T58" fmla="*/ 7 w 110"/>
                <a:gd name="T59" fmla="*/ 31 h 62"/>
                <a:gd name="T60" fmla="*/ 7 w 110"/>
                <a:gd name="T61" fmla="*/ 29 h 62"/>
                <a:gd name="T62" fmla="*/ 10 w 110"/>
                <a:gd name="T63" fmla="*/ 29 h 62"/>
                <a:gd name="T64" fmla="*/ 13 w 110"/>
                <a:gd name="T65" fmla="*/ 29 h 62"/>
                <a:gd name="T66" fmla="*/ 13 w 110"/>
                <a:gd name="T67" fmla="*/ 27 h 62"/>
                <a:gd name="T68" fmla="*/ 16 w 110"/>
                <a:gd name="T69" fmla="*/ 27 h 62"/>
                <a:gd name="T70" fmla="*/ 19 w 110"/>
                <a:gd name="T71" fmla="*/ 27 h 62"/>
                <a:gd name="T72" fmla="*/ 19 w 110"/>
                <a:gd name="T73" fmla="*/ 24 h 62"/>
                <a:gd name="T74" fmla="*/ 16 w 110"/>
                <a:gd name="T75" fmla="*/ 18 h 62"/>
                <a:gd name="T76" fmla="*/ 19 w 110"/>
                <a:gd name="T77" fmla="*/ 18 h 62"/>
                <a:gd name="T78" fmla="*/ 21 w 110"/>
                <a:gd name="T79" fmla="*/ 18 h 62"/>
                <a:gd name="T80" fmla="*/ 21 w 110"/>
                <a:gd name="T81" fmla="*/ 16 h 62"/>
                <a:gd name="T82" fmla="*/ 24 w 110"/>
                <a:gd name="T83" fmla="*/ 16 h 62"/>
                <a:gd name="T84" fmla="*/ 26 w 110"/>
                <a:gd name="T85" fmla="*/ 16 h 62"/>
                <a:gd name="T86" fmla="*/ 29 w 110"/>
                <a:gd name="T87" fmla="*/ 13 h 62"/>
                <a:gd name="T88" fmla="*/ 32 w 110"/>
                <a:gd name="T89" fmla="*/ 13 h 62"/>
                <a:gd name="T90" fmla="*/ 34 w 110"/>
                <a:gd name="T91" fmla="*/ 13 h 62"/>
                <a:gd name="T92" fmla="*/ 34 w 110"/>
                <a:gd name="T93" fmla="*/ 10 h 62"/>
                <a:gd name="T94" fmla="*/ 37 w 110"/>
                <a:gd name="T95" fmla="*/ 10 h 62"/>
                <a:gd name="T96" fmla="*/ 37 w 110"/>
                <a:gd name="T97" fmla="*/ 8 h 62"/>
                <a:gd name="T98" fmla="*/ 40 w 110"/>
                <a:gd name="T99" fmla="*/ 8 h 62"/>
                <a:gd name="T100" fmla="*/ 42 w 110"/>
                <a:gd name="T101" fmla="*/ 5 h 62"/>
                <a:gd name="T102" fmla="*/ 45 w 110"/>
                <a:gd name="T103" fmla="*/ 5 h 62"/>
                <a:gd name="T104" fmla="*/ 45 w 110"/>
                <a:gd name="T105" fmla="*/ 3 h 62"/>
                <a:gd name="T106" fmla="*/ 48 w 110"/>
                <a:gd name="T107" fmla="*/ 3 h 62"/>
                <a:gd name="T108" fmla="*/ 48 w 110"/>
                <a:gd name="T109" fmla="*/ 0 h 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0"/>
                <a:gd name="T166" fmla="*/ 0 h 62"/>
                <a:gd name="T167" fmla="*/ 110 w 110"/>
                <a:gd name="T168" fmla="*/ 62 h 6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0" h="62">
                  <a:moveTo>
                    <a:pt x="48" y="0"/>
                  </a:moveTo>
                  <a:lnTo>
                    <a:pt x="75" y="3"/>
                  </a:lnTo>
                  <a:lnTo>
                    <a:pt x="75" y="5"/>
                  </a:lnTo>
                  <a:lnTo>
                    <a:pt x="75" y="8"/>
                  </a:lnTo>
                  <a:lnTo>
                    <a:pt x="77" y="8"/>
                  </a:lnTo>
                  <a:lnTo>
                    <a:pt x="77" y="10"/>
                  </a:lnTo>
                  <a:lnTo>
                    <a:pt x="80" y="13"/>
                  </a:lnTo>
                  <a:lnTo>
                    <a:pt x="83" y="13"/>
                  </a:lnTo>
                  <a:lnTo>
                    <a:pt x="83" y="16"/>
                  </a:lnTo>
                  <a:lnTo>
                    <a:pt x="85" y="16"/>
                  </a:lnTo>
                  <a:lnTo>
                    <a:pt x="85" y="21"/>
                  </a:lnTo>
                  <a:lnTo>
                    <a:pt x="102" y="27"/>
                  </a:lnTo>
                  <a:lnTo>
                    <a:pt x="96" y="29"/>
                  </a:lnTo>
                  <a:lnTo>
                    <a:pt x="109" y="39"/>
                  </a:lnTo>
                  <a:lnTo>
                    <a:pt x="96" y="50"/>
                  </a:lnTo>
                  <a:lnTo>
                    <a:pt x="80" y="50"/>
                  </a:lnTo>
                  <a:lnTo>
                    <a:pt x="85" y="58"/>
                  </a:lnTo>
                  <a:lnTo>
                    <a:pt x="72" y="61"/>
                  </a:lnTo>
                  <a:lnTo>
                    <a:pt x="52" y="55"/>
                  </a:lnTo>
                  <a:lnTo>
                    <a:pt x="48" y="47"/>
                  </a:lnTo>
                  <a:lnTo>
                    <a:pt x="48" y="45"/>
                  </a:lnTo>
                  <a:lnTo>
                    <a:pt x="29" y="58"/>
                  </a:lnTo>
                  <a:lnTo>
                    <a:pt x="29" y="53"/>
                  </a:lnTo>
                  <a:lnTo>
                    <a:pt x="16" y="47"/>
                  </a:lnTo>
                  <a:lnTo>
                    <a:pt x="24" y="39"/>
                  </a:lnTo>
                  <a:lnTo>
                    <a:pt x="10" y="39"/>
                  </a:lnTo>
                  <a:lnTo>
                    <a:pt x="0" y="35"/>
                  </a:lnTo>
                  <a:lnTo>
                    <a:pt x="2" y="31"/>
                  </a:lnTo>
                  <a:lnTo>
                    <a:pt x="5" y="31"/>
                  </a:lnTo>
                  <a:lnTo>
                    <a:pt x="7" y="31"/>
                  </a:lnTo>
                  <a:lnTo>
                    <a:pt x="7" y="29"/>
                  </a:lnTo>
                  <a:lnTo>
                    <a:pt x="10" y="29"/>
                  </a:lnTo>
                  <a:lnTo>
                    <a:pt x="13" y="29"/>
                  </a:lnTo>
                  <a:lnTo>
                    <a:pt x="13" y="27"/>
                  </a:lnTo>
                  <a:lnTo>
                    <a:pt x="16" y="27"/>
                  </a:lnTo>
                  <a:lnTo>
                    <a:pt x="19" y="27"/>
                  </a:lnTo>
                  <a:lnTo>
                    <a:pt x="19" y="24"/>
                  </a:lnTo>
                  <a:lnTo>
                    <a:pt x="16" y="18"/>
                  </a:lnTo>
                  <a:lnTo>
                    <a:pt x="19" y="18"/>
                  </a:lnTo>
                  <a:lnTo>
                    <a:pt x="21" y="18"/>
                  </a:lnTo>
                  <a:lnTo>
                    <a:pt x="21" y="16"/>
                  </a:lnTo>
                  <a:lnTo>
                    <a:pt x="24" y="16"/>
                  </a:lnTo>
                  <a:lnTo>
                    <a:pt x="26" y="16"/>
                  </a:lnTo>
                  <a:lnTo>
                    <a:pt x="29" y="13"/>
                  </a:lnTo>
                  <a:lnTo>
                    <a:pt x="32" y="13"/>
                  </a:lnTo>
                  <a:lnTo>
                    <a:pt x="34" y="13"/>
                  </a:lnTo>
                  <a:lnTo>
                    <a:pt x="34" y="10"/>
                  </a:lnTo>
                  <a:lnTo>
                    <a:pt x="37" y="10"/>
                  </a:lnTo>
                  <a:lnTo>
                    <a:pt x="37" y="8"/>
                  </a:lnTo>
                  <a:lnTo>
                    <a:pt x="40" y="8"/>
                  </a:lnTo>
                  <a:lnTo>
                    <a:pt x="42" y="5"/>
                  </a:lnTo>
                  <a:lnTo>
                    <a:pt x="45" y="5"/>
                  </a:lnTo>
                  <a:lnTo>
                    <a:pt x="45" y="3"/>
                  </a:lnTo>
                  <a:lnTo>
                    <a:pt x="48" y="3"/>
                  </a:lnTo>
                  <a:lnTo>
                    <a:pt x="48" y="0"/>
                  </a:lnTo>
                </a:path>
              </a:pathLst>
            </a:custGeom>
            <a:solidFill>
              <a:srgbClr val="00C000"/>
            </a:solidFill>
            <a:ln w="12700" cap="rnd">
              <a:noFill/>
              <a:round/>
              <a:headEnd/>
              <a:tailEnd/>
            </a:ln>
          </p:spPr>
          <p:txBody>
            <a:bodyPr/>
            <a:lstStyle/>
            <a:p>
              <a:endParaRPr lang="en-CA"/>
            </a:p>
          </p:txBody>
        </p:sp>
        <p:sp>
          <p:nvSpPr>
            <p:cNvPr id="145506" name="Freeform 74"/>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000000"/>
              </a:solidFill>
              <a:round/>
              <a:headEnd/>
              <a:tailEnd/>
            </a:ln>
          </p:spPr>
          <p:txBody>
            <a:bodyPr/>
            <a:lstStyle/>
            <a:p>
              <a:endParaRPr lang="en-CA"/>
            </a:p>
          </p:txBody>
        </p:sp>
      </p:grpSp>
      <p:grpSp>
        <p:nvGrpSpPr>
          <p:cNvPr id="145411" name="Group 75"/>
          <p:cNvGrpSpPr>
            <a:grpSpLocks/>
          </p:cNvGrpSpPr>
          <p:nvPr/>
        </p:nvGrpSpPr>
        <p:grpSpPr bwMode="auto">
          <a:xfrm>
            <a:off x="0" y="-26988"/>
            <a:ext cx="9144000" cy="6846888"/>
            <a:chOff x="0" y="0"/>
            <a:chExt cx="5760" cy="4313"/>
          </a:xfrm>
        </p:grpSpPr>
        <p:pic>
          <p:nvPicPr>
            <p:cNvPr id="145433" name="Picture 76"/>
            <p:cNvPicPr>
              <a:picLocks noChangeAspect="1" noChangeArrowheads="1"/>
            </p:cNvPicPr>
            <p:nvPr/>
          </p:nvPicPr>
          <p:blipFill>
            <a:blip r:embed="rId2" cstate="print"/>
            <a:srcRect t="1079"/>
            <a:stretch>
              <a:fillRect/>
            </a:stretch>
          </p:blipFill>
          <p:spPr bwMode="auto">
            <a:xfrm>
              <a:off x="0" y="576"/>
              <a:ext cx="5760" cy="3737"/>
            </a:xfrm>
            <a:prstGeom prst="rect">
              <a:avLst/>
            </a:prstGeom>
            <a:noFill/>
            <a:ln w="25400">
              <a:noFill/>
              <a:miter lim="800000"/>
              <a:headEnd/>
              <a:tailEnd/>
            </a:ln>
          </p:spPr>
        </p:pic>
        <p:pic>
          <p:nvPicPr>
            <p:cNvPr id="145434" name="Picture 77"/>
            <p:cNvPicPr>
              <a:picLocks noChangeAspect="1" noChangeArrowheads="1"/>
            </p:cNvPicPr>
            <p:nvPr/>
          </p:nvPicPr>
          <p:blipFill>
            <a:blip r:embed="rId2" cstate="print"/>
            <a:srcRect t="1079" b="89548"/>
            <a:stretch>
              <a:fillRect/>
            </a:stretch>
          </p:blipFill>
          <p:spPr bwMode="auto">
            <a:xfrm>
              <a:off x="0" y="0"/>
              <a:ext cx="5760" cy="912"/>
            </a:xfrm>
            <a:prstGeom prst="rect">
              <a:avLst/>
            </a:prstGeom>
            <a:noFill/>
            <a:ln w="25400">
              <a:noFill/>
              <a:miter lim="800000"/>
              <a:headEnd/>
              <a:tailEnd/>
            </a:ln>
          </p:spPr>
        </p:pic>
      </p:grpSp>
      <p:sp>
        <p:nvSpPr>
          <p:cNvPr id="145412" name="Freeform 80"/>
          <p:cNvSpPr>
            <a:spLocks/>
          </p:cNvSpPr>
          <p:nvPr/>
        </p:nvSpPr>
        <p:spPr bwMode="auto">
          <a:xfrm>
            <a:off x="152400" y="1803400"/>
            <a:ext cx="9004300" cy="3213100"/>
          </a:xfrm>
          <a:custGeom>
            <a:avLst/>
            <a:gdLst>
              <a:gd name="T0" fmla="*/ 2147483647 w 5672"/>
              <a:gd name="T1" fmla="*/ 2147483647 h 2024"/>
              <a:gd name="T2" fmla="*/ 2147483647 w 5672"/>
              <a:gd name="T3" fmla="*/ 2147483647 h 2024"/>
              <a:gd name="T4" fmla="*/ 2147483647 w 5672"/>
              <a:gd name="T5" fmla="*/ 2147483647 h 2024"/>
              <a:gd name="T6" fmla="*/ 2147483647 w 5672"/>
              <a:gd name="T7" fmla="*/ 2147483647 h 2024"/>
              <a:gd name="T8" fmla="*/ 2147483647 w 5672"/>
              <a:gd name="T9" fmla="*/ 2147483647 h 2024"/>
              <a:gd name="T10" fmla="*/ 2147483647 w 5672"/>
              <a:gd name="T11" fmla="*/ 2147483647 h 2024"/>
              <a:gd name="T12" fmla="*/ 2147483647 w 5672"/>
              <a:gd name="T13" fmla="*/ 2147483647 h 2024"/>
              <a:gd name="T14" fmla="*/ 2147483647 w 5672"/>
              <a:gd name="T15" fmla="*/ 2147483647 h 2024"/>
              <a:gd name="T16" fmla="*/ 2147483647 w 5672"/>
              <a:gd name="T17" fmla="*/ 2147483647 h 2024"/>
              <a:gd name="T18" fmla="*/ 2147483647 w 5672"/>
              <a:gd name="T19" fmla="*/ 2147483647 h 2024"/>
              <a:gd name="T20" fmla="*/ 2147483647 w 5672"/>
              <a:gd name="T21" fmla="*/ 2147483647 h 2024"/>
              <a:gd name="T22" fmla="*/ 2147483647 w 5672"/>
              <a:gd name="T23" fmla="*/ 2147483647 h 2024"/>
              <a:gd name="T24" fmla="*/ 2147483647 w 5672"/>
              <a:gd name="T25" fmla="*/ 2147483647 h 2024"/>
              <a:gd name="T26" fmla="*/ 2147483647 w 5672"/>
              <a:gd name="T27" fmla="*/ 2147483647 h 2024"/>
              <a:gd name="T28" fmla="*/ 2147483647 w 5672"/>
              <a:gd name="T29" fmla="*/ 2147483647 h 2024"/>
              <a:gd name="T30" fmla="*/ 2147483647 w 5672"/>
              <a:gd name="T31" fmla="*/ 2147483647 h 2024"/>
              <a:gd name="T32" fmla="*/ 2147483647 w 5672"/>
              <a:gd name="T33" fmla="*/ 2147483647 h 2024"/>
              <a:gd name="T34" fmla="*/ 2147483647 w 5672"/>
              <a:gd name="T35" fmla="*/ 2147483647 h 2024"/>
              <a:gd name="T36" fmla="*/ 2147483647 w 5672"/>
              <a:gd name="T37" fmla="*/ 2147483647 h 2024"/>
              <a:gd name="T38" fmla="*/ 2147483647 w 5672"/>
              <a:gd name="T39" fmla="*/ 2147483647 h 2024"/>
              <a:gd name="T40" fmla="*/ 2147483647 w 5672"/>
              <a:gd name="T41" fmla="*/ 2147483647 h 2024"/>
              <a:gd name="T42" fmla="*/ 2147483647 w 5672"/>
              <a:gd name="T43" fmla="*/ 2147483647 h 2024"/>
              <a:gd name="T44" fmla="*/ 2147483647 w 5672"/>
              <a:gd name="T45" fmla="*/ 2147483647 h 2024"/>
              <a:gd name="T46" fmla="*/ 2147483647 w 5672"/>
              <a:gd name="T47" fmla="*/ 2147483647 h 2024"/>
              <a:gd name="T48" fmla="*/ 2147483647 w 5672"/>
              <a:gd name="T49" fmla="*/ 2147483647 h 2024"/>
              <a:gd name="T50" fmla="*/ 2147483647 w 5672"/>
              <a:gd name="T51" fmla="*/ 2147483647 h 2024"/>
              <a:gd name="T52" fmla="*/ 2147483647 w 5672"/>
              <a:gd name="T53" fmla="*/ 2147483647 h 2024"/>
              <a:gd name="T54" fmla="*/ 2147483647 w 5672"/>
              <a:gd name="T55" fmla="*/ 2147483647 h 2024"/>
              <a:gd name="T56" fmla="*/ 2147483647 w 5672"/>
              <a:gd name="T57" fmla="*/ 2147483647 h 2024"/>
              <a:gd name="T58" fmla="*/ 2147483647 w 5672"/>
              <a:gd name="T59" fmla="*/ 2147483647 h 2024"/>
              <a:gd name="T60" fmla="*/ 2147483647 w 5672"/>
              <a:gd name="T61" fmla="*/ 2147483647 h 2024"/>
              <a:gd name="T62" fmla="*/ 2147483647 w 5672"/>
              <a:gd name="T63" fmla="*/ 2147483647 h 2024"/>
              <a:gd name="T64" fmla="*/ 2147483647 w 5672"/>
              <a:gd name="T65" fmla="*/ 2147483647 h 2024"/>
              <a:gd name="T66" fmla="*/ 2147483647 w 5672"/>
              <a:gd name="T67" fmla="*/ 2147483647 h 2024"/>
              <a:gd name="T68" fmla="*/ 2147483647 w 5672"/>
              <a:gd name="T69" fmla="*/ 2147483647 h 2024"/>
              <a:gd name="T70" fmla="*/ 2147483647 w 5672"/>
              <a:gd name="T71" fmla="*/ 2147483647 h 2024"/>
              <a:gd name="T72" fmla="*/ 0 w 5672"/>
              <a:gd name="T73" fmla="*/ 2147483647 h 20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672"/>
              <a:gd name="T112" fmla="*/ 0 h 2024"/>
              <a:gd name="T113" fmla="*/ 5672 w 5672"/>
              <a:gd name="T114" fmla="*/ 2024 h 20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672" h="2024">
                <a:moveTo>
                  <a:pt x="48" y="1264"/>
                </a:moveTo>
                <a:cubicBezTo>
                  <a:pt x="116" y="1244"/>
                  <a:pt x="184" y="1224"/>
                  <a:pt x="240" y="1216"/>
                </a:cubicBezTo>
                <a:cubicBezTo>
                  <a:pt x="296" y="1208"/>
                  <a:pt x="304" y="1248"/>
                  <a:pt x="384" y="1216"/>
                </a:cubicBezTo>
                <a:cubicBezTo>
                  <a:pt x="464" y="1184"/>
                  <a:pt x="600" y="1088"/>
                  <a:pt x="720" y="1024"/>
                </a:cubicBezTo>
                <a:cubicBezTo>
                  <a:pt x="840" y="960"/>
                  <a:pt x="944" y="920"/>
                  <a:pt x="1104" y="832"/>
                </a:cubicBezTo>
                <a:cubicBezTo>
                  <a:pt x="1264" y="744"/>
                  <a:pt x="1520" y="584"/>
                  <a:pt x="1680" y="496"/>
                </a:cubicBezTo>
                <a:cubicBezTo>
                  <a:pt x="1840" y="408"/>
                  <a:pt x="1960" y="360"/>
                  <a:pt x="2064" y="304"/>
                </a:cubicBezTo>
                <a:cubicBezTo>
                  <a:pt x="2168" y="248"/>
                  <a:pt x="2232" y="200"/>
                  <a:pt x="2304" y="160"/>
                </a:cubicBezTo>
                <a:cubicBezTo>
                  <a:pt x="2376" y="120"/>
                  <a:pt x="2440" y="88"/>
                  <a:pt x="2496" y="64"/>
                </a:cubicBezTo>
                <a:cubicBezTo>
                  <a:pt x="2552" y="40"/>
                  <a:pt x="2584" y="24"/>
                  <a:pt x="2640" y="16"/>
                </a:cubicBezTo>
                <a:cubicBezTo>
                  <a:pt x="2696" y="8"/>
                  <a:pt x="2768" y="0"/>
                  <a:pt x="2832" y="16"/>
                </a:cubicBezTo>
                <a:cubicBezTo>
                  <a:pt x="2896" y="32"/>
                  <a:pt x="2920" y="56"/>
                  <a:pt x="3024" y="112"/>
                </a:cubicBezTo>
                <a:cubicBezTo>
                  <a:pt x="3128" y="168"/>
                  <a:pt x="3344" y="288"/>
                  <a:pt x="3456" y="352"/>
                </a:cubicBezTo>
                <a:cubicBezTo>
                  <a:pt x="3568" y="416"/>
                  <a:pt x="3568" y="432"/>
                  <a:pt x="3696" y="496"/>
                </a:cubicBezTo>
                <a:cubicBezTo>
                  <a:pt x="3824" y="560"/>
                  <a:pt x="4056" y="664"/>
                  <a:pt x="4224" y="736"/>
                </a:cubicBezTo>
                <a:cubicBezTo>
                  <a:pt x="4392" y="808"/>
                  <a:pt x="4544" y="856"/>
                  <a:pt x="4704" y="928"/>
                </a:cubicBezTo>
                <a:cubicBezTo>
                  <a:pt x="4864" y="1000"/>
                  <a:pt x="5040" y="1096"/>
                  <a:pt x="5184" y="1168"/>
                </a:cubicBezTo>
                <a:cubicBezTo>
                  <a:pt x="5328" y="1240"/>
                  <a:pt x="5488" y="1304"/>
                  <a:pt x="5568" y="1360"/>
                </a:cubicBezTo>
                <a:cubicBezTo>
                  <a:pt x="5648" y="1416"/>
                  <a:pt x="5656" y="1440"/>
                  <a:pt x="5664" y="1504"/>
                </a:cubicBezTo>
                <a:cubicBezTo>
                  <a:pt x="5672" y="1568"/>
                  <a:pt x="5648" y="1680"/>
                  <a:pt x="5616" y="1744"/>
                </a:cubicBezTo>
                <a:cubicBezTo>
                  <a:pt x="5584" y="1808"/>
                  <a:pt x="5496" y="1848"/>
                  <a:pt x="5472" y="1888"/>
                </a:cubicBezTo>
                <a:cubicBezTo>
                  <a:pt x="5448" y="1928"/>
                  <a:pt x="5528" y="1968"/>
                  <a:pt x="5472" y="1984"/>
                </a:cubicBezTo>
                <a:cubicBezTo>
                  <a:pt x="5416" y="2000"/>
                  <a:pt x="5200" y="1984"/>
                  <a:pt x="5136" y="1984"/>
                </a:cubicBezTo>
                <a:cubicBezTo>
                  <a:pt x="5072" y="1984"/>
                  <a:pt x="5120" y="2024"/>
                  <a:pt x="5088" y="1984"/>
                </a:cubicBezTo>
                <a:cubicBezTo>
                  <a:pt x="5056" y="1944"/>
                  <a:pt x="4984" y="1832"/>
                  <a:pt x="4944" y="1744"/>
                </a:cubicBezTo>
                <a:cubicBezTo>
                  <a:pt x="4904" y="1656"/>
                  <a:pt x="4912" y="1520"/>
                  <a:pt x="4848" y="1456"/>
                </a:cubicBezTo>
                <a:cubicBezTo>
                  <a:pt x="4784" y="1392"/>
                  <a:pt x="4672" y="1368"/>
                  <a:pt x="4560" y="1360"/>
                </a:cubicBezTo>
                <a:cubicBezTo>
                  <a:pt x="4448" y="1352"/>
                  <a:pt x="4288" y="1384"/>
                  <a:pt x="4176" y="1408"/>
                </a:cubicBezTo>
                <a:cubicBezTo>
                  <a:pt x="4064" y="1432"/>
                  <a:pt x="4000" y="1480"/>
                  <a:pt x="3888" y="1504"/>
                </a:cubicBezTo>
                <a:cubicBezTo>
                  <a:pt x="3776" y="1528"/>
                  <a:pt x="3664" y="1536"/>
                  <a:pt x="3504" y="1552"/>
                </a:cubicBezTo>
                <a:cubicBezTo>
                  <a:pt x="3344" y="1568"/>
                  <a:pt x="3120" y="1592"/>
                  <a:pt x="2928" y="1600"/>
                </a:cubicBezTo>
                <a:cubicBezTo>
                  <a:pt x="2736" y="1608"/>
                  <a:pt x="2544" y="1584"/>
                  <a:pt x="2352" y="1600"/>
                </a:cubicBezTo>
                <a:cubicBezTo>
                  <a:pt x="2160" y="1616"/>
                  <a:pt x="1952" y="1688"/>
                  <a:pt x="1776" y="1696"/>
                </a:cubicBezTo>
                <a:cubicBezTo>
                  <a:pt x="1600" y="1704"/>
                  <a:pt x="1480" y="1664"/>
                  <a:pt x="1296" y="1648"/>
                </a:cubicBezTo>
                <a:cubicBezTo>
                  <a:pt x="1112" y="1632"/>
                  <a:pt x="864" y="1640"/>
                  <a:pt x="672" y="1600"/>
                </a:cubicBezTo>
                <a:cubicBezTo>
                  <a:pt x="480" y="1560"/>
                  <a:pt x="256" y="1464"/>
                  <a:pt x="144" y="1408"/>
                </a:cubicBezTo>
                <a:cubicBezTo>
                  <a:pt x="32" y="1352"/>
                  <a:pt x="24" y="1288"/>
                  <a:pt x="0" y="1264"/>
                </a:cubicBezTo>
              </a:path>
            </a:pathLst>
          </a:custGeom>
          <a:noFill/>
          <a:ln w="25400">
            <a:solidFill>
              <a:srgbClr val="EAD11A"/>
            </a:solidFill>
            <a:round/>
            <a:headEnd/>
            <a:tailEnd/>
          </a:ln>
        </p:spPr>
        <p:txBody>
          <a:bodyPr/>
          <a:lstStyle/>
          <a:p>
            <a:endParaRPr lang="en-CA"/>
          </a:p>
        </p:txBody>
      </p:sp>
      <p:sp>
        <p:nvSpPr>
          <p:cNvPr id="145413" name="Text Box 81"/>
          <p:cNvSpPr txBox="1">
            <a:spLocks noChangeArrowheads="1"/>
          </p:cNvSpPr>
          <p:nvPr/>
        </p:nvSpPr>
        <p:spPr bwMode="auto">
          <a:xfrm>
            <a:off x="107950" y="260350"/>
            <a:ext cx="8534400" cy="579438"/>
          </a:xfrm>
          <a:prstGeom prst="rect">
            <a:avLst/>
          </a:prstGeom>
          <a:noFill/>
          <a:ln w="9525">
            <a:noFill/>
            <a:miter lim="800000"/>
            <a:headEnd/>
            <a:tailEnd/>
          </a:ln>
        </p:spPr>
        <p:txBody>
          <a:bodyPr>
            <a:spAutoFit/>
          </a:bodyPr>
          <a:lstStyle/>
          <a:p>
            <a:pPr marL="342900" indent="-342900">
              <a:spcBef>
                <a:spcPct val="50000"/>
              </a:spcBef>
            </a:pPr>
            <a:r>
              <a:rPr lang="en-CA" sz="3200" b="1">
                <a:solidFill>
                  <a:srgbClr val="4A3A26"/>
                </a:solidFill>
                <a:latin typeface="Times New Roman" pitchFamily="-112" charset="0"/>
              </a:rPr>
              <a:t>    </a:t>
            </a:r>
            <a:r>
              <a:rPr lang="en-CA" sz="2800" b="1">
                <a:solidFill>
                  <a:srgbClr val="4A3A26"/>
                </a:solidFill>
                <a:latin typeface="Candara" pitchFamily="34" charset="0"/>
              </a:rPr>
              <a:t> Measuring % Alteration</a:t>
            </a:r>
          </a:p>
        </p:txBody>
      </p:sp>
      <p:sp>
        <p:nvSpPr>
          <p:cNvPr id="145414" name="Freeform 83"/>
          <p:cNvSpPr>
            <a:spLocks/>
          </p:cNvSpPr>
          <p:nvPr/>
        </p:nvSpPr>
        <p:spPr bwMode="auto">
          <a:xfrm>
            <a:off x="2971800" y="2921000"/>
            <a:ext cx="2057400" cy="596900"/>
          </a:xfrm>
          <a:custGeom>
            <a:avLst/>
            <a:gdLst>
              <a:gd name="T0" fmla="*/ 0 w 1296"/>
              <a:gd name="T1" fmla="*/ 2147483647 h 376"/>
              <a:gd name="T2" fmla="*/ 2147483647 w 1296"/>
              <a:gd name="T3" fmla="*/ 2147483647 h 376"/>
              <a:gd name="T4" fmla="*/ 2147483647 w 1296"/>
              <a:gd name="T5" fmla="*/ 2147483647 h 376"/>
              <a:gd name="T6" fmla="*/ 2147483647 w 1296"/>
              <a:gd name="T7" fmla="*/ 2147483647 h 376"/>
              <a:gd name="T8" fmla="*/ 2147483647 w 1296"/>
              <a:gd name="T9" fmla="*/ 2147483647 h 376"/>
              <a:gd name="T10" fmla="*/ 2147483647 w 1296"/>
              <a:gd name="T11" fmla="*/ 2147483647 h 376"/>
              <a:gd name="T12" fmla="*/ 2147483647 w 1296"/>
              <a:gd name="T13" fmla="*/ 2147483647 h 376"/>
              <a:gd name="T14" fmla="*/ 2147483647 w 1296"/>
              <a:gd name="T15" fmla="*/ 2147483647 h 376"/>
              <a:gd name="T16" fmla="*/ 2147483647 w 1296"/>
              <a:gd name="T17" fmla="*/ 2147483647 h 376"/>
              <a:gd name="T18" fmla="*/ 2147483647 w 1296"/>
              <a:gd name="T19" fmla="*/ 2147483647 h 376"/>
              <a:gd name="T20" fmla="*/ 2147483647 w 1296"/>
              <a:gd name="T21" fmla="*/ 2147483647 h 376"/>
              <a:gd name="T22" fmla="*/ 2147483647 w 1296"/>
              <a:gd name="T23" fmla="*/ 2147483647 h 376"/>
              <a:gd name="T24" fmla="*/ 2147483647 w 1296"/>
              <a:gd name="T25" fmla="*/ 2147483647 h 376"/>
              <a:gd name="T26" fmla="*/ 2147483647 w 1296"/>
              <a:gd name="T27" fmla="*/ 2147483647 h 376"/>
              <a:gd name="T28" fmla="*/ 2147483647 w 1296"/>
              <a:gd name="T29" fmla="*/ 2147483647 h 376"/>
              <a:gd name="T30" fmla="*/ 2147483647 w 1296"/>
              <a:gd name="T31" fmla="*/ 2147483647 h 376"/>
              <a:gd name="T32" fmla="*/ 2147483647 w 1296"/>
              <a:gd name="T33" fmla="*/ 2147483647 h 376"/>
              <a:gd name="T34" fmla="*/ 2147483647 w 1296"/>
              <a:gd name="T35" fmla="*/ 2147483647 h 376"/>
              <a:gd name="T36" fmla="*/ 2147483647 w 1296"/>
              <a:gd name="T37" fmla="*/ 2147483647 h 3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6"/>
              <a:gd name="T58" fmla="*/ 0 h 376"/>
              <a:gd name="T59" fmla="*/ 1296 w 1296"/>
              <a:gd name="T60" fmla="*/ 376 h 37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6" h="376">
                <a:moveTo>
                  <a:pt x="0" y="320"/>
                </a:moveTo>
                <a:cubicBezTo>
                  <a:pt x="48" y="308"/>
                  <a:pt x="96" y="296"/>
                  <a:pt x="144" y="272"/>
                </a:cubicBezTo>
                <a:cubicBezTo>
                  <a:pt x="192" y="248"/>
                  <a:pt x="240" y="200"/>
                  <a:pt x="288" y="176"/>
                </a:cubicBezTo>
                <a:cubicBezTo>
                  <a:pt x="336" y="152"/>
                  <a:pt x="392" y="144"/>
                  <a:pt x="432" y="128"/>
                </a:cubicBezTo>
                <a:cubicBezTo>
                  <a:pt x="472" y="112"/>
                  <a:pt x="496" y="88"/>
                  <a:pt x="528" y="80"/>
                </a:cubicBezTo>
                <a:cubicBezTo>
                  <a:pt x="560" y="72"/>
                  <a:pt x="584" y="80"/>
                  <a:pt x="624" y="80"/>
                </a:cubicBezTo>
                <a:cubicBezTo>
                  <a:pt x="664" y="80"/>
                  <a:pt x="720" y="88"/>
                  <a:pt x="768" y="80"/>
                </a:cubicBezTo>
                <a:cubicBezTo>
                  <a:pt x="816" y="72"/>
                  <a:pt x="880" y="40"/>
                  <a:pt x="912" y="32"/>
                </a:cubicBezTo>
                <a:cubicBezTo>
                  <a:pt x="944" y="24"/>
                  <a:pt x="904" y="0"/>
                  <a:pt x="960" y="32"/>
                </a:cubicBezTo>
                <a:cubicBezTo>
                  <a:pt x="1016" y="64"/>
                  <a:pt x="1200" y="184"/>
                  <a:pt x="1248" y="224"/>
                </a:cubicBezTo>
                <a:cubicBezTo>
                  <a:pt x="1296" y="264"/>
                  <a:pt x="1272" y="264"/>
                  <a:pt x="1248" y="272"/>
                </a:cubicBezTo>
                <a:cubicBezTo>
                  <a:pt x="1224" y="280"/>
                  <a:pt x="1152" y="264"/>
                  <a:pt x="1104" y="272"/>
                </a:cubicBezTo>
                <a:cubicBezTo>
                  <a:pt x="1056" y="280"/>
                  <a:pt x="1000" y="304"/>
                  <a:pt x="960" y="320"/>
                </a:cubicBezTo>
                <a:cubicBezTo>
                  <a:pt x="920" y="336"/>
                  <a:pt x="912" y="360"/>
                  <a:pt x="864" y="368"/>
                </a:cubicBezTo>
                <a:cubicBezTo>
                  <a:pt x="816" y="376"/>
                  <a:pt x="728" y="368"/>
                  <a:pt x="672" y="368"/>
                </a:cubicBezTo>
                <a:cubicBezTo>
                  <a:pt x="616" y="368"/>
                  <a:pt x="584" y="368"/>
                  <a:pt x="528" y="368"/>
                </a:cubicBezTo>
                <a:cubicBezTo>
                  <a:pt x="472" y="368"/>
                  <a:pt x="384" y="376"/>
                  <a:pt x="336" y="368"/>
                </a:cubicBezTo>
                <a:cubicBezTo>
                  <a:pt x="288" y="360"/>
                  <a:pt x="288" y="328"/>
                  <a:pt x="240" y="320"/>
                </a:cubicBezTo>
                <a:cubicBezTo>
                  <a:pt x="192" y="312"/>
                  <a:pt x="80" y="320"/>
                  <a:pt x="48" y="320"/>
                </a:cubicBezTo>
              </a:path>
            </a:pathLst>
          </a:custGeom>
          <a:noFill/>
          <a:ln w="28575">
            <a:solidFill>
              <a:srgbClr val="E4391C"/>
            </a:solidFill>
            <a:round/>
            <a:headEnd/>
            <a:tailEnd/>
          </a:ln>
        </p:spPr>
        <p:txBody>
          <a:bodyPr/>
          <a:lstStyle/>
          <a:p>
            <a:endParaRPr lang="en-CA"/>
          </a:p>
        </p:txBody>
      </p:sp>
      <p:sp>
        <p:nvSpPr>
          <p:cNvPr id="145415" name="Freeform 84"/>
          <p:cNvSpPr>
            <a:spLocks/>
          </p:cNvSpPr>
          <p:nvPr/>
        </p:nvSpPr>
        <p:spPr bwMode="auto">
          <a:xfrm>
            <a:off x="1168400" y="3467100"/>
            <a:ext cx="1130300" cy="342900"/>
          </a:xfrm>
          <a:custGeom>
            <a:avLst/>
            <a:gdLst>
              <a:gd name="T0" fmla="*/ 2147483647 w 712"/>
              <a:gd name="T1" fmla="*/ 2147483647 h 216"/>
              <a:gd name="T2" fmla="*/ 2147483647 w 712"/>
              <a:gd name="T3" fmla="*/ 2147483647 h 216"/>
              <a:gd name="T4" fmla="*/ 2147483647 w 712"/>
              <a:gd name="T5" fmla="*/ 2147483647 h 216"/>
              <a:gd name="T6" fmla="*/ 2147483647 w 712"/>
              <a:gd name="T7" fmla="*/ 2147483647 h 216"/>
              <a:gd name="T8" fmla="*/ 2147483647 w 712"/>
              <a:gd name="T9" fmla="*/ 2147483647 h 216"/>
              <a:gd name="T10" fmla="*/ 2147483647 w 712"/>
              <a:gd name="T11" fmla="*/ 2147483647 h 216"/>
              <a:gd name="T12" fmla="*/ 2147483647 w 712"/>
              <a:gd name="T13" fmla="*/ 2147483647 h 216"/>
              <a:gd name="T14" fmla="*/ 2147483647 w 712"/>
              <a:gd name="T15" fmla="*/ 2147483647 h 216"/>
              <a:gd name="T16" fmla="*/ 0 60000 65536"/>
              <a:gd name="T17" fmla="*/ 0 60000 65536"/>
              <a:gd name="T18" fmla="*/ 0 60000 65536"/>
              <a:gd name="T19" fmla="*/ 0 60000 65536"/>
              <a:gd name="T20" fmla="*/ 0 60000 65536"/>
              <a:gd name="T21" fmla="*/ 0 60000 65536"/>
              <a:gd name="T22" fmla="*/ 0 60000 65536"/>
              <a:gd name="T23" fmla="*/ 0 60000 65536"/>
              <a:gd name="T24" fmla="*/ 0 w 712"/>
              <a:gd name="T25" fmla="*/ 0 h 216"/>
              <a:gd name="T26" fmla="*/ 712 w 712"/>
              <a:gd name="T27" fmla="*/ 216 h 2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2" h="216">
                <a:moveTo>
                  <a:pt x="80" y="216"/>
                </a:moveTo>
                <a:cubicBezTo>
                  <a:pt x="168" y="200"/>
                  <a:pt x="256" y="184"/>
                  <a:pt x="320" y="168"/>
                </a:cubicBezTo>
                <a:cubicBezTo>
                  <a:pt x="384" y="152"/>
                  <a:pt x="408" y="136"/>
                  <a:pt x="464" y="120"/>
                </a:cubicBezTo>
                <a:cubicBezTo>
                  <a:pt x="520" y="104"/>
                  <a:pt x="616" y="88"/>
                  <a:pt x="656" y="72"/>
                </a:cubicBezTo>
                <a:cubicBezTo>
                  <a:pt x="696" y="56"/>
                  <a:pt x="712" y="32"/>
                  <a:pt x="704" y="24"/>
                </a:cubicBezTo>
                <a:cubicBezTo>
                  <a:pt x="696" y="16"/>
                  <a:pt x="712" y="0"/>
                  <a:pt x="608" y="24"/>
                </a:cubicBezTo>
                <a:cubicBezTo>
                  <a:pt x="504" y="48"/>
                  <a:pt x="160" y="136"/>
                  <a:pt x="80" y="168"/>
                </a:cubicBezTo>
                <a:cubicBezTo>
                  <a:pt x="0" y="200"/>
                  <a:pt x="120" y="208"/>
                  <a:pt x="128" y="216"/>
                </a:cubicBezTo>
              </a:path>
            </a:pathLst>
          </a:custGeom>
          <a:noFill/>
          <a:ln w="25400">
            <a:solidFill>
              <a:srgbClr val="E4391C"/>
            </a:solidFill>
            <a:round/>
            <a:headEnd/>
            <a:tailEnd/>
          </a:ln>
        </p:spPr>
        <p:txBody>
          <a:bodyPr/>
          <a:lstStyle/>
          <a:p>
            <a:endParaRPr lang="en-CA"/>
          </a:p>
        </p:txBody>
      </p:sp>
      <p:sp>
        <p:nvSpPr>
          <p:cNvPr id="145416" name="Text Box 87"/>
          <p:cNvSpPr txBox="1">
            <a:spLocks noChangeArrowheads="1"/>
          </p:cNvSpPr>
          <p:nvPr/>
        </p:nvSpPr>
        <p:spPr bwMode="auto">
          <a:xfrm>
            <a:off x="5410200" y="2895600"/>
            <a:ext cx="609600" cy="342900"/>
          </a:xfrm>
          <a:prstGeom prst="rect">
            <a:avLst/>
          </a:prstGeom>
          <a:noFill/>
          <a:ln w="9525">
            <a:noFill/>
            <a:miter lim="800000"/>
            <a:headEnd/>
            <a:tailEnd/>
          </a:ln>
        </p:spPr>
        <p:txBody>
          <a:bodyPr>
            <a:spAutoFit/>
          </a:bodyPr>
          <a:lstStyle/>
          <a:p>
            <a:pPr>
              <a:spcBef>
                <a:spcPct val="50000"/>
              </a:spcBef>
            </a:pPr>
            <a:r>
              <a:rPr lang="en-CA" sz="2400" b="1">
                <a:solidFill>
                  <a:srgbClr val="EAD11A"/>
                </a:solidFill>
              </a:rPr>
              <a:t>A</a:t>
            </a:r>
          </a:p>
        </p:txBody>
      </p:sp>
      <p:sp>
        <p:nvSpPr>
          <p:cNvPr id="145417" name="Text Box 88"/>
          <p:cNvSpPr txBox="1">
            <a:spLocks noChangeArrowheads="1"/>
          </p:cNvSpPr>
          <p:nvPr/>
        </p:nvSpPr>
        <p:spPr bwMode="auto">
          <a:xfrm>
            <a:off x="3810000" y="2651125"/>
            <a:ext cx="609600" cy="298450"/>
          </a:xfrm>
          <a:prstGeom prst="rect">
            <a:avLst/>
          </a:prstGeom>
          <a:noFill/>
          <a:ln w="9525">
            <a:noFill/>
            <a:miter lim="800000"/>
            <a:headEnd/>
            <a:tailEnd/>
          </a:ln>
        </p:spPr>
        <p:txBody>
          <a:bodyPr>
            <a:spAutoFit/>
          </a:bodyPr>
          <a:lstStyle/>
          <a:p>
            <a:pPr>
              <a:spcBef>
                <a:spcPct val="50000"/>
              </a:spcBef>
            </a:pPr>
            <a:r>
              <a:rPr lang="en-CA" b="1">
                <a:solidFill>
                  <a:srgbClr val="E4391C"/>
                </a:solidFill>
              </a:rPr>
              <a:t>B</a:t>
            </a:r>
          </a:p>
        </p:txBody>
      </p:sp>
      <p:sp>
        <p:nvSpPr>
          <p:cNvPr id="145418" name="Text Box 89"/>
          <p:cNvSpPr txBox="1">
            <a:spLocks noChangeArrowheads="1"/>
          </p:cNvSpPr>
          <p:nvPr/>
        </p:nvSpPr>
        <p:spPr bwMode="auto">
          <a:xfrm>
            <a:off x="1600200" y="3200400"/>
            <a:ext cx="609600" cy="298450"/>
          </a:xfrm>
          <a:prstGeom prst="rect">
            <a:avLst/>
          </a:prstGeom>
          <a:noFill/>
          <a:ln w="9525">
            <a:noFill/>
            <a:miter lim="800000"/>
            <a:headEnd/>
            <a:tailEnd/>
          </a:ln>
        </p:spPr>
        <p:txBody>
          <a:bodyPr>
            <a:spAutoFit/>
          </a:bodyPr>
          <a:lstStyle/>
          <a:p>
            <a:pPr>
              <a:spcBef>
                <a:spcPct val="50000"/>
              </a:spcBef>
            </a:pPr>
            <a:r>
              <a:rPr lang="en-CA" b="1">
                <a:solidFill>
                  <a:srgbClr val="E4391C"/>
                </a:solidFill>
              </a:rPr>
              <a:t>C</a:t>
            </a:r>
          </a:p>
        </p:txBody>
      </p:sp>
      <p:sp>
        <p:nvSpPr>
          <p:cNvPr id="145419" name="Text Box 90"/>
          <p:cNvSpPr txBox="1">
            <a:spLocks noChangeArrowheads="1"/>
          </p:cNvSpPr>
          <p:nvPr/>
        </p:nvSpPr>
        <p:spPr bwMode="auto">
          <a:xfrm>
            <a:off x="3001963" y="5518150"/>
            <a:ext cx="244475" cy="276225"/>
          </a:xfrm>
          <a:prstGeom prst="rect">
            <a:avLst/>
          </a:prstGeom>
          <a:noFill/>
          <a:ln w="9525">
            <a:noFill/>
            <a:miter lim="800000"/>
            <a:headEnd/>
            <a:tailEnd/>
          </a:ln>
        </p:spPr>
        <p:txBody>
          <a:bodyPr wrap="none">
            <a:spAutoFit/>
          </a:bodyPr>
          <a:lstStyle/>
          <a:p>
            <a:endParaRPr lang="en-US"/>
          </a:p>
        </p:txBody>
      </p:sp>
      <p:sp>
        <p:nvSpPr>
          <p:cNvPr id="145420" name="Line 91"/>
          <p:cNvSpPr>
            <a:spLocks noChangeShapeType="1"/>
          </p:cNvSpPr>
          <p:nvPr/>
        </p:nvSpPr>
        <p:spPr bwMode="auto">
          <a:xfrm>
            <a:off x="5283200" y="6096000"/>
            <a:ext cx="838200" cy="0"/>
          </a:xfrm>
          <a:prstGeom prst="line">
            <a:avLst/>
          </a:prstGeom>
          <a:noFill/>
          <a:ln w="38100">
            <a:solidFill>
              <a:srgbClr val="4A3A26"/>
            </a:solidFill>
            <a:round/>
            <a:headEnd/>
            <a:tailEnd/>
          </a:ln>
        </p:spPr>
        <p:txBody>
          <a:bodyPr/>
          <a:lstStyle/>
          <a:p>
            <a:endParaRPr lang="en-CA"/>
          </a:p>
        </p:txBody>
      </p:sp>
      <p:sp>
        <p:nvSpPr>
          <p:cNvPr id="145421" name="Text Box 98"/>
          <p:cNvSpPr txBox="1">
            <a:spLocks noChangeArrowheads="1"/>
          </p:cNvSpPr>
          <p:nvPr/>
        </p:nvSpPr>
        <p:spPr bwMode="auto">
          <a:xfrm>
            <a:off x="4521200" y="5715000"/>
            <a:ext cx="1295400" cy="396875"/>
          </a:xfrm>
          <a:prstGeom prst="rect">
            <a:avLst/>
          </a:prstGeom>
          <a:noFill/>
          <a:ln w="9525">
            <a:noFill/>
            <a:miter lim="800000"/>
            <a:headEnd/>
            <a:tailEnd/>
          </a:ln>
        </p:spPr>
        <p:txBody>
          <a:bodyPr>
            <a:spAutoFit/>
          </a:bodyPr>
          <a:lstStyle/>
          <a:p>
            <a:pPr>
              <a:spcBef>
                <a:spcPct val="50000"/>
              </a:spcBef>
            </a:pPr>
            <a:r>
              <a:rPr lang="en-CA">
                <a:solidFill>
                  <a:srgbClr val="E4391C"/>
                </a:solidFill>
                <a:latin typeface="Arial" charset="0"/>
              </a:rPr>
              <a:t>Area</a:t>
            </a:r>
          </a:p>
        </p:txBody>
      </p:sp>
      <p:grpSp>
        <p:nvGrpSpPr>
          <p:cNvPr id="145422" name="Group 106"/>
          <p:cNvGrpSpPr>
            <a:grpSpLocks/>
          </p:cNvGrpSpPr>
          <p:nvPr/>
        </p:nvGrpSpPr>
        <p:grpSpPr bwMode="auto">
          <a:xfrm>
            <a:off x="1752600" y="5715000"/>
            <a:ext cx="7086600" cy="777875"/>
            <a:chOff x="1104" y="3600"/>
            <a:chExt cx="4464" cy="490"/>
          </a:xfrm>
        </p:grpSpPr>
        <p:sp>
          <p:nvSpPr>
            <p:cNvPr id="145425" name="Text Box 96"/>
            <p:cNvSpPr txBox="1">
              <a:spLocks noChangeArrowheads="1"/>
            </p:cNvSpPr>
            <p:nvPr/>
          </p:nvSpPr>
          <p:spPr bwMode="auto">
            <a:xfrm>
              <a:off x="4367" y="3696"/>
              <a:ext cx="209" cy="250"/>
            </a:xfrm>
            <a:prstGeom prst="rect">
              <a:avLst/>
            </a:prstGeom>
            <a:noFill/>
            <a:ln w="9525">
              <a:noFill/>
              <a:miter lim="800000"/>
              <a:headEnd/>
              <a:tailEnd/>
            </a:ln>
          </p:spPr>
          <p:txBody>
            <a:bodyPr wrap="none">
              <a:spAutoFit/>
            </a:bodyPr>
            <a:lstStyle/>
            <a:p>
              <a:r>
                <a:rPr lang="en-CA" b="1">
                  <a:solidFill>
                    <a:srgbClr val="E4391C"/>
                  </a:solidFill>
                  <a:latin typeface="Arial" charset="0"/>
                </a:rPr>
                <a:t>=</a:t>
              </a:r>
            </a:p>
          </p:txBody>
        </p:sp>
        <p:sp>
          <p:nvSpPr>
            <p:cNvPr id="145426" name="Text Box 85"/>
            <p:cNvSpPr txBox="1">
              <a:spLocks noChangeArrowheads="1"/>
            </p:cNvSpPr>
            <p:nvPr/>
          </p:nvSpPr>
          <p:spPr bwMode="auto">
            <a:xfrm>
              <a:off x="3232" y="3600"/>
              <a:ext cx="672" cy="231"/>
            </a:xfrm>
            <a:prstGeom prst="rect">
              <a:avLst/>
            </a:prstGeom>
            <a:noFill/>
            <a:ln w="9525">
              <a:noFill/>
              <a:miter lim="800000"/>
              <a:headEnd/>
              <a:tailEnd/>
            </a:ln>
          </p:spPr>
          <p:txBody>
            <a:bodyPr>
              <a:spAutoFit/>
            </a:bodyPr>
            <a:lstStyle/>
            <a:p>
              <a:pPr>
                <a:spcBef>
                  <a:spcPct val="50000"/>
                </a:spcBef>
              </a:pPr>
              <a:r>
                <a:rPr lang="en-CA" b="1">
                  <a:solidFill>
                    <a:srgbClr val="E4391C"/>
                  </a:solidFill>
                  <a:latin typeface="Arial" charset="0"/>
                </a:rPr>
                <a:t> B + C</a:t>
              </a:r>
            </a:p>
          </p:txBody>
        </p:sp>
        <p:sp>
          <p:nvSpPr>
            <p:cNvPr id="79965" name="Text Box 93"/>
            <p:cNvSpPr txBox="1">
              <a:spLocks noChangeArrowheads="1"/>
            </p:cNvSpPr>
            <p:nvPr/>
          </p:nvSpPr>
          <p:spPr bwMode="auto">
            <a:xfrm>
              <a:off x="3472" y="3840"/>
              <a:ext cx="240" cy="250"/>
            </a:xfrm>
            <a:prstGeom prst="rect">
              <a:avLst/>
            </a:prstGeom>
            <a:noFill/>
            <a:ln w="9525">
              <a:noFill/>
              <a:miter lim="800000"/>
              <a:headEnd/>
              <a:tailEnd/>
            </a:ln>
            <a:effectLst/>
          </p:spPr>
          <p:txBody>
            <a:bodyPr>
              <a:spAutoFit/>
            </a:bodyPr>
            <a:lstStyle/>
            <a:p>
              <a:pPr algn="ctr">
                <a:spcBef>
                  <a:spcPct val="50000"/>
                </a:spcBef>
                <a:defRPr/>
              </a:pPr>
              <a:r>
                <a:rPr lang="en-CA" b="1">
                  <a:solidFill>
                    <a:srgbClr val="FFCC00"/>
                  </a:solidFill>
                  <a:effectLst>
                    <a:outerShdw blurRad="38100" dist="38100" dir="2700000" algn="tl">
                      <a:srgbClr val="000000"/>
                    </a:outerShdw>
                  </a:effectLst>
                  <a:latin typeface="Arial" charset="0"/>
                </a:rPr>
                <a:t>A</a:t>
              </a:r>
            </a:p>
          </p:txBody>
        </p:sp>
        <p:sp>
          <p:nvSpPr>
            <p:cNvPr id="145428" name="Text Box 94"/>
            <p:cNvSpPr txBox="1">
              <a:spLocks noChangeArrowheads="1"/>
            </p:cNvSpPr>
            <p:nvPr/>
          </p:nvSpPr>
          <p:spPr bwMode="auto">
            <a:xfrm>
              <a:off x="3880" y="3704"/>
              <a:ext cx="336" cy="250"/>
            </a:xfrm>
            <a:prstGeom prst="rect">
              <a:avLst/>
            </a:prstGeom>
            <a:noFill/>
            <a:ln w="9525">
              <a:noFill/>
              <a:miter lim="800000"/>
              <a:headEnd/>
              <a:tailEnd/>
            </a:ln>
          </p:spPr>
          <p:txBody>
            <a:bodyPr>
              <a:spAutoFit/>
            </a:bodyPr>
            <a:lstStyle/>
            <a:p>
              <a:pPr>
                <a:spcBef>
                  <a:spcPct val="50000"/>
                </a:spcBef>
              </a:pPr>
              <a:r>
                <a:rPr lang="en-CA" b="1">
                  <a:solidFill>
                    <a:srgbClr val="E4391C"/>
                  </a:solidFill>
                  <a:latin typeface="Arial" charset="0"/>
                </a:rPr>
                <a:t>X</a:t>
              </a:r>
            </a:p>
          </p:txBody>
        </p:sp>
        <p:sp>
          <p:nvSpPr>
            <p:cNvPr id="145429" name="Text Box 95"/>
            <p:cNvSpPr txBox="1">
              <a:spLocks noChangeArrowheads="1"/>
            </p:cNvSpPr>
            <p:nvPr/>
          </p:nvSpPr>
          <p:spPr bwMode="auto">
            <a:xfrm>
              <a:off x="4048" y="3710"/>
              <a:ext cx="384" cy="250"/>
            </a:xfrm>
            <a:prstGeom prst="rect">
              <a:avLst/>
            </a:prstGeom>
            <a:noFill/>
            <a:ln w="9525">
              <a:noFill/>
              <a:miter lim="800000"/>
              <a:headEnd/>
              <a:tailEnd/>
            </a:ln>
          </p:spPr>
          <p:txBody>
            <a:bodyPr>
              <a:spAutoFit/>
            </a:bodyPr>
            <a:lstStyle/>
            <a:p>
              <a:pPr>
                <a:spcBef>
                  <a:spcPct val="50000"/>
                </a:spcBef>
              </a:pPr>
              <a:r>
                <a:rPr lang="en-CA" b="1">
                  <a:solidFill>
                    <a:srgbClr val="E4391C"/>
                  </a:solidFill>
                  <a:latin typeface="Arial" charset="0"/>
                </a:rPr>
                <a:t>100</a:t>
              </a:r>
            </a:p>
          </p:txBody>
        </p:sp>
        <p:sp>
          <p:nvSpPr>
            <p:cNvPr id="79971" name="Text Box 99"/>
            <p:cNvSpPr txBox="1">
              <a:spLocks noChangeArrowheads="1"/>
            </p:cNvSpPr>
            <p:nvPr/>
          </p:nvSpPr>
          <p:spPr bwMode="auto">
            <a:xfrm>
              <a:off x="2848" y="3830"/>
              <a:ext cx="816" cy="250"/>
            </a:xfrm>
            <a:prstGeom prst="rect">
              <a:avLst/>
            </a:prstGeom>
            <a:noFill/>
            <a:ln w="9525">
              <a:noFill/>
              <a:miter lim="800000"/>
              <a:headEnd/>
              <a:tailEnd/>
            </a:ln>
            <a:effectLst/>
          </p:spPr>
          <p:txBody>
            <a:bodyPr>
              <a:spAutoFit/>
            </a:bodyPr>
            <a:lstStyle/>
            <a:p>
              <a:pPr>
                <a:spcBef>
                  <a:spcPct val="50000"/>
                </a:spcBef>
                <a:defRPr/>
              </a:pPr>
              <a:r>
                <a:rPr lang="en-CA">
                  <a:solidFill>
                    <a:srgbClr val="FFCC00"/>
                  </a:solidFill>
                  <a:effectLst>
                    <a:outerShdw blurRad="38100" dist="38100" dir="2700000" algn="tl">
                      <a:srgbClr val="000000"/>
                    </a:outerShdw>
                  </a:effectLst>
                  <a:latin typeface="Arial" charset="0"/>
                </a:rPr>
                <a:t>Area</a:t>
              </a:r>
            </a:p>
          </p:txBody>
        </p:sp>
        <p:sp>
          <p:nvSpPr>
            <p:cNvPr id="145431" name="Text Box 100"/>
            <p:cNvSpPr txBox="1">
              <a:spLocks noChangeArrowheads="1"/>
            </p:cNvSpPr>
            <p:nvPr/>
          </p:nvSpPr>
          <p:spPr bwMode="auto">
            <a:xfrm>
              <a:off x="4520" y="3686"/>
              <a:ext cx="1048" cy="250"/>
            </a:xfrm>
            <a:prstGeom prst="rect">
              <a:avLst/>
            </a:prstGeom>
            <a:noFill/>
            <a:ln w="9525">
              <a:noFill/>
              <a:miter lim="800000"/>
              <a:headEnd/>
              <a:tailEnd/>
            </a:ln>
          </p:spPr>
          <p:txBody>
            <a:bodyPr wrap="none">
              <a:spAutoFit/>
            </a:bodyPr>
            <a:lstStyle/>
            <a:p>
              <a:r>
                <a:rPr lang="en-CA" b="1">
                  <a:solidFill>
                    <a:srgbClr val="E4391C"/>
                  </a:solidFill>
                  <a:latin typeface="Arial" charset="0"/>
                </a:rPr>
                <a:t>% Alteration</a:t>
              </a:r>
            </a:p>
          </p:txBody>
        </p:sp>
        <p:sp>
          <p:nvSpPr>
            <p:cNvPr id="145432" name="Text Box 102"/>
            <p:cNvSpPr txBox="1">
              <a:spLocks noChangeArrowheads="1"/>
            </p:cNvSpPr>
            <p:nvPr/>
          </p:nvSpPr>
          <p:spPr bwMode="auto">
            <a:xfrm>
              <a:off x="1104" y="3696"/>
              <a:ext cx="1776" cy="231"/>
            </a:xfrm>
            <a:prstGeom prst="rect">
              <a:avLst/>
            </a:prstGeom>
            <a:noFill/>
            <a:ln w="9525">
              <a:noFill/>
              <a:miter lim="800000"/>
              <a:headEnd/>
              <a:tailEnd/>
            </a:ln>
          </p:spPr>
          <p:txBody>
            <a:bodyPr>
              <a:spAutoFit/>
            </a:bodyPr>
            <a:lstStyle/>
            <a:p>
              <a:pPr>
                <a:spcBef>
                  <a:spcPct val="50000"/>
                </a:spcBef>
              </a:pPr>
              <a:r>
                <a:rPr lang="en-CA" b="1">
                  <a:solidFill>
                    <a:srgbClr val="4A3A26"/>
                  </a:solidFill>
                  <a:latin typeface="Arial" charset="0"/>
                </a:rPr>
                <a:t>Total Green Landforms</a:t>
              </a:r>
            </a:p>
          </p:txBody>
        </p:sp>
      </p:grpSp>
      <p:sp>
        <p:nvSpPr>
          <p:cNvPr id="145423" name="Text Box 104"/>
          <p:cNvSpPr txBox="1">
            <a:spLocks noChangeArrowheads="1"/>
          </p:cNvSpPr>
          <p:nvPr/>
        </p:nvSpPr>
        <p:spPr bwMode="auto">
          <a:xfrm>
            <a:off x="8610600" y="6400800"/>
            <a:ext cx="533400" cy="400050"/>
          </a:xfrm>
          <a:prstGeom prst="rect">
            <a:avLst/>
          </a:prstGeom>
          <a:noFill/>
          <a:ln w="9525">
            <a:noFill/>
            <a:miter lim="800000"/>
            <a:headEnd/>
            <a:tailEnd/>
          </a:ln>
        </p:spPr>
        <p:txBody>
          <a:bodyPr>
            <a:spAutoFit/>
          </a:bodyPr>
          <a:lstStyle/>
          <a:p>
            <a:pPr>
              <a:spcBef>
                <a:spcPct val="50000"/>
              </a:spcBef>
            </a:pPr>
            <a:r>
              <a:rPr lang="en-GB">
                <a:solidFill>
                  <a:srgbClr val="4A3A26"/>
                </a:solidFill>
                <a:latin typeface="Arial" charset="0"/>
              </a:rPr>
              <a:t>33</a:t>
            </a:r>
            <a:endParaRPr lang="en-GB" sz="2400">
              <a:solidFill>
                <a:srgbClr val="4A3A26"/>
              </a:solidFill>
              <a:latin typeface="Monotype Sorts" pitchFamily="-112" charset="2"/>
            </a:endParaRPr>
          </a:p>
        </p:txBody>
      </p:sp>
      <p:sp>
        <p:nvSpPr>
          <p:cNvPr id="98" name="TextBox 97"/>
          <p:cNvSpPr txBox="1"/>
          <p:nvPr/>
        </p:nvSpPr>
        <p:spPr>
          <a:xfrm>
            <a:off x="4643438" y="404813"/>
            <a:ext cx="3529012" cy="369887"/>
          </a:xfrm>
          <a:prstGeom prst="rect">
            <a:avLst/>
          </a:prstGeom>
          <a:noFill/>
        </p:spPr>
        <p:txBody>
          <a:bodyPr>
            <a:spAutoFit/>
          </a:bodyPr>
          <a:lstStyle/>
          <a:p>
            <a:pPr algn="ctr">
              <a:defRPr/>
            </a:pPr>
            <a:r>
              <a:rPr lang="en-CA" sz="1800" b="1" i="1" dirty="0">
                <a:solidFill>
                  <a:schemeClr val="accent6">
                    <a:lumMod val="75000"/>
                  </a:schemeClr>
                </a:solidFill>
                <a:latin typeface="Candara" pitchFamily="34" charset="0"/>
              </a:rPr>
              <a:t>Completed on photographs</a:t>
            </a:r>
          </a:p>
        </p:txBody>
      </p:sp>
      <p:sp>
        <p:nvSpPr>
          <p:cNvPr id="2" name="TextBox 1"/>
          <p:cNvSpPr txBox="1"/>
          <p:nvPr/>
        </p:nvSpPr>
        <p:spPr>
          <a:xfrm>
            <a:off x="323528" y="980728"/>
            <a:ext cx="3791272" cy="1015663"/>
          </a:xfrm>
          <a:prstGeom prst="rect">
            <a:avLst/>
          </a:prstGeom>
          <a:noFill/>
        </p:spPr>
        <p:txBody>
          <a:bodyPr wrap="square" rtlCol="0">
            <a:spAutoFit/>
          </a:bodyPr>
          <a:lstStyle/>
          <a:p>
            <a:pPr marL="342900" indent="-342900">
              <a:buFont typeface="Wingdings" panose="05000000000000000000" pitchFamily="2" charset="2"/>
              <a:buChar char="v"/>
            </a:pPr>
            <a:r>
              <a:rPr lang="en-CA" dirty="0" smtClean="0"/>
              <a:t>Digital planimeter, or</a:t>
            </a:r>
          </a:p>
          <a:p>
            <a:pPr marL="342900" indent="-342900">
              <a:buFont typeface="Wingdings" panose="05000000000000000000" pitchFamily="2" charset="2"/>
              <a:buChar char="v"/>
            </a:pPr>
            <a:r>
              <a:rPr lang="en-CA" dirty="0" smtClean="0"/>
              <a:t>Adobe Acrobat Standard 9</a:t>
            </a:r>
          </a:p>
          <a:p>
            <a:pPr marL="342900" indent="-342900">
              <a:buFont typeface="Wingdings" panose="05000000000000000000" pitchFamily="2" charset="2"/>
              <a:buChar char="v"/>
            </a:pPr>
            <a:r>
              <a:rPr lang="en-CA" dirty="0" smtClean="0"/>
              <a:t>ARC GIS</a:t>
            </a:r>
            <a:endParaRPr lang="en-C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434" name="Group 160"/>
          <p:cNvGrpSpPr>
            <a:grpSpLocks/>
          </p:cNvGrpSpPr>
          <p:nvPr/>
        </p:nvGrpSpPr>
        <p:grpSpPr bwMode="auto">
          <a:xfrm>
            <a:off x="258763" y="104775"/>
            <a:ext cx="4914900" cy="6629400"/>
            <a:chOff x="1213" y="0"/>
            <a:chExt cx="3241" cy="4320"/>
          </a:xfrm>
        </p:grpSpPr>
        <p:pic>
          <p:nvPicPr>
            <p:cNvPr id="146438" name="Picture 150" descr="Evaluation Form"/>
            <p:cNvPicPr>
              <a:picLocks noChangeAspect="1" noChangeArrowheads="1"/>
            </p:cNvPicPr>
            <p:nvPr/>
          </p:nvPicPr>
          <p:blipFill>
            <a:blip r:embed="rId2" cstate="print">
              <a:lum contrast="6000"/>
            </a:blip>
            <a:srcRect/>
            <a:stretch>
              <a:fillRect/>
            </a:stretch>
          </p:blipFill>
          <p:spPr bwMode="auto">
            <a:xfrm>
              <a:off x="1213" y="0"/>
              <a:ext cx="3241" cy="4320"/>
            </a:xfrm>
            <a:prstGeom prst="rect">
              <a:avLst/>
            </a:prstGeom>
            <a:noFill/>
            <a:ln w="9525">
              <a:solidFill>
                <a:schemeClr val="tx1"/>
              </a:solidFill>
              <a:miter lim="800000"/>
              <a:headEnd/>
              <a:tailEnd/>
            </a:ln>
          </p:spPr>
        </p:pic>
        <p:sp>
          <p:nvSpPr>
            <p:cNvPr id="146439" name="Rectangle 151"/>
            <p:cNvSpPr>
              <a:spLocks noChangeArrowheads="1"/>
            </p:cNvSpPr>
            <p:nvPr/>
          </p:nvSpPr>
          <p:spPr bwMode="auto">
            <a:xfrm>
              <a:off x="1400" y="432"/>
              <a:ext cx="2880" cy="384"/>
            </a:xfrm>
            <a:prstGeom prst="rect">
              <a:avLst/>
            </a:prstGeom>
            <a:solidFill>
              <a:schemeClr val="hlink">
                <a:alpha val="29019"/>
              </a:schemeClr>
            </a:solidFill>
            <a:ln w="25400">
              <a:solidFill>
                <a:schemeClr val="hlink"/>
              </a:solidFill>
              <a:miter lim="800000"/>
              <a:headEnd/>
              <a:tailEnd/>
            </a:ln>
          </p:spPr>
          <p:txBody>
            <a:bodyPr wrap="none" anchor="ctr"/>
            <a:lstStyle/>
            <a:p>
              <a:endParaRPr lang="en-US"/>
            </a:p>
          </p:txBody>
        </p:sp>
        <p:sp>
          <p:nvSpPr>
            <p:cNvPr id="146440" name="Rectangle 152"/>
            <p:cNvSpPr>
              <a:spLocks noChangeArrowheads="1"/>
            </p:cNvSpPr>
            <p:nvPr/>
          </p:nvSpPr>
          <p:spPr bwMode="auto">
            <a:xfrm>
              <a:off x="1408" y="1152"/>
              <a:ext cx="2880" cy="488"/>
            </a:xfrm>
            <a:prstGeom prst="rect">
              <a:avLst/>
            </a:prstGeom>
            <a:solidFill>
              <a:srgbClr val="00CC00">
                <a:alpha val="29019"/>
              </a:srgbClr>
            </a:solidFill>
            <a:ln w="25400">
              <a:solidFill>
                <a:srgbClr val="00CC00"/>
              </a:solidFill>
              <a:miter lim="800000"/>
              <a:headEnd/>
              <a:tailEnd/>
            </a:ln>
          </p:spPr>
          <p:txBody>
            <a:bodyPr wrap="none" anchor="ctr"/>
            <a:lstStyle/>
            <a:p>
              <a:endParaRPr lang="en-US"/>
            </a:p>
          </p:txBody>
        </p:sp>
        <p:sp>
          <p:nvSpPr>
            <p:cNvPr id="146441" name="Rectangle 153"/>
            <p:cNvSpPr>
              <a:spLocks noChangeArrowheads="1"/>
            </p:cNvSpPr>
            <p:nvPr/>
          </p:nvSpPr>
          <p:spPr bwMode="auto">
            <a:xfrm>
              <a:off x="1416" y="1656"/>
              <a:ext cx="2880" cy="296"/>
            </a:xfrm>
            <a:prstGeom prst="rect">
              <a:avLst/>
            </a:prstGeom>
            <a:solidFill>
              <a:srgbClr val="FFFF00">
                <a:alpha val="29019"/>
              </a:srgbClr>
            </a:solidFill>
            <a:ln w="25400">
              <a:solidFill>
                <a:srgbClr val="EEE91B"/>
              </a:solidFill>
              <a:miter lim="800000"/>
              <a:headEnd/>
              <a:tailEnd/>
            </a:ln>
          </p:spPr>
          <p:txBody>
            <a:bodyPr wrap="none" anchor="ctr"/>
            <a:lstStyle/>
            <a:p>
              <a:endParaRPr lang="en-US"/>
            </a:p>
          </p:txBody>
        </p:sp>
        <p:sp>
          <p:nvSpPr>
            <p:cNvPr id="146442" name="Rectangle 154"/>
            <p:cNvSpPr>
              <a:spLocks noChangeArrowheads="1"/>
            </p:cNvSpPr>
            <p:nvPr/>
          </p:nvSpPr>
          <p:spPr bwMode="auto">
            <a:xfrm>
              <a:off x="1404" y="832"/>
              <a:ext cx="2880" cy="320"/>
            </a:xfrm>
            <a:prstGeom prst="rect">
              <a:avLst/>
            </a:prstGeom>
            <a:solidFill>
              <a:srgbClr val="CCFFFF">
                <a:alpha val="30196"/>
              </a:srgbClr>
            </a:solidFill>
            <a:ln w="25400">
              <a:solidFill>
                <a:srgbClr val="CCFFFF"/>
              </a:solidFill>
              <a:miter lim="800000"/>
              <a:headEnd/>
              <a:tailEnd/>
            </a:ln>
          </p:spPr>
          <p:txBody>
            <a:bodyPr wrap="none" anchor="ctr"/>
            <a:lstStyle/>
            <a:p>
              <a:endParaRPr lang="en-US"/>
            </a:p>
          </p:txBody>
        </p:sp>
        <p:sp>
          <p:nvSpPr>
            <p:cNvPr id="146443" name="Rectangle 156"/>
            <p:cNvSpPr>
              <a:spLocks noChangeArrowheads="1"/>
            </p:cNvSpPr>
            <p:nvPr/>
          </p:nvSpPr>
          <p:spPr bwMode="auto">
            <a:xfrm>
              <a:off x="1416" y="1968"/>
              <a:ext cx="1728" cy="540"/>
            </a:xfrm>
            <a:prstGeom prst="rect">
              <a:avLst/>
            </a:prstGeom>
            <a:solidFill>
              <a:srgbClr val="FF6600">
                <a:alpha val="34901"/>
              </a:srgbClr>
            </a:solidFill>
            <a:ln w="25400">
              <a:solidFill>
                <a:srgbClr val="FF6600"/>
              </a:solidFill>
              <a:miter lim="800000"/>
              <a:headEnd/>
              <a:tailEnd/>
            </a:ln>
          </p:spPr>
          <p:txBody>
            <a:bodyPr wrap="none" anchor="ctr"/>
            <a:lstStyle/>
            <a:p>
              <a:endParaRPr lang="en-US"/>
            </a:p>
          </p:txBody>
        </p:sp>
        <p:sp>
          <p:nvSpPr>
            <p:cNvPr id="146444" name="Rectangle 157"/>
            <p:cNvSpPr>
              <a:spLocks noChangeArrowheads="1"/>
            </p:cNvSpPr>
            <p:nvPr/>
          </p:nvSpPr>
          <p:spPr bwMode="auto">
            <a:xfrm>
              <a:off x="1419" y="2520"/>
              <a:ext cx="1713" cy="309"/>
            </a:xfrm>
            <a:prstGeom prst="rect">
              <a:avLst/>
            </a:prstGeom>
            <a:solidFill>
              <a:srgbClr val="CC99FF">
                <a:alpha val="38823"/>
              </a:srgbClr>
            </a:solidFill>
            <a:ln w="25400">
              <a:solidFill>
                <a:srgbClr val="CC99FF"/>
              </a:solidFill>
              <a:miter lim="800000"/>
              <a:headEnd/>
              <a:tailEnd/>
            </a:ln>
          </p:spPr>
          <p:txBody>
            <a:bodyPr wrap="none" anchor="ctr"/>
            <a:lstStyle/>
            <a:p>
              <a:endParaRPr lang="en-US"/>
            </a:p>
          </p:txBody>
        </p:sp>
        <p:sp>
          <p:nvSpPr>
            <p:cNvPr id="146445" name="Rectangle 158"/>
            <p:cNvSpPr>
              <a:spLocks noChangeArrowheads="1"/>
            </p:cNvSpPr>
            <p:nvPr/>
          </p:nvSpPr>
          <p:spPr bwMode="auto">
            <a:xfrm>
              <a:off x="1424" y="2848"/>
              <a:ext cx="1700" cy="960"/>
            </a:xfrm>
            <a:prstGeom prst="rect">
              <a:avLst/>
            </a:prstGeom>
            <a:solidFill>
              <a:srgbClr val="00FF00">
                <a:alpha val="23921"/>
              </a:srgbClr>
            </a:solidFill>
            <a:ln w="31750">
              <a:solidFill>
                <a:srgbClr val="00FF00"/>
              </a:solidFill>
              <a:miter lim="800000"/>
              <a:headEnd/>
              <a:tailEnd/>
            </a:ln>
          </p:spPr>
          <p:txBody>
            <a:bodyPr wrap="none" anchor="ctr"/>
            <a:lstStyle/>
            <a:p>
              <a:endParaRPr lang="en-US"/>
            </a:p>
          </p:txBody>
        </p:sp>
        <p:sp>
          <p:nvSpPr>
            <p:cNvPr id="146446" name="Rectangle 159"/>
            <p:cNvSpPr>
              <a:spLocks noChangeArrowheads="1"/>
            </p:cNvSpPr>
            <p:nvPr/>
          </p:nvSpPr>
          <p:spPr bwMode="auto">
            <a:xfrm>
              <a:off x="3140" y="2448"/>
              <a:ext cx="1132" cy="1056"/>
            </a:xfrm>
            <a:prstGeom prst="rect">
              <a:avLst/>
            </a:prstGeom>
            <a:solidFill>
              <a:srgbClr val="D53419">
                <a:alpha val="32941"/>
              </a:srgbClr>
            </a:solidFill>
            <a:ln w="38100">
              <a:solidFill>
                <a:srgbClr val="D53419"/>
              </a:solidFill>
              <a:miter lim="800000"/>
              <a:headEnd/>
              <a:tailEnd/>
            </a:ln>
          </p:spPr>
          <p:txBody>
            <a:bodyPr wrap="none" anchor="ctr"/>
            <a:lstStyle/>
            <a:p>
              <a:endParaRPr lang="en-US"/>
            </a:p>
          </p:txBody>
        </p:sp>
      </p:grpSp>
      <p:sp>
        <p:nvSpPr>
          <p:cNvPr id="84129" name="Text Box 161"/>
          <p:cNvSpPr txBox="1">
            <a:spLocks noChangeArrowheads="1"/>
          </p:cNvSpPr>
          <p:nvPr/>
        </p:nvSpPr>
        <p:spPr bwMode="auto">
          <a:xfrm>
            <a:off x="5105400" y="381000"/>
            <a:ext cx="3962400" cy="862013"/>
          </a:xfrm>
          <a:prstGeom prst="rect">
            <a:avLst/>
          </a:prstGeom>
          <a:noFill/>
          <a:ln w="9525">
            <a:noFill/>
            <a:miter lim="800000"/>
            <a:headEnd/>
            <a:tailEnd/>
          </a:ln>
          <a:effectLst/>
        </p:spPr>
        <p:txBody>
          <a:bodyPr>
            <a:spAutoFit/>
          </a:bodyPr>
          <a:lstStyle/>
          <a:p>
            <a:pPr marL="342900" indent="-342900" algn="ctr">
              <a:spcBef>
                <a:spcPct val="50000"/>
              </a:spcBef>
              <a:defRPr/>
            </a:pPr>
            <a:r>
              <a:rPr lang="en-CA" b="1" dirty="0">
                <a:solidFill>
                  <a:srgbClr val="FFFF00"/>
                </a:solidFill>
                <a:effectLst>
                  <a:outerShdw blurRad="38100" dist="38100" dir="2700000" algn="tl">
                    <a:srgbClr val="000000"/>
                  </a:outerShdw>
                </a:effectLst>
                <a:latin typeface="Times New Roman" pitchFamily="18" charset="0"/>
              </a:rPr>
              <a:t>Completing the </a:t>
            </a:r>
          </a:p>
          <a:p>
            <a:pPr marL="342900" indent="-342900" algn="ctr">
              <a:spcBef>
                <a:spcPct val="50000"/>
              </a:spcBef>
              <a:defRPr/>
            </a:pPr>
            <a:r>
              <a:rPr lang="en-CA" b="1" dirty="0">
                <a:solidFill>
                  <a:srgbClr val="FFFF00"/>
                </a:solidFill>
                <a:effectLst>
                  <a:outerShdw blurRad="38100" dist="38100" dir="2700000" algn="tl">
                    <a:srgbClr val="000000"/>
                  </a:outerShdw>
                </a:effectLst>
                <a:latin typeface="Times New Roman" pitchFamily="18" charset="0"/>
              </a:rPr>
              <a:t>Effectiveness Evaluation Form</a:t>
            </a:r>
          </a:p>
        </p:txBody>
      </p:sp>
      <p:sp>
        <p:nvSpPr>
          <p:cNvPr id="146436" name="Text Box 162"/>
          <p:cNvSpPr txBox="1">
            <a:spLocks noChangeArrowheads="1"/>
          </p:cNvSpPr>
          <p:nvPr/>
        </p:nvSpPr>
        <p:spPr bwMode="auto">
          <a:xfrm>
            <a:off x="5181600" y="2209800"/>
            <a:ext cx="3962400" cy="274638"/>
          </a:xfrm>
          <a:prstGeom prst="rect">
            <a:avLst/>
          </a:prstGeom>
          <a:noFill/>
          <a:ln w="9525">
            <a:noFill/>
            <a:miter lim="800000"/>
            <a:headEnd/>
            <a:tailEnd/>
          </a:ln>
        </p:spPr>
        <p:txBody>
          <a:bodyPr>
            <a:spAutoFit/>
          </a:bodyPr>
          <a:lstStyle/>
          <a:p>
            <a:pPr>
              <a:spcBef>
                <a:spcPct val="50000"/>
              </a:spcBef>
            </a:pPr>
            <a:endParaRPr lang="en-US"/>
          </a:p>
        </p:txBody>
      </p:sp>
      <p:sp>
        <p:nvSpPr>
          <p:cNvPr id="146437" name="Text Box 163"/>
          <p:cNvSpPr txBox="1">
            <a:spLocks noChangeArrowheads="1"/>
          </p:cNvSpPr>
          <p:nvPr/>
        </p:nvSpPr>
        <p:spPr bwMode="auto">
          <a:xfrm>
            <a:off x="5651500" y="1628775"/>
            <a:ext cx="3124200" cy="3693319"/>
          </a:xfrm>
          <a:prstGeom prst="rect">
            <a:avLst/>
          </a:prstGeom>
          <a:noFill/>
          <a:ln w="9525">
            <a:noFill/>
            <a:miter lim="800000"/>
            <a:headEnd/>
            <a:tailEnd/>
          </a:ln>
        </p:spPr>
        <p:txBody>
          <a:bodyPr>
            <a:spAutoFit/>
          </a:bodyPr>
          <a:lstStyle/>
          <a:p>
            <a:pPr>
              <a:spcBef>
                <a:spcPct val="50000"/>
              </a:spcBef>
            </a:pPr>
            <a:r>
              <a:rPr lang="en-CA" sz="1800" b="1" dirty="0">
                <a:solidFill>
                  <a:srgbClr val="FFFFFF"/>
                </a:solidFill>
                <a:latin typeface="Candara" pitchFamily="34" charset="0"/>
              </a:rPr>
              <a:t>We will now work through the various components of the EE form.</a:t>
            </a:r>
          </a:p>
          <a:p>
            <a:pPr>
              <a:spcBef>
                <a:spcPct val="50000"/>
              </a:spcBef>
            </a:pPr>
            <a:r>
              <a:rPr lang="en-CA" sz="1800" b="1" dirty="0">
                <a:solidFill>
                  <a:srgbClr val="FFFFFF"/>
                </a:solidFill>
                <a:latin typeface="Candara" pitchFamily="34" charset="0"/>
              </a:rPr>
              <a:t>The coloured sections will be more fully explained as we progress through this slide show.</a:t>
            </a:r>
          </a:p>
          <a:p>
            <a:pPr>
              <a:spcBef>
                <a:spcPct val="50000"/>
              </a:spcBef>
            </a:pPr>
            <a:r>
              <a:rPr lang="en-CA" sz="1800" b="1" dirty="0">
                <a:solidFill>
                  <a:srgbClr val="FFFFFF"/>
                </a:solidFill>
                <a:latin typeface="Candara" pitchFamily="34" charset="0"/>
              </a:rPr>
              <a:t>There are two streams one for clear cuts and one for partial cuts. Section 2.3.4 deals with partial cuts and </a:t>
            </a:r>
            <a:r>
              <a:rPr lang="en-CA" sz="1800" b="1" dirty="0" smtClean="0">
                <a:solidFill>
                  <a:srgbClr val="FFFFFF"/>
                </a:solidFill>
                <a:latin typeface="Candara" pitchFamily="34" charset="0"/>
              </a:rPr>
              <a:t>won’t be discussed.  </a:t>
            </a:r>
            <a:endParaRPr lang="en-CA" sz="1800" b="1" dirty="0">
              <a:solidFill>
                <a:srgbClr val="FFFFFF"/>
              </a:solidFill>
              <a:latin typeface="Candar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Rectangle 80"/>
          <p:cNvSpPr>
            <a:spLocks noChangeArrowheads="1"/>
          </p:cNvSpPr>
          <p:nvPr/>
        </p:nvSpPr>
        <p:spPr bwMode="auto">
          <a:xfrm>
            <a:off x="609600" y="3720515"/>
            <a:ext cx="8077200" cy="2123658"/>
          </a:xfrm>
          <a:prstGeom prst="rect">
            <a:avLst/>
          </a:prstGeom>
          <a:noFill/>
          <a:ln w="9525">
            <a:noFill/>
            <a:miter lim="800000"/>
            <a:headEnd/>
            <a:tailEnd/>
          </a:ln>
        </p:spPr>
        <p:txBody>
          <a:bodyPr anchor="ctr">
            <a:spAutoFit/>
          </a:bodyPr>
          <a:lstStyle/>
          <a:p>
            <a:r>
              <a:rPr lang="en-CA" sz="1600" b="1" dirty="0">
                <a:solidFill>
                  <a:srgbClr val="FFFF66"/>
                </a:solidFill>
                <a:latin typeface="Candara" pitchFamily="34" charset="0"/>
              </a:rPr>
              <a:t>Step 1: </a:t>
            </a:r>
            <a:r>
              <a:rPr lang="en-CA" sz="1600" b="1" dirty="0">
                <a:solidFill>
                  <a:srgbClr val="FFFFFF"/>
                </a:solidFill>
                <a:latin typeface="Candara" pitchFamily="34" charset="0"/>
              </a:rPr>
              <a:t>Fill in the administration info </a:t>
            </a:r>
            <a:r>
              <a:rPr lang="en-US" sz="1600" b="1" dirty="0">
                <a:solidFill>
                  <a:srgbClr val="FFFFFF"/>
                </a:solidFill>
                <a:latin typeface="Candara" pitchFamily="34" charset="0"/>
              </a:rPr>
              <a:t>(District, licensee, Blk coding, etc.) in the office. </a:t>
            </a:r>
          </a:p>
          <a:p>
            <a:endParaRPr lang="en-US" sz="1600" b="1" dirty="0">
              <a:solidFill>
                <a:srgbClr val="FFFFFF"/>
              </a:solidFill>
              <a:latin typeface="Candara" pitchFamily="34" charset="0"/>
            </a:endParaRPr>
          </a:p>
          <a:p>
            <a:r>
              <a:rPr lang="en-US" sz="1600" b="1" dirty="0">
                <a:solidFill>
                  <a:srgbClr val="FFFFFF"/>
                </a:solidFill>
                <a:latin typeface="Candara" pitchFamily="34" charset="0"/>
              </a:rPr>
              <a:t>The Sample Code is a tracking identifier that facilitates coordination between field sheets, photography, and subsequent databases</a:t>
            </a:r>
            <a:r>
              <a:rPr lang="en-CA" sz="1600" b="1" dirty="0">
                <a:solidFill>
                  <a:srgbClr val="FFFFFF"/>
                </a:solidFill>
                <a:latin typeface="Candara" pitchFamily="34" charset="0"/>
              </a:rPr>
              <a:t>. For this project the District initials followed by a sample number starting at 001 should suffice. </a:t>
            </a:r>
            <a:endParaRPr lang="en-CA" sz="1600" b="1" dirty="0">
              <a:solidFill>
                <a:schemeClr val="tx2"/>
              </a:solidFill>
              <a:latin typeface="Candara" pitchFamily="34" charset="0"/>
            </a:endParaRPr>
          </a:p>
          <a:p>
            <a:endParaRPr lang="en-CA" b="1" dirty="0">
              <a:solidFill>
                <a:schemeClr val="tx2"/>
              </a:solidFill>
              <a:latin typeface="Arial" charset="0"/>
            </a:endParaRPr>
          </a:p>
          <a:p>
            <a:r>
              <a:rPr lang="en-US" sz="1600" b="1" i="1" dirty="0">
                <a:solidFill>
                  <a:srgbClr val="FFFF99"/>
                </a:solidFill>
                <a:latin typeface="Candara" pitchFamily="34" charset="0"/>
              </a:rPr>
              <a:t>Note: </a:t>
            </a:r>
            <a:r>
              <a:rPr lang="en-US" sz="1600" b="1" i="1" dirty="0">
                <a:solidFill>
                  <a:srgbClr val="EBC047"/>
                </a:solidFill>
                <a:latin typeface="Candara" pitchFamily="34" charset="0"/>
              </a:rPr>
              <a:t>One form is to be completed from each viewpoint selected for evaluation</a:t>
            </a:r>
            <a:r>
              <a:rPr lang="en-CA" sz="1600" b="1" i="1" dirty="0">
                <a:solidFill>
                  <a:srgbClr val="EBC047"/>
                </a:solidFill>
                <a:latin typeface="Candara" pitchFamily="34" charset="0"/>
              </a:rPr>
              <a:t>. In some cases a block may be evaluated from multiple viewpoints. </a:t>
            </a:r>
          </a:p>
        </p:txBody>
      </p:sp>
      <p:sp>
        <p:nvSpPr>
          <p:cNvPr id="102481" name="Text Box 81"/>
          <p:cNvSpPr txBox="1">
            <a:spLocks noChangeArrowheads="1"/>
          </p:cNvSpPr>
          <p:nvPr/>
        </p:nvSpPr>
        <p:spPr bwMode="auto">
          <a:xfrm>
            <a:off x="76200" y="260350"/>
            <a:ext cx="9067800" cy="585788"/>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a:t>
            </a:r>
            <a:r>
              <a:rPr lang="en-CA" sz="2800" b="1" dirty="0">
                <a:solidFill>
                  <a:srgbClr val="FFFF00"/>
                </a:solidFill>
                <a:effectLst>
                  <a:outerShdw blurRad="38100" dist="38100" dir="2700000" algn="tl">
                    <a:srgbClr val="000000"/>
                  </a:outerShdw>
                </a:effectLst>
                <a:latin typeface="Times New Roman" pitchFamily="18" charset="0"/>
              </a:rPr>
              <a:t>Completing the Header</a:t>
            </a:r>
          </a:p>
        </p:txBody>
      </p:sp>
      <p:pic>
        <p:nvPicPr>
          <p:cNvPr id="147461" name="Picture 84" descr="Evaluation Form"/>
          <p:cNvPicPr>
            <a:picLocks noChangeAspect="1" noChangeArrowheads="1"/>
          </p:cNvPicPr>
          <p:nvPr/>
        </p:nvPicPr>
        <p:blipFill>
          <a:blip r:embed="rId2" cstate="print">
            <a:lum contrast="6000"/>
          </a:blip>
          <a:srcRect l="6425" t="3578" r="5663" b="81152"/>
          <a:stretch>
            <a:fillRect/>
          </a:stretch>
        </p:blipFill>
        <p:spPr bwMode="auto">
          <a:xfrm>
            <a:off x="609600" y="1136650"/>
            <a:ext cx="7924800" cy="1835150"/>
          </a:xfrm>
          <a:prstGeom prst="rect">
            <a:avLst/>
          </a:prstGeom>
          <a:noFill/>
          <a:ln w="9525">
            <a:solidFill>
              <a:schemeClr val="tx1"/>
            </a:solidFill>
            <a:miter lim="800000"/>
            <a:headEnd/>
            <a:tailEnd/>
          </a:ln>
        </p:spPr>
      </p:pic>
      <p:sp>
        <p:nvSpPr>
          <p:cNvPr id="147462" name="Rectangle 85"/>
          <p:cNvSpPr>
            <a:spLocks noChangeArrowheads="1"/>
          </p:cNvSpPr>
          <p:nvPr/>
        </p:nvSpPr>
        <p:spPr bwMode="auto">
          <a:xfrm>
            <a:off x="609600" y="1143000"/>
            <a:ext cx="7924800" cy="1828800"/>
          </a:xfrm>
          <a:prstGeom prst="rect">
            <a:avLst/>
          </a:prstGeom>
          <a:noFill/>
          <a:ln w="38100">
            <a:solidFill>
              <a:schemeClr val="hlink"/>
            </a:solidFill>
            <a:miter lim="800000"/>
            <a:headEnd/>
            <a:tailEnd/>
          </a:ln>
        </p:spPr>
        <p:txBody>
          <a:bodyPr wrap="none" anchor="ctr"/>
          <a:lstStyle/>
          <a:p>
            <a:endParaRPr lang="en-US"/>
          </a:p>
        </p:txBody>
      </p:sp>
      <p:sp>
        <p:nvSpPr>
          <p:cNvPr id="147463" name="Text Box 86"/>
          <p:cNvSpPr txBox="1">
            <a:spLocks noChangeArrowheads="1"/>
          </p:cNvSpPr>
          <p:nvPr/>
        </p:nvSpPr>
        <p:spPr bwMode="auto">
          <a:xfrm>
            <a:off x="5638800" y="2062163"/>
            <a:ext cx="1371600" cy="304800"/>
          </a:xfrm>
          <a:prstGeom prst="rect">
            <a:avLst/>
          </a:prstGeom>
          <a:noFill/>
          <a:ln w="9525">
            <a:noFill/>
            <a:miter lim="800000"/>
            <a:headEnd/>
            <a:tailEnd/>
          </a:ln>
        </p:spPr>
        <p:txBody>
          <a:bodyPr>
            <a:spAutoFit/>
          </a:bodyPr>
          <a:lstStyle/>
          <a:p>
            <a:pPr>
              <a:spcBef>
                <a:spcPct val="50000"/>
              </a:spcBef>
            </a:pPr>
            <a:r>
              <a:rPr lang="en-CA" sz="1400" b="1">
                <a:solidFill>
                  <a:srgbClr val="E4391C"/>
                </a:solidFill>
                <a:latin typeface="Arial" charset="0"/>
              </a:rPr>
              <a:t>DCO-006</a:t>
            </a:r>
          </a:p>
        </p:txBody>
      </p:sp>
      <p:sp>
        <p:nvSpPr>
          <p:cNvPr id="147464" name="Text Box 87"/>
          <p:cNvSpPr txBox="1">
            <a:spLocks noChangeArrowheads="1"/>
          </p:cNvSpPr>
          <p:nvPr/>
        </p:nvSpPr>
        <p:spPr bwMode="auto">
          <a:xfrm>
            <a:off x="1447800" y="2057400"/>
            <a:ext cx="1752600" cy="304800"/>
          </a:xfrm>
          <a:prstGeom prst="rect">
            <a:avLst/>
          </a:prstGeom>
          <a:noFill/>
          <a:ln w="9525">
            <a:noFill/>
            <a:miter lim="800000"/>
            <a:headEnd/>
            <a:tailEnd/>
          </a:ln>
        </p:spPr>
        <p:txBody>
          <a:bodyPr>
            <a:spAutoFit/>
          </a:bodyPr>
          <a:lstStyle/>
          <a:p>
            <a:pPr>
              <a:spcBef>
                <a:spcPct val="50000"/>
              </a:spcBef>
            </a:pPr>
            <a:r>
              <a:rPr lang="en-CA" sz="1400" b="1">
                <a:solidFill>
                  <a:srgbClr val="E4391C"/>
                </a:solidFill>
                <a:latin typeface="Arial" charset="0"/>
              </a:rPr>
              <a:t>Columbia</a:t>
            </a:r>
          </a:p>
        </p:txBody>
      </p:sp>
      <p:sp>
        <p:nvSpPr>
          <p:cNvPr id="147465" name="Text Box 88"/>
          <p:cNvSpPr txBox="1">
            <a:spLocks noChangeArrowheads="1"/>
          </p:cNvSpPr>
          <p:nvPr/>
        </p:nvSpPr>
        <p:spPr bwMode="auto">
          <a:xfrm>
            <a:off x="1657350" y="2663825"/>
            <a:ext cx="1752600" cy="304800"/>
          </a:xfrm>
          <a:prstGeom prst="rect">
            <a:avLst/>
          </a:prstGeom>
          <a:noFill/>
          <a:ln w="9525">
            <a:noFill/>
            <a:miter lim="800000"/>
            <a:headEnd/>
            <a:tailEnd/>
          </a:ln>
        </p:spPr>
        <p:txBody>
          <a:bodyPr>
            <a:spAutoFit/>
          </a:bodyPr>
          <a:lstStyle/>
          <a:p>
            <a:pPr>
              <a:spcBef>
                <a:spcPct val="50000"/>
              </a:spcBef>
            </a:pPr>
            <a:r>
              <a:rPr lang="en-CA" sz="1400" b="1">
                <a:solidFill>
                  <a:srgbClr val="E4391C"/>
                </a:solidFill>
                <a:latin typeface="Arial" charset="0"/>
              </a:rPr>
              <a:t>Dupont Creek</a:t>
            </a:r>
          </a:p>
        </p:txBody>
      </p:sp>
      <p:sp>
        <p:nvSpPr>
          <p:cNvPr id="147466" name="Text Box 90"/>
          <p:cNvSpPr txBox="1">
            <a:spLocks noChangeArrowheads="1"/>
          </p:cNvSpPr>
          <p:nvPr/>
        </p:nvSpPr>
        <p:spPr bwMode="auto">
          <a:xfrm>
            <a:off x="1233488" y="2268538"/>
            <a:ext cx="1752600" cy="304800"/>
          </a:xfrm>
          <a:prstGeom prst="rect">
            <a:avLst/>
          </a:prstGeom>
          <a:noFill/>
          <a:ln w="9525">
            <a:noFill/>
            <a:miter lim="800000"/>
            <a:headEnd/>
            <a:tailEnd/>
          </a:ln>
        </p:spPr>
        <p:txBody>
          <a:bodyPr>
            <a:spAutoFit/>
          </a:bodyPr>
          <a:lstStyle/>
          <a:p>
            <a:pPr>
              <a:spcBef>
                <a:spcPct val="50000"/>
              </a:spcBef>
            </a:pPr>
            <a:r>
              <a:rPr lang="en-CA" sz="1400" b="1">
                <a:solidFill>
                  <a:srgbClr val="E4391C"/>
                </a:solidFill>
                <a:latin typeface="Arial" charset="0"/>
              </a:rPr>
              <a:t>Bell Pole</a:t>
            </a:r>
          </a:p>
        </p:txBody>
      </p:sp>
      <p:sp>
        <p:nvSpPr>
          <p:cNvPr id="147467" name="Text Box 91"/>
          <p:cNvSpPr txBox="1">
            <a:spLocks noChangeArrowheads="1"/>
          </p:cNvSpPr>
          <p:nvPr/>
        </p:nvSpPr>
        <p:spPr bwMode="auto">
          <a:xfrm>
            <a:off x="1628775" y="2457450"/>
            <a:ext cx="1752600" cy="304800"/>
          </a:xfrm>
          <a:prstGeom prst="rect">
            <a:avLst/>
          </a:prstGeom>
          <a:noFill/>
          <a:ln w="9525">
            <a:noFill/>
            <a:miter lim="800000"/>
            <a:headEnd/>
            <a:tailEnd/>
          </a:ln>
        </p:spPr>
        <p:txBody>
          <a:bodyPr>
            <a:spAutoFit/>
          </a:bodyPr>
          <a:lstStyle/>
          <a:p>
            <a:pPr>
              <a:spcBef>
                <a:spcPct val="50000"/>
              </a:spcBef>
            </a:pPr>
            <a:r>
              <a:rPr lang="en-CA" sz="1400" b="1">
                <a:solidFill>
                  <a:srgbClr val="E4391C"/>
                </a:solidFill>
                <a:latin typeface="Arial" charset="0"/>
              </a:rPr>
              <a:t>A18992</a:t>
            </a:r>
          </a:p>
        </p:txBody>
      </p:sp>
      <p:sp>
        <p:nvSpPr>
          <p:cNvPr id="147468" name="Text Box 92"/>
          <p:cNvSpPr txBox="1">
            <a:spLocks noChangeArrowheads="1"/>
          </p:cNvSpPr>
          <p:nvPr/>
        </p:nvSpPr>
        <p:spPr bwMode="auto">
          <a:xfrm>
            <a:off x="5553075" y="2254250"/>
            <a:ext cx="1752600" cy="304800"/>
          </a:xfrm>
          <a:prstGeom prst="rect">
            <a:avLst/>
          </a:prstGeom>
          <a:noFill/>
          <a:ln w="9525">
            <a:noFill/>
            <a:miter lim="800000"/>
            <a:headEnd/>
            <a:tailEnd/>
          </a:ln>
        </p:spPr>
        <p:txBody>
          <a:bodyPr>
            <a:spAutoFit/>
          </a:bodyPr>
          <a:lstStyle/>
          <a:p>
            <a:pPr>
              <a:spcBef>
                <a:spcPct val="50000"/>
              </a:spcBef>
            </a:pPr>
            <a:r>
              <a:rPr lang="en-CA" sz="1400" b="1">
                <a:solidFill>
                  <a:srgbClr val="E4391C"/>
                </a:solidFill>
                <a:latin typeface="Arial" charset="0"/>
              </a:rPr>
              <a:t>July 27, 2007</a:t>
            </a:r>
          </a:p>
        </p:txBody>
      </p:sp>
      <p:sp>
        <p:nvSpPr>
          <p:cNvPr id="147469" name="Text Box 93"/>
          <p:cNvSpPr txBox="1">
            <a:spLocks noChangeArrowheads="1"/>
          </p:cNvSpPr>
          <p:nvPr/>
        </p:nvSpPr>
        <p:spPr bwMode="auto">
          <a:xfrm>
            <a:off x="4738688" y="2463800"/>
            <a:ext cx="2309812" cy="304800"/>
          </a:xfrm>
          <a:prstGeom prst="rect">
            <a:avLst/>
          </a:prstGeom>
          <a:noFill/>
          <a:ln w="9525">
            <a:noFill/>
            <a:miter lim="800000"/>
            <a:headEnd/>
            <a:tailEnd/>
          </a:ln>
        </p:spPr>
        <p:txBody>
          <a:bodyPr>
            <a:spAutoFit/>
          </a:bodyPr>
          <a:lstStyle/>
          <a:p>
            <a:pPr>
              <a:spcBef>
                <a:spcPct val="50000"/>
              </a:spcBef>
            </a:pPr>
            <a:r>
              <a:rPr lang="en-CA" sz="1400" b="1">
                <a:solidFill>
                  <a:srgbClr val="E4391C"/>
                </a:solidFill>
                <a:latin typeface="Arial" charset="0"/>
              </a:rPr>
              <a:t>CP 18 BLK C01006</a:t>
            </a:r>
          </a:p>
        </p:txBody>
      </p:sp>
      <p:pic>
        <p:nvPicPr>
          <p:cNvPr id="86" name="Picture 88"/>
          <p:cNvPicPr>
            <a:picLocks noChangeAspect="1" noChangeArrowheads="1"/>
          </p:cNvPicPr>
          <p:nvPr/>
        </p:nvPicPr>
        <p:blipFill>
          <a:blip r:embed="rId3" cstate="print"/>
          <a:srcRect/>
          <a:stretch>
            <a:fillRect/>
          </a:stretch>
        </p:blipFill>
        <p:spPr bwMode="auto">
          <a:xfrm>
            <a:off x="8222727" y="6165303"/>
            <a:ext cx="576786" cy="4926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75" descr="Evaluation Form"/>
          <p:cNvPicPr>
            <a:picLocks noChangeAspect="1" noChangeArrowheads="1"/>
          </p:cNvPicPr>
          <p:nvPr/>
        </p:nvPicPr>
        <p:blipFill>
          <a:blip r:embed="rId2" cstate="print">
            <a:lum contrast="6000"/>
          </a:blip>
          <a:srcRect l="6590" t="18704" r="5577" b="73299"/>
          <a:stretch>
            <a:fillRect/>
          </a:stretch>
        </p:blipFill>
        <p:spPr bwMode="auto">
          <a:xfrm>
            <a:off x="611188" y="1219200"/>
            <a:ext cx="8080375" cy="979488"/>
          </a:xfrm>
          <a:prstGeom prst="rect">
            <a:avLst/>
          </a:prstGeom>
          <a:noFill/>
          <a:ln w="38100">
            <a:noFill/>
            <a:miter lim="800000"/>
            <a:headEnd/>
            <a:tailEnd/>
          </a:ln>
        </p:spPr>
      </p:pic>
      <p:sp>
        <p:nvSpPr>
          <p:cNvPr id="56324" name="Rectangle 78"/>
          <p:cNvSpPr>
            <a:spLocks noChangeArrowheads="1"/>
          </p:cNvSpPr>
          <p:nvPr/>
        </p:nvSpPr>
        <p:spPr bwMode="auto">
          <a:xfrm>
            <a:off x="539750" y="3109149"/>
            <a:ext cx="8077200" cy="2062103"/>
          </a:xfrm>
          <a:prstGeom prst="rect">
            <a:avLst/>
          </a:prstGeom>
          <a:noFill/>
          <a:ln w="9525">
            <a:noFill/>
            <a:miter lim="800000"/>
            <a:headEnd/>
            <a:tailEnd/>
          </a:ln>
        </p:spPr>
        <p:txBody>
          <a:bodyPr anchor="ctr">
            <a:spAutoFit/>
          </a:bodyPr>
          <a:lstStyle/>
          <a:p>
            <a:pPr>
              <a:defRPr/>
            </a:pPr>
            <a:r>
              <a:rPr lang="en-CA" sz="1800" b="1" dirty="0">
                <a:solidFill>
                  <a:srgbClr val="FFFF66"/>
                </a:solidFill>
                <a:latin typeface="Candara" pitchFamily="34" charset="0"/>
              </a:rPr>
              <a:t>Step 2: </a:t>
            </a:r>
            <a:r>
              <a:rPr lang="en-CA" sz="1800" b="1" dirty="0">
                <a:solidFill>
                  <a:srgbClr val="FFFFFF"/>
                </a:solidFill>
                <a:latin typeface="Candara" pitchFamily="34" charset="0"/>
              </a:rPr>
              <a:t>Fill in VLI </a:t>
            </a:r>
            <a:r>
              <a:rPr lang="en-CA" sz="1800" b="1" dirty="0" smtClean="0">
                <a:solidFill>
                  <a:srgbClr val="FFFFFF"/>
                </a:solidFill>
                <a:latin typeface="Candara" pitchFamily="34" charset="0"/>
              </a:rPr>
              <a:t>inventory and </a:t>
            </a:r>
            <a:r>
              <a:rPr lang="en-CA" sz="1800" b="1" dirty="0">
                <a:solidFill>
                  <a:srgbClr val="FFFFFF"/>
                </a:solidFill>
                <a:latin typeface="Candara" pitchFamily="34" charset="0"/>
              </a:rPr>
              <a:t>VQO information.</a:t>
            </a:r>
          </a:p>
          <a:p>
            <a:pPr>
              <a:defRPr/>
            </a:pPr>
            <a:endParaRPr lang="en-CA" sz="1800" b="1" dirty="0">
              <a:solidFill>
                <a:srgbClr val="FFFFFF"/>
              </a:solidFill>
              <a:latin typeface="Candara" pitchFamily="34" charset="0"/>
            </a:endParaRPr>
          </a:p>
          <a:p>
            <a:pPr>
              <a:defRPr/>
            </a:pPr>
            <a:r>
              <a:rPr lang="en-US" sz="1600" b="1" dirty="0">
                <a:solidFill>
                  <a:srgbClr val="FFFFFF"/>
                </a:solidFill>
                <a:latin typeface="Candara" pitchFamily="34" charset="0"/>
              </a:rPr>
              <a:t>Confirm the established VQO and date of establishment by checking  source </a:t>
            </a:r>
            <a:r>
              <a:rPr lang="en-US" sz="1600" b="1" dirty="0" smtClean="0">
                <a:solidFill>
                  <a:srgbClr val="FFFFFF"/>
                </a:solidFill>
                <a:latin typeface="Candara" pitchFamily="34" charset="0"/>
              </a:rPr>
              <a:t>documents.</a:t>
            </a:r>
          </a:p>
          <a:p>
            <a:pPr>
              <a:defRPr/>
            </a:pPr>
            <a:r>
              <a:rPr lang="en-US" sz="1600" b="1" dirty="0" smtClean="0">
                <a:solidFill>
                  <a:srgbClr val="FFFFFF"/>
                </a:solidFill>
                <a:latin typeface="Candara" pitchFamily="34" charset="0"/>
              </a:rPr>
              <a:t> </a:t>
            </a:r>
          </a:p>
          <a:p>
            <a:pPr>
              <a:defRPr/>
            </a:pPr>
            <a:endParaRPr lang="en-US" b="1" dirty="0">
              <a:solidFill>
                <a:schemeClr val="tx2">
                  <a:lumMod val="90000"/>
                </a:schemeClr>
              </a:solidFill>
              <a:latin typeface="Arial" charset="0"/>
            </a:endParaRPr>
          </a:p>
          <a:p>
            <a:pPr>
              <a:buClr>
                <a:srgbClr val="FFFFFF"/>
              </a:buClr>
              <a:defRPr/>
            </a:pPr>
            <a:endParaRPr lang="en-US" b="1" dirty="0">
              <a:solidFill>
                <a:schemeClr val="tx2"/>
              </a:solidFill>
              <a:latin typeface="Arial" charset="0"/>
            </a:endParaRPr>
          </a:p>
          <a:p>
            <a:pPr>
              <a:defRPr/>
            </a:pPr>
            <a:endParaRPr lang="en-CA" b="1" dirty="0">
              <a:solidFill>
                <a:schemeClr val="tx2"/>
              </a:solidFill>
              <a:latin typeface="Arial" charset="0"/>
            </a:endParaRPr>
          </a:p>
        </p:txBody>
      </p:sp>
      <p:sp>
        <p:nvSpPr>
          <p:cNvPr id="103503" name="Text Box 79"/>
          <p:cNvSpPr txBox="1">
            <a:spLocks noChangeArrowheads="1"/>
          </p:cNvSpPr>
          <p:nvPr/>
        </p:nvSpPr>
        <p:spPr bwMode="auto">
          <a:xfrm>
            <a:off x="76200" y="381000"/>
            <a:ext cx="9067800" cy="584775"/>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a:t>
            </a:r>
            <a:r>
              <a:rPr lang="en-CA" b="1" dirty="0">
                <a:solidFill>
                  <a:srgbClr val="FFFF00"/>
                </a:solidFill>
                <a:effectLst>
                  <a:outerShdw blurRad="38100" dist="38100" dir="2700000" algn="tl">
                    <a:srgbClr val="000000"/>
                  </a:outerShdw>
                </a:effectLst>
                <a:latin typeface="Times New Roman" pitchFamily="18" charset="0"/>
              </a:rPr>
              <a:t>Record </a:t>
            </a:r>
            <a:r>
              <a:rPr lang="en-CA" b="1" dirty="0" smtClean="0">
                <a:solidFill>
                  <a:srgbClr val="FFFF00"/>
                </a:solidFill>
                <a:effectLst>
                  <a:outerShdw blurRad="38100" dist="38100" dir="2700000" algn="tl">
                    <a:srgbClr val="000000"/>
                  </a:outerShdw>
                </a:effectLst>
                <a:latin typeface="Times New Roman" pitchFamily="18" charset="0"/>
              </a:rPr>
              <a:t>Visual Landscape Inventory </a:t>
            </a:r>
            <a:r>
              <a:rPr lang="en-CA" b="1" dirty="0">
                <a:solidFill>
                  <a:srgbClr val="FFFF00"/>
                </a:solidFill>
                <a:effectLst>
                  <a:outerShdw blurRad="38100" dist="38100" dir="2700000" algn="tl">
                    <a:srgbClr val="000000"/>
                  </a:outerShdw>
                </a:effectLst>
                <a:latin typeface="Times New Roman" pitchFamily="18" charset="0"/>
              </a:rPr>
              <a:t>and VQO Information</a:t>
            </a:r>
          </a:p>
        </p:txBody>
      </p:sp>
      <p:sp>
        <p:nvSpPr>
          <p:cNvPr id="148485" name="Rectangle 81"/>
          <p:cNvSpPr>
            <a:spLocks noChangeArrowheads="1"/>
          </p:cNvSpPr>
          <p:nvPr/>
        </p:nvSpPr>
        <p:spPr bwMode="auto">
          <a:xfrm>
            <a:off x="609600" y="1233488"/>
            <a:ext cx="8077200" cy="914400"/>
          </a:xfrm>
          <a:prstGeom prst="rect">
            <a:avLst/>
          </a:prstGeom>
          <a:noFill/>
          <a:ln w="38100">
            <a:solidFill>
              <a:srgbClr val="CCFFFF"/>
            </a:solidFill>
            <a:miter lim="800000"/>
            <a:headEnd/>
            <a:tailEnd/>
          </a:ln>
        </p:spPr>
        <p:txBody>
          <a:bodyPr wrap="none" anchor="ctr"/>
          <a:lstStyle/>
          <a:p>
            <a:endParaRPr lang="en-US"/>
          </a:p>
        </p:txBody>
      </p:sp>
      <p:sp>
        <p:nvSpPr>
          <p:cNvPr id="148486" name="Text Box 83"/>
          <p:cNvSpPr txBox="1">
            <a:spLocks noChangeArrowheads="1"/>
          </p:cNvSpPr>
          <p:nvPr/>
        </p:nvSpPr>
        <p:spPr bwMode="auto">
          <a:xfrm>
            <a:off x="1600200" y="1433513"/>
            <a:ext cx="1752600" cy="304800"/>
          </a:xfrm>
          <a:prstGeom prst="rect">
            <a:avLst/>
          </a:prstGeom>
          <a:noFill/>
          <a:ln w="9525">
            <a:noFill/>
            <a:miter lim="800000"/>
            <a:headEnd/>
            <a:tailEnd/>
          </a:ln>
        </p:spPr>
        <p:txBody>
          <a:bodyPr>
            <a:spAutoFit/>
          </a:bodyPr>
          <a:lstStyle/>
          <a:p>
            <a:pPr>
              <a:spcBef>
                <a:spcPct val="50000"/>
              </a:spcBef>
            </a:pPr>
            <a:r>
              <a:rPr lang="en-CA" sz="1400" b="1">
                <a:solidFill>
                  <a:srgbClr val="E4391C"/>
                </a:solidFill>
                <a:latin typeface="Arial" charset="0"/>
              </a:rPr>
              <a:t>June 2003</a:t>
            </a:r>
          </a:p>
        </p:txBody>
      </p:sp>
      <p:sp>
        <p:nvSpPr>
          <p:cNvPr id="148487" name="Text Box 84"/>
          <p:cNvSpPr txBox="1">
            <a:spLocks noChangeArrowheads="1"/>
          </p:cNvSpPr>
          <p:nvPr/>
        </p:nvSpPr>
        <p:spPr bwMode="auto">
          <a:xfrm>
            <a:off x="1604963" y="1647825"/>
            <a:ext cx="1752600" cy="304800"/>
          </a:xfrm>
          <a:prstGeom prst="rect">
            <a:avLst/>
          </a:prstGeom>
          <a:noFill/>
          <a:ln w="9525">
            <a:noFill/>
            <a:miter lim="800000"/>
            <a:headEnd/>
            <a:tailEnd/>
          </a:ln>
        </p:spPr>
        <p:txBody>
          <a:bodyPr>
            <a:spAutoFit/>
          </a:bodyPr>
          <a:lstStyle/>
          <a:p>
            <a:pPr>
              <a:spcBef>
                <a:spcPct val="50000"/>
              </a:spcBef>
            </a:pPr>
            <a:r>
              <a:rPr lang="en-CA" sz="1400" b="1">
                <a:solidFill>
                  <a:srgbClr val="E4391C"/>
                </a:solidFill>
                <a:latin typeface="Arial" charset="0"/>
              </a:rPr>
              <a:t>2449</a:t>
            </a:r>
          </a:p>
        </p:txBody>
      </p:sp>
      <p:sp>
        <p:nvSpPr>
          <p:cNvPr id="148488" name="Text Box 85"/>
          <p:cNvSpPr txBox="1">
            <a:spLocks noChangeArrowheads="1"/>
          </p:cNvSpPr>
          <p:nvPr/>
        </p:nvSpPr>
        <p:spPr bwMode="auto">
          <a:xfrm>
            <a:off x="1233488" y="1828800"/>
            <a:ext cx="1752600" cy="304800"/>
          </a:xfrm>
          <a:prstGeom prst="rect">
            <a:avLst/>
          </a:prstGeom>
          <a:noFill/>
          <a:ln w="9525">
            <a:noFill/>
            <a:miter lim="800000"/>
            <a:headEnd/>
            <a:tailEnd/>
          </a:ln>
        </p:spPr>
        <p:txBody>
          <a:bodyPr>
            <a:spAutoFit/>
          </a:bodyPr>
          <a:lstStyle/>
          <a:p>
            <a:pPr>
              <a:spcBef>
                <a:spcPct val="50000"/>
              </a:spcBef>
            </a:pPr>
            <a:r>
              <a:rPr lang="en-CA" sz="1400" b="1">
                <a:solidFill>
                  <a:srgbClr val="E4391C"/>
                </a:solidFill>
                <a:latin typeface="Arial" charset="0"/>
              </a:rPr>
              <a:t>MM</a:t>
            </a:r>
          </a:p>
        </p:txBody>
      </p:sp>
      <p:sp>
        <p:nvSpPr>
          <p:cNvPr id="148489" name="Text Box 86"/>
          <p:cNvSpPr txBox="1">
            <a:spLocks noChangeArrowheads="1"/>
          </p:cNvSpPr>
          <p:nvPr/>
        </p:nvSpPr>
        <p:spPr bwMode="auto">
          <a:xfrm>
            <a:off x="3505200" y="1447800"/>
            <a:ext cx="2362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M</a:t>
            </a:r>
          </a:p>
        </p:txBody>
      </p:sp>
      <p:sp>
        <p:nvSpPr>
          <p:cNvPr id="148490" name="Text Box 87"/>
          <p:cNvSpPr txBox="1">
            <a:spLocks noChangeArrowheads="1"/>
          </p:cNvSpPr>
          <p:nvPr/>
        </p:nvSpPr>
        <p:spPr bwMode="auto">
          <a:xfrm>
            <a:off x="3457575" y="1628775"/>
            <a:ext cx="24384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3</a:t>
            </a:r>
          </a:p>
        </p:txBody>
      </p:sp>
      <p:sp>
        <p:nvSpPr>
          <p:cNvPr id="148491" name="Text Box 88"/>
          <p:cNvSpPr txBox="1">
            <a:spLocks noChangeArrowheads="1"/>
          </p:cNvSpPr>
          <p:nvPr/>
        </p:nvSpPr>
        <p:spPr bwMode="auto">
          <a:xfrm>
            <a:off x="7010400" y="1419225"/>
            <a:ext cx="13716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M</a:t>
            </a:r>
          </a:p>
        </p:txBody>
      </p:sp>
      <p:sp>
        <p:nvSpPr>
          <p:cNvPr id="148492" name="Text Box 89"/>
          <p:cNvSpPr txBox="1">
            <a:spLocks noChangeArrowheads="1"/>
          </p:cNvSpPr>
          <p:nvPr/>
        </p:nvSpPr>
        <p:spPr bwMode="auto">
          <a:xfrm>
            <a:off x="7315200" y="1647825"/>
            <a:ext cx="11430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2000</a:t>
            </a:r>
          </a:p>
        </p:txBody>
      </p:sp>
      <p:sp>
        <p:nvSpPr>
          <p:cNvPr id="148493" name="Text Box 90"/>
          <p:cNvSpPr txBox="1">
            <a:spLocks noChangeArrowheads="1"/>
          </p:cNvSpPr>
          <p:nvPr/>
        </p:nvSpPr>
        <p:spPr bwMode="auto">
          <a:xfrm>
            <a:off x="7086600" y="1828800"/>
            <a:ext cx="1752600" cy="304800"/>
          </a:xfrm>
          <a:prstGeom prst="rect">
            <a:avLst/>
          </a:prstGeom>
          <a:noFill/>
          <a:ln w="9525">
            <a:noFill/>
            <a:miter lim="800000"/>
            <a:headEnd/>
            <a:tailEnd/>
          </a:ln>
        </p:spPr>
        <p:txBody>
          <a:bodyPr>
            <a:spAutoFit/>
          </a:bodyPr>
          <a:lstStyle/>
          <a:p>
            <a:pPr>
              <a:spcBef>
                <a:spcPct val="50000"/>
              </a:spcBef>
            </a:pPr>
            <a:r>
              <a:rPr lang="en-CA" sz="1400" b="1">
                <a:solidFill>
                  <a:srgbClr val="E4391C"/>
                </a:solidFill>
                <a:latin typeface="Arial" charset="0"/>
              </a:rPr>
              <a:t>DM Letter</a:t>
            </a:r>
          </a:p>
        </p:txBody>
      </p:sp>
      <p:sp>
        <p:nvSpPr>
          <p:cNvPr id="148494" name="Text Box 91"/>
          <p:cNvSpPr txBox="1">
            <a:spLocks noChangeArrowheads="1"/>
          </p:cNvSpPr>
          <p:nvPr/>
        </p:nvSpPr>
        <p:spPr bwMode="auto">
          <a:xfrm>
            <a:off x="4281488" y="1828800"/>
            <a:ext cx="1600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N/A</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506" name="Group 77"/>
          <p:cNvGrpSpPr>
            <a:grpSpLocks/>
          </p:cNvGrpSpPr>
          <p:nvPr/>
        </p:nvGrpSpPr>
        <p:grpSpPr bwMode="auto">
          <a:xfrm>
            <a:off x="685800" y="1143000"/>
            <a:ext cx="7924800" cy="2286000"/>
            <a:chOff x="528" y="1152"/>
            <a:chExt cx="4080" cy="720"/>
          </a:xfrm>
        </p:grpSpPr>
        <p:pic>
          <p:nvPicPr>
            <p:cNvPr id="149521" name="Picture 75" descr="Evaluation Form"/>
            <p:cNvPicPr>
              <a:picLocks noChangeAspect="1" noChangeArrowheads="1"/>
            </p:cNvPicPr>
            <p:nvPr/>
          </p:nvPicPr>
          <p:blipFill>
            <a:blip r:embed="rId2" cstate="print">
              <a:lum contrast="6000"/>
            </a:blip>
            <a:srcRect l="6186" t="26329" r="6186" b="62077"/>
            <a:stretch>
              <a:fillRect/>
            </a:stretch>
          </p:blipFill>
          <p:spPr bwMode="auto">
            <a:xfrm>
              <a:off x="528" y="1152"/>
              <a:ext cx="4080" cy="720"/>
            </a:xfrm>
            <a:prstGeom prst="rect">
              <a:avLst/>
            </a:prstGeom>
            <a:noFill/>
            <a:ln w="9525">
              <a:solidFill>
                <a:schemeClr val="tx1"/>
              </a:solidFill>
              <a:miter lim="800000"/>
              <a:headEnd/>
              <a:tailEnd/>
            </a:ln>
          </p:spPr>
        </p:pic>
        <p:sp>
          <p:nvSpPr>
            <p:cNvPr id="149522" name="Rectangle 76"/>
            <p:cNvSpPr>
              <a:spLocks noChangeArrowheads="1"/>
            </p:cNvSpPr>
            <p:nvPr/>
          </p:nvSpPr>
          <p:spPr bwMode="auto">
            <a:xfrm>
              <a:off x="528" y="1152"/>
              <a:ext cx="4080" cy="720"/>
            </a:xfrm>
            <a:prstGeom prst="rect">
              <a:avLst/>
            </a:prstGeom>
            <a:noFill/>
            <a:ln w="25400">
              <a:solidFill>
                <a:srgbClr val="333300"/>
              </a:solidFill>
              <a:miter lim="800000"/>
              <a:headEnd/>
              <a:tailEnd/>
            </a:ln>
          </p:spPr>
          <p:txBody>
            <a:bodyPr wrap="none" anchor="ctr"/>
            <a:lstStyle/>
            <a:p>
              <a:endParaRPr lang="en-US"/>
            </a:p>
          </p:txBody>
        </p:sp>
      </p:grpSp>
      <p:sp>
        <p:nvSpPr>
          <p:cNvPr id="149507" name="Rectangle 79"/>
          <p:cNvSpPr>
            <a:spLocks noChangeArrowheads="1"/>
          </p:cNvSpPr>
          <p:nvPr/>
        </p:nvSpPr>
        <p:spPr bwMode="auto">
          <a:xfrm>
            <a:off x="685800" y="1143000"/>
            <a:ext cx="7924800" cy="2286000"/>
          </a:xfrm>
          <a:prstGeom prst="rect">
            <a:avLst/>
          </a:prstGeom>
          <a:noFill/>
          <a:ln w="38100">
            <a:solidFill>
              <a:srgbClr val="00CC00"/>
            </a:solidFill>
            <a:miter lim="800000"/>
            <a:headEnd/>
            <a:tailEnd/>
          </a:ln>
        </p:spPr>
        <p:txBody>
          <a:bodyPr wrap="none" anchor="ctr"/>
          <a:lstStyle/>
          <a:p>
            <a:endParaRPr lang="en-US"/>
          </a:p>
        </p:txBody>
      </p:sp>
      <p:sp>
        <p:nvSpPr>
          <p:cNvPr id="101456" name="Text Box 80"/>
          <p:cNvSpPr txBox="1">
            <a:spLocks noChangeArrowheads="1"/>
          </p:cNvSpPr>
          <p:nvPr/>
        </p:nvSpPr>
        <p:spPr bwMode="auto">
          <a:xfrm>
            <a:off x="76200" y="381000"/>
            <a:ext cx="9067800" cy="523875"/>
          </a:xfrm>
          <a:prstGeom prst="rect">
            <a:avLst/>
          </a:prstGeom>
          <a:noFill/>
          <a:ln w="9525">
            <a:noFill/>
            <a:miter lim="800000"/>
            <a:headEnd/>
            <a:tailEnd/>
          </a:ln>
          <a:effectLst/>
        </p:spPr>
        <p:txBody>
          <a:bodyPr>
            <a:spAutoFit/>
          </a:bodyPr>
          <a:lstStyle/>
          <a:p>
            <a:pPr marL="342900" indent="-342900" algn="ctr">
              <a:spcBef>
                <a:spcPct val="50000"/>
              </a:spcBef>
              <a:defRPr/>
            </a:pPr>
            <a:r>
              <a:rPr lang="en-CA" sz="2800" b="1" dirty="0">
                <a:solidFill>
                  <a:srgbClr val="FFFF00"/>
                </a:solidFill>
                <a:effectLst>
                  <a:outerShdw blurRad="38100" dist="38100" dir="2700000" algn="tl">
                    <a:srgbClr val="000000"/>
                  </a:outerShdw>
                </a:effectLst>
                <a:latin typeface="Times New Roman" pitchFamily="18" charset="0"/>
              </a:rPr>
              <a:t>    Record Viewpoint &amp; Take Photos</a:t>
            </a:r>
          </a:p>
        </p:txBody>
      </p:sp>
      <p:sp>
        <p:nvSpPr>
          <p:cNvPr id="149509" name="Rectangle 81"/>
          <p:cNvSpPr>
            <a:spLocks noChangeArrowheads="1"/>
          </p:cNvSpPr>
          <p:nvPr/>
        </p:nvSpPr>
        <p:spPr bwMode="auto">
          <a:xfrm>
            <a:off x="684213" y="3562042"/>
            <a:ext cx="8001000" cy="2492990"/>
          </a:xfrm>
          <a:prstGeom prst="rect">
            <a:avLst/>
          </a:prstGeom>
          <a:noFill/>
          <a:ln w="9525">
            <a:noFill/>
            <a:miter lim="800000"/>
            <a:headEnd/>
            <a:tailEnd/>
          </a:ln>
        </p:spPr>
        <p:txBody>
          <a:bodyPr anchor="ctr">
            <a:spAutoFit/>
          </a:bodyPr>
          <a:lstStyle/>
          <a:p>
            <a:r>
              <a:rPr lang="en-CA" sz="1800" b="1" dirty="0">
                <a:solidFill>
                  <a:srgbClr val="FFFF66"/>
                </a:solidFill>
                <a:latin typeface="Candara" pitchFamily="34" charset="0"/>
              </a:rPr>
              <a:t>Step 3: </a:t>
            </a:r>
          </a:p>
          <a:p>
            <a:endParaRPr lang="en-CA" sz="1800" b="1" dirty="0">
              <a:solidFill>
                <a:srgbClr val="FFFF66"/>
              </a:solidFill>
              <a:latin typeface="Candara" pitchFamily="34" charset="0"/>
            </a:endParaRPr>
          </a:p>
          <a:p>
            <a:r>
              <a:rPr lang="en-CA" sz="1800" b="1" dirty="0">
                <a:solidFill>
                  <a:srgbClr val="FFFFFF"/>
                </a:solidFill>
                <a:latin typeface="Candara" pitchFamily="34" charset="0"/>
              </a:rPr>
              <a:t>Choose Viewpoint and take Photographs</a:t>
            </a:r>
            <a:r>
              <a:rPr lang="en-CA" sz="1800" b="1" dirty="0" smtClean="0">
                <a:solidFill>
                  <a:srgbClr val="FFFFFF"/>
                </a:solidFill>
                <a:latin typeface="Candara" pitchFamily="34" charset="0"/>
              </a:rPr>
              <a:t>:</a:t>
            </a:r>
          </a:p>
          <a:p>
            <a:endParaRPr lang="en-CA" sz="1800" b="1" dirty="0">
              <a:solidFill>
                <a:srgbClr val="FFFFFF"/>
              </a:solidFill>
              <a:latin typeface="Candara" pitchFamily="34" charset="0"/>
            </a:endParaRPr>
          </a:p>
          <a:p>
            <a:r>
              <a:rPr lang="en-CA" sz="1600" b="1" dirty="0">
                <a:solidFill>
                  <a:srgbClr val="FFFFFF"/>
                </a:solidFill>
                <a:latin typeface="Candara" pitchFamily="34" charset="0"/>
              </a:rPr>
              <a:t>It is important to choose viewpoints that provide a good view of the block being assessed. These may be </a:t>
            </a:r>
            <a:r>
              <a:rPr lang="en-US" sz="1600" b="1" dirty="0">
                <a:solidFill>
                  <a:srgbClr val="FFFFFF"/>
                </a:solidFill>
                <a:latin typeface="Candara" pitchFamily="34" charset="0"/>
              </a:rPr>
              <a:t>viewpoints that were used by the licensee in their Visual Impact Assessment, viewpoints identified in the VLI or may be completely new locations</a:t>
            </a:r>
            <a:r>
              <a:rPr lang="en-US" sz="1600" b="1" dirty="0" smtClean="0">
                <a:solidFill>
                  <a:srgbClr val="FFFFFF"/>
                </a:solidFill>
                <a:latin typeface="Candara" pitchFamily="34" charset="0"/>
              </a:rPr>
              <a:t>.</a:t>
            </a:r>
          </a:p>
          <a:p>
            <a:r>
              <a:rPr lang="en-US" sz="1600" b="1" dirty="0" smtClean="0">
                <a:solidFill>
                  <a:srgbClr val="FFFFFF"/>
                </a:solidFill>
                <a:latin typeface="Candara" pitchFamily="34" charset="0"/>
              </a:rPr>
              <a:t>Record </a:t>
            </a:r>
            <a:r>
              <a:rPr lang="en-US" sz="1600" b="1" dirty="0">
                <a:solidFill>
                  <a:srgbClr val="FFFFFF"/>
                </a:solidFill>
                <a:latin typeface="Candara" pitchFamily="34" charset="0"/>
              </a:rPr>
              <a:t>the photography information.</a:t>
            </a:r>
          </a:p>
          <a:p>
            <a:endParaRPr lang="en-CA" b="1" dirty="0">
              <a:solidFill>
                <a:schemeClr val="tx2"/>
              </a:solidFill>
              <a:latin typeface="Arial" charset="0"/>
            </a:endParaRPr>
          </a:p>
        </p:txBody>
      </p:sp>
      <p:sp>
        <p:nvSpPr>
          <p:cNvPr id="149510" name="Text Box 84"/>
          <p:cNvSpPr txBox="1">
            <a:spLocks noChangeArrowheads="1"/>
          </p:cNvSpPr>
          <p:nvPr/>
        </p:nvSpPr>
        <p:spPr bwMode="auto">
          <a:xfrm>
            <a:off x="1752600" y="1600200"/>
            <a:ext cx="12954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a:t>
            </a:r>
          </a:p>
        </p:txBody>
      </p:sp>
      <p:sp>
        <p:nvSpPr>
          <p:cNvPr id="149511" name="Text Box 85"/>
          <p:cNvSpPr txBox="1">
            <a:spLocks noChangeArrowheads="1"/>
          </p:cNvSpPr>
          <p:nvPr/>
        </p:nvSpPr>
        <p:spPr bwMode="auto">
          <a:xfrm>
            <a:off x="1600200" y="1919288"/>
            <a:ext cx="1752600" cy="304800"/>
          </a:xfrm>
          <a:prstGeom prst="rect">
            <a:avLst/>
          </a:prstGeom>
          <a:noFill/>
          <a:ln w="9525">
            <a:noFill/>
            <a:miter lim="800000"/>
            <a:headEnd/>
            <a:tailEnd/>
          </a:ln>
        </p:spPr>
        <p:txBody>
          <a:bodyPr>
            <a:spAutoFit/>
          </a:bodyPr>
          <a:lstStyle/>
          <a:p>
            <a:pPr>
              <a:spcBef>
                <a:spcPct val="50000"/>
              </a:spcBef>
            </a:pPr>
            <a:r>
              <a:rPr lang="en-CA" sz="1400" b="1">
                <a:solidFill>
                  <a:srgbClr val="E4391C"/>
                </a:solidFill>
                <a:latin typeface="Arial" charset="0"/>
              </a:rPr>
              <a:t>50</a:t>
            </a:r>
            <a:r>
              <a:rPr lang="en-CA" sz="1400" b="1" baseline="30000">
                <a:solidFill>
                  <a:srgbClr val="E4391C"/>
                </a:solidFill>
                <a:latin typeface="Arial" charset="0"/>
              </a:rPr>
              <a:t>o</a:t>
            </a:r>
            <a:r>
              <a:rPr lang="en-CA" sz="1400" b="1">
                <a:solidFill>
                  <a:srgbClr val="E4391C"/>
                </a:solidFill>
                <a:latin typeface="Arial" charset="0"/>
              </a:rPr>
              <a:t>  41’ 58.7</a:t>
            </a:r>
          </a:p>
        </p:txBody>
      </p:sp>
      <p:sp>
        <p:nvSpPr>
          <p:cNvPr id="149512" name="Text Box 87"/>
          <p:cNvSpPr txBox="1">
            <a:spLocks noChangeArrowheads="1"/>
          </p:cNvSpPr>
          <p:nvPr/>
        </p:nvSpPr>
        <p:spPr bwMode="auto">
          <a:xfrm>
            <a:off x="4267200" y="1600200"/>
            <a:ext cx="1752600" cy="304800"/>
          </a:xfrm>
          <a:prstGeom prst="rect">
            <a:avLst/>
          </a:prstGeom>
          <a:noFill/>
          <a:ln w="9525">
            <a:noFill/>
            <a:miter lim="800000"/>
            <a:headEnd/>
            <a:tailEnd/>
          </a:ln>
        </p:spPr>
        <p:txBody>
          <a:bodyPr>
            <a:spAutoFit/>
          </a:bodyPr>
          <a:lstStyle/>
          <a:p>
            <a:pPr>
              <a:spcBef>
                <a:spcPct val="50000"/>
              </a:spcBef>
            </a:pPr>
            <a:r>
              <a:rPr lang="en-CA" sz="1400" b="1">
                <a:solidFill>
                  <a:srgbClr val="E4391C"/>
                </a:solidFill>
                <a:latin typeface="Arial" charset="0"/>
              </a:rPr>
              <a:t>117</a:t>
            </a:r>
            <a:r>
              <a:rPr lang="en-CA" sz="1400" b="1" baseline="30000">
                <a:solidFill>
                  <a:srgbClr val="E4391C"/>
                </a:solidFill>
                <a:latin typeface="Arial" charset="0"/>
              </a:rPr>
              <a:t>o</a:t>
            </a:r>
            <a:r>
              <a:rPr lang="en-CA" sz="1400" b="1">
                <a:solidFill>
                  <a:srgbClr val="E4391C"/>
                </a:solidFill>
                <a:latin typeface="Arial" charset="0"/>
              </a:rPr>
              <a:t> 59’ 26.7</a:t>
            </a:r>
          </a:p>
        </p:txBody>
      </p:sp>
      <p:sp>
        <p:nvSpPr>
          <p:cNvPr id="149513" name="Text Box 88"/>
          <p:cNvSpPr txBox="1">
            <a:spLocks noChangeArrowheads="1"/>
          </p:cNvSpPr>
          <p:nvPr/>
        </p:nvSpPr>
        <p:spPr bwMode="auto">
          <a:xfrm>
            <a:off x="3962400" y="1905000"/>
            <a:ext cx="19050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518 M</a:t>
            </a:r>
          </a:p>
        </p:txBody>
      </p:sp>
      <p:sp>
        <p:nvSpPr>
          <p:cNvPr id="149514" name="Text Box 89"/>
          <p:cNvSpPr txBox="1">
            <a:spLocks noChangeArrowheads="1"/>
          </p:cNvSpPr>
          <p:nvPr/>
        </p:nvSpPr>
        <p:spPr bwMode="auto">
          <a:xfrm>
            <a:off x="7010400" y="1600200"/>
            <a:ext cx="13716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56</a:t>
            </a:r>
            <a:r>
              <a:rPr lang="en-CA" sz="1400" b="1" baseline="30000">
                <a:solidFill>
                  <a:srgbClr val="E4391C"/>
                </a:solidFill>
                <a:latin typeface="Arial" charset="0"/>
              </a:rPr>
              <a:t>o</a:t>
            </a:r>
            <a:r>
              <a:rPr lang="en-CA" sz="1400" b="1">
                <a:solidFill>
                  <a:srgbClr val="E4391C"/>
                </a:solidFill>
                <a:latin typeface="Arial" charset="0"/>
              </a:rPr>
              <a:t> </a:t>
            </a:r>
          </a:p>
        </p:txBody>
      </p:sp>
      <p:sp>
        <p:nvSpPr>
          <p:cNvPr id="149515" name="Text Box 90"/>
          <p:cNvSpPr txBox="1">
            <a:spLocks noChangeArrowheads="1"/>
          </p:cNvSpPr>
          <p:nvPr/>
        </p:nvSpPr>
        <p:spPr bwMode="auto">
          <a:xfrm>
            <a:off x="7086600" y="1905000"/>
            <a:ext cx="13716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5 KM</a:t>
            </a:r>
          </a:p>
        </p:txBody>
      </p:sp>
      <p:sp>
        <p:nvSpPr>
          <p:cNvPr id="149516" name="Text Box 92"/>
          <p:cNvSpPr txBox="1">
            <a:spLocks noChangeArrowheads="1"/>
          </p:cNvSpPr>
          <p:nvPr/>
        </p:nvSpPr>
        <p:spPr bwMode="auto">
          <a:xfrm>
            <a:off x="7405688" y="2790825"/>
            <a:ext cx="13716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26</a:t>
            </a:r>
            <a:r>
              <a:rPr lang="en-CA" sz="1400" b="1" baseline="30000">
                <a:solidFill>
                  <a:srgbClr val="E4391C"/>
                </a:solidFill>
                <a:latin typeface="Arial" charset="0"/>
              </a:rPr>
              <a:t>o</a:t>
            </a:r>
            <a:r>
              <a:rPr lang="en-CA" sz="1400" b="1">
                <a:solidFill>
                  <a:srgbClr val="E4391C"/>
                </a:solidFill>
                <a:latin typeface="Arial" charset="0"/>
              </a:rPr>
              <a:t> </a:t>
            </a:r>
          </a:p>
        </p:txBody>
      </p:sp>
      <p:sp>
        <p:nvSpPr>
          <p:cNvPr id="149517" name="Text Box 93"/>
          <p:cNvSpPr txBox="1">
            <a:spLocks noChangeArrowheads="1"/>
          </p:cNvSpPr>
          <p:nvPr/>
        </p:nvSpPr>
        <p:spPr bwMode="auto">
          <a:xfrm>
            <a:off x="7424738" y="3081338"/>
            <a:ext cx="13716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10</a:t>
            </a:r>
            <a:r>
              <a:rPr lang="en-CA" sz="1400" b="1" baseline="30000">
                <a:solidFill>
                  <a:srgbClr val="E4391C"/>
                </a:solidFill>
                <a:latin typeface="Arial" charset="0"/>
              </a:rPr>
              <a:t>o</a:t>
            </a:r>
            <a:r>
              <a:rPr lang="en-CA" sz="1400" b="1">
                <a:solidFill>
                  <a:srgbClr val="E4391C"/>
                </a:solidFill>
                <a:latin typeface="Arial" charset="0"/>
              </a:rPr>
              <a:t> </a:t>
            </a:r>
          </a:p>
        </p:txBody>
      </p:sp>
      <p:sp>
        <p:nvSpPr>
          <p:cNvPr id="149518" name="Text Box 94"/>
          <p:cNvSpPr txBox="1">
            <a:spLocks noChangeArrowheads="1"/>
          </p:cNvSpPr>
          <p:nvPr/>
        </p:nvSpPr>
        <p:spPr bwMode="auto">
          <a:xfrm>
            <a:off x="4400550" y="3100388"/>
            <a:ext cx="1528763"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Unofficial Stop</a:t>
            </a:r>
          </a:p>
        </p:txBody>
      </p:sp>
      <p:sp>
        <p:nvSpPr>
          <p:cNvPr id="92" name="TextBox 91"/>
          <p:cNvSpPr txBox="1"/>
          <p:nvPr/>
        </p:nvSpPr>
        <p:spPr>
          <a:xfrm>
            <a:off x="1905000" y="3048000"/>
            <a:ext cx="1355725" cy="307975"/>
          </a:xfrm>
          <a:prstGeom prst="rect">
            <a:avLst/>
          </a:prstGeom>
          <a:noFill/>
        </p:spPr>
        <p:txBody>
          <a:bodyPr>
            <a:spAutoFit/>
          </a:bodyPr>
          <a:lstStyle/>
          <a:p>
            <a:pPr>
              <a:defRPr/>
            </a:pPr>
            <a:r>
              <a:rPr lang="en-CA" sz="1400" b="1" dirty="0">
                <a:solidFill>
                  <a:srgbClr val="FF0000"/>
                </a:solidFill>
                <a:latin typeface="+mj-lt"/>
              </a:rPr>
              <a:t>NKN_024-027</a:t>
            </a:r>
          </a:p>
        </p:txBody>
      </p:sp>
      <p:sp>
        <p:nvSpPr>
          <p:cNvPr id="93" name="Oval 92"/>
          <p:cNvSpPr/>
          <p:nvPr/>
        </p:nvSpPr>
        <p:spPr>
          <a:xfrm>
            <a:off x="4724400" y="2819400"/>
            <a:ext cx="1524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4" descr="Evaluation Form"/>
          <p:cNvPicPr>
            <a:picLocks noChangeAspect="1" noChangeArrowheads="1"/>
          </p:cNvPicPr>
          <p:nvPr/>
        </p:nvPicPr>
        <p:blipFill>
          <a:blip r:embed="rId2" cstate="print">
            <a:lum contrast="6000"/>
          </a:blip>
          <a:srcRect l="5923" t="37778" r="5214" b="54445"/>
          <a:stretch>
            <a:fillRect/>
          </a:stretch>
        </p:blipFill>
        <p:spPr bwMode="auto">
          <a:xfrm>
            <a:off x="609600" y="1295400"/>
            <a:ext cx="8077200" cy="942975"/>
          </a:xfrm>
          <a:prstGeom prst="rect">
            <a:avLst/>
          </a:prstGeom>
          <a:noFill/>
          <a:ln w="9525">
            <a:solidFill>
              <a:schemeClr val="tx1"/>
            </a:solidFill>
            <a:miter lim="800000"/>
            <a:headEnd/>
            <a:tailEnd/>
          </a:ln>
        </p:spPr>
      </p:pic>
      <p:sp>
        <p:nvSpPr>
          <p:cNvPr id="106502" name="Text Box 6"/>
          <p:cNvSpPr txBox="1">
            <a:spLocks noChangeArrowheads="1"/>
          </p:cNvSpPr>
          <p:nvPr/>
        </p:nvSpPr>
        <p:spPr bwMode="auto">
          <a:xfrm>
            <a:off x="76200" y="381000"/>
            <a:ext cx="9067800" cy="584200"/>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a:t>
            </a:r>
            <a:r>
              <a:rPr lang="en-CA" sz="2800" b="1" dirty="0">
                <a:solidFill>
                  <a:srgbClr val="FFFF00"/>
                </a:solidFill>
                <a:effectLst>
                  <a:outerShdw blurRad="38100" dist="38100" dir="2700000" algn="tl">
                    <a:srgbClr val="000000"/>
                  </a:outerShdw>
                </a:effectLst>
                <a:latin typeface="Times New Roman" pitchFamily="18" charset="0"/>
              </a:rPr>
              <a:t>Assess Basic </a:t>
            </a:r>
            <a:r>
              <a:rPr lang="en-CA" sz="2800" b="1" dirty="0" smtClean="0">
                <a:solidFill>
                  <a:srgbClr val="FFFF00"/>
                </a:solidFill>
                <a:effectLst>
                  <a:outerShdw blurRad="38100" dist="38100" dir="2700000" algn="tl">
                    <a:srgbClr val="000000"/>
                  </a:outerShdw>
                </a:effectLst>
                <a:latin typeface="Times New Roman" pitchFamily="18" charset="0"/>
              </a:rPr>
              <a:t>VQO Definition (field)</a:t>
            </a:r>
            <a:endParaRPr lang="en-CA" sz="2800" b="1" dirty="0">
              <a:solidFill>
                <a:srgbClr val="FFFF00"/>
              </a:solidFill>
              <a:effectLst>
                <a:outerShdw blurRad="38100" dist="38100" dir="2700000" algn="tl">
                  <a:srgbClr val="000000"/>
                </a:outerShdw>
              </a:effectLst>
              <a:latin typeface="Times New Roman" pitchFamily="18" charset="0"/>
            </a:endParaRPr>
          </a:p>
        </p:txBody>
      </p:sp>
      <p:sp>
        <p:nvSpPr>
          <p:cNvPr id="150532" name="Rectangle 7"/>
          <p:cNvSpPr>
            <a:spLocks noChangeArrowheads="1"/>
          </p:cNvSpPr>
          <p:nvPr/>
        </p:nvSpPr>
        <p:spPr bwMode="auto">
          <a:xfrm>
            <a:off x="609600" y="1295400"/>
            <a:ext cx="8077200" cy="990600"/>
          </a:xfrm>
          <a:prstGeom prst="rect">
            <a:avLst/>
          </a:prstGeom>
          <a:noFill/>
          <a:ln w="38100">
            <a:solidFill>
              <a:srgbClr val="EEE91B"/>
            </a:solidFill>
            <a:miter lim="800000"/>
            <a:headEnd/>
            <a:tailEnd/>
          </a:ln>
        </p:spPr>
        <p:txBody>
          <a:bodyPr wrap="none" anchor="ctr"/>
          <a:lstStyle/>
          <a:p>
            <a:endParaRPr lang="en-US"/>
          </a:p>
        </p:txBody>
      </p:sp>
      <p:sp>
        <p:nvSpPr>
          <p:cNvPr id="150533" name="Rectangle 8"/>
          <p:cNvSpPr>
            <a:spLocks noChangeArrowheads="1"/>
          </p:cNvSpPr>
          <p:nvPr/>
        </p:nvSpPr>
        <p:spPr bwMode="auto">
          <a:xfrm>
            <a:off x="609600" y="2330035"/>
            <a:ext cx="8077200" cy="3139321"/>
          </a:xfrm>
          <a:prstGeom prst="rect">
            <a:avLst/>
          </a:prstGeom>
          <a:noFill/>
          <a:ln w="9525">
            <a:noFill/>
            <a:miter lim="800000"/>
            <a:headEnd/>
            <a:tailEnd/>
          </a:ln>
        </p:spPr>
        <p:txBody>
          <a:bodyPr anchor="ctr">
            <a:spAutoFit/>
          </a:bodyPr>
          <a:lstStyle/>
          <a:p>
            <a:r>
              <a:rPr lang="en-US" sz="1800" b="1" dirty="0">
                <a:solidFill>
                  <a:srgbClr val="FFFF66"/>
                </a:solidFill>
                <a:latin typeface="Candara" pitchFamily="34" charset="0"/>
              </a:rPr>
              <a:t>Step 4:</a:t>
            </a:r>
          </a:p>
          <a:p>
            <a:r>
              <a:rPr lang="en-US" sz="1800" b="1" dirty="0">
                <a:solidFill>
                  <a:srgbClr val="FFFFFF"/>
                </a:solidFill>
                <a:latin typeface="Candara" pitchFamily="34" charset="0"/>
              </a:rPr>
              <a:t>Using the written definitions of visual quality classes in Table 1 of the EE </a:t>
            </a:r>
            <a:r>
              <a:rPr lang="en-US" sz="1800" b="1" dirty="0" smtClean="0">
                <a:solidFill>
                  <a:srgbClr val="FFFFFF"/>
                </a:solidFill>
                <a:latin typeface="Candara" pitchFamily="34" charset="0"/>
              </a:rPr>
              <a:t>form, </a:t>
            </a:r>
            <a:r>
              <a:rPr lang="en-US" sz="1800" b="1" dirty="0">
                <a:solidFill>
                  <a:srgbClr val="FFFFFF"/>
                </a:solidFill>
                <a:latin typeface="Candara" pitchFamily="34" charset="0"/>
              </a:rPr>
              <a:t>compare their descriptions to the alteration present on the landscape </a:t>
            </a:r>
            <a:r>
              <a:rPr lang="en-US" sz="1800" b="1" dirty="0" smtClean="0">
                <a:solidFill>
                  <a:srgbClr val="FFFFFF"/>
                </a:solidFill>
                <a:latin typeface="Candara" pitchFamily="34" charset="0"/>
              </a:rPr>
              <a:t>…</a:t>
            </a:r>
          </a:p>
          <a:p>
            <a:r>
              <a:rPr lang="en-US" sz="1800" b="1" dirty="0" smtClean="0">
                <a:solidFill>
                  <a:srgbClr val="FFFFFF"/>
                </a:solidFill>
                <a:latin typeface="Candara" pitchFamily="34" charset="0"/>
              </a:rPr>
              <a:t>Make an ocular </a:t>
            </a:r>
            <a:r>
              <a:rPr lang="en-US" sz="1800" b="1" dirty="0">
                <a:solidFill>
                  <a:srgbClr val="FFFFFF"/>
                </a:solidFill>
                <a:latin typeface="Candara" pitchFamily="34" charset="0"/>
              </a:rPr>
              <a:t>“</a:t>
            </a:r>
            <a:r>
              <a:rPr lang="en-US" sz="1800" b="1" dirty="0">
                <a:solidFill>
                  <a:srgbClr val="F5E677"/>
                </a:solidFill>
                <a:latin typeface="Candara" pitchFamily="34" charset="0"/>
              </a:rPr>
              <a:t>eye</a:t>
            </a:r>
            <a:r>
              <a:rPr lang="en-US" sz="1800" b="1" dirty="0">
                <a:solidFill>
                  <a:srgbClr val="FFFFFF"/>
                </a:solidFill>
                <a:latin typeface="Candara" pitchFamily="34" charset="0"/>
              </a:rPr>
              <a:t>” evaluation. </a:t>
            </a:r>
            <a:r>
              <a:rPr lang="en-US" sz="1800" b="1" dirty="0" smtClean="0">
                <a:solidFill>
                  <a:srgbClr val="FFFFFF"/>
                </a:solidFill>
                <a:latin typeface="Candara" pitchFamily="34" charset="0"/>
              </a:rPr>
              <a:t>  VQO Poster may be helpful.</a:t>
            </a:r>
            <a:endParaRPr lang="en-US" sz="1800" b="1" dirty="0">
              <a:solidFill>
                <a:srgbClr val="FFFFFF"/>
              </a:solidFill>
              <a:latin typeface="Candara" pitchFamily="34" charset="0"/>
            </a:endParaRPr>
          </a:p>
          <a:p>
            <a:endParaRPr lang="en-US" sz="1800" b="1" dirty="0">
              <a:solidFill>
                <a:srgbClr val="FFFFFF"/>
              </a:solidFill>
              <a:latin typeface="Candara" pitchFamily="34" charset="0"/>
            </a:endParaRPr>
          </a:p>
          <a:p>
            <a:r>
              <a:rPr lang="en-US" sz="1800" b="1" dirty="0">
                <a:solidFill>
                  <a:srgbClr val="FFFFFF"/>
                </a:solidFill>
                <a:latin typeface="Candara" pitchFamily="34" charset="0"/>
              </a:rPr>
              <a:t>Determine which category of </a:t>
            </a:r>
            <a:r>
              <a:rPr lang="en-US" sz="1800" b="1" dirty="0" smtClean="0">
                <a:solidFill>
                  <a:srgbClr val="FFFFFF"/>
                </a:solidFill>
                <a:latin typeface="Candara" pitchFamily="34" charset="0"/>
              </a:rPr>
              <a:t>alteration (</a:t>
            </a:r>
            <a:r>
              <a:rPr lang="en-US" sz="1800" b="1" dirty="0" smtClean="0">
                <a:solidFill>
                  <a:srgbClr val="FFFF99"/>
                </a:solidFill>
                <a:latin typeface="Candara" pitchFamily="34" charset="0"/>
              </a:rPr>
              <a:t>achieved VQO</a:t>
            </a:r>
            <a:r>
              <a:rPr lang="en-US" sz="1800" b="1" dirty="0" smtClean="0">
                <a:solidFill>
                  <a:srgbClr val="FFFFFF"/>
                </a:solidFill>
                <a:latin typeface="Candara" pitchFamily="34" charset="0"/>
              </a:rPr>
              <a:t>) </a:t>
            </a:r>
            <a:r>
              <a:rPr lang="en-US" sz="1800" b="1" dirty="0">
                <a:solidFill>
                  <a:srgbClr val="FFFFFF"/>
                </a:solidFill>
                <a:latin typeface="Candara" pitchFamily="34" charset="0"/>
              </a:rPr>
              <a:t>is the best fit and identify the class on the bar graph.  You may wish to refine your initial determination by identifying whether the determination is toward the  low, mid or upper range for the class.</a:t>
            </a:r>
            <a:r>
              <a:rPr lang="en-CA" sz="1800" b="1" dirty="0">
                <a:solidFill>
                  <a:srgbClr val="FFFFFF"/>
                </a:solidFill>
                <a:latin typeface="Candara" pitchFamily="34" charset="0"/>
              </a:rPr>
              <a:t> </a:t>
            </a:r>
            <a:endParaRPr lang="en-CA" sz="1800" b="1" dirty="0" smtClean="0">
              <a:solidFill>
                <a:srgbClr val="FFFFFF"/>
              </a:solidFill>
              <a:latin typeface="Candara" pitchFamily="34" charset="0"/>
            </a:endParaRPr>
          </a:p>
          <a:p>
            <a:endParaRPr lang="en-CA" sz="1800" b="1" dirty="0" smtClean="0">
              <a:solidFill>
                <a:srgbClr val="FFFFFF"/>
              </a:solidFill>
              <a:latin typeface="Candara" pitchFamily="34" charset="0"/>
            </a:endParaRPr>
          </a:p>
          <a:p>
            <a:r>
              <a:rPr lang="en-CA" sz="1800" b="1" dirty="0" smtClean="0">
                <a:solidFill>
                  <a:srgbClr val="FFFFFF"/>
                </a:solidFill>
                <a:latin typeface="Candara" pitchFamily="34" charset="0"/>
              </a:rPr>
              <a:t>Optional “Notes”  on viewing context, duration, etc.</a:t>
            </a:r>
            <a:endParaRPr lang="en-CA" sz="1800" b="1" dirty="0">
              <a:solidFill>
                <a:srgbClr val="FFFFFF"/>
              </a:solidFill>
              <a:latin typeface="Candara" pitchFamily="34" charset="0"/>
            </a:endParaRPr>
          </a:p>
        </p:txBody>
      </p:sp>
      <p:sp>
        <p:nvSpPr>
          <p:cNvPr id="150534" name="Oval 9"/>
          <p:cNvSpPr>
            <a:spLocks noChangeArrowheads="1"/>
          </p:cNvSpPr>
          <p:nvPr/>
        </p:nvSpPr>
        <p:spPr bwMode="auto">
          <a:xfrm>
            <a:off x="2547938" y="1857375"/>
            <a:ext cx="152400" cy="304800"/>
          </a:xfrm>
          <a:prstGeom prst="ellipse">
            <a:avLst/>
          </a:prstGeom>
          <a:noFill/>
          <a:ln w="38100">
            <a:solidFill>
              <a:srgbClr val="E4391C"/>
            </a:solidFill>
            <a:round/>
            <a:headEnd/>
            <a:tailEnd/>
          </a:ln>
        </p:spPr>
        <p:txBody>
          <a:bodyPr wrap="none" anchor="ctr"/>
          <a:lstStyle/>
          <a:p>
            <a:pPr algn="ctr"/>
            <a:endParaRPr lang="en-US" b="1"/>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6" name="Text Box 6"/>
          <p:cNvSpPr txBox="1">
            <a:spLocks noChangeArrowheads="1"/>
          </p:cNvSpPr>
          <p:nvPr/>
        </p:nvSpPr>
        <p:spPr bwMode="auto">
          <a:xfrm>
            <a:off x="76200" y="152400"/>
            <a:ext cx="9067800" cy="641350"/>
          </a:xfrm>
          <a:prstGeom prst="rect">
            <a:avLst/>
          </a:prstGeom>
          <a:noFill/>
          <a:ln w="9525">
            <a:noFill/>
            <a:miter lim="800000"/>
            <a:headEnd/>
            <a:tailEnd/>
          </a:ln>
          <a:effectLst/>
        </p:spPr>
        <p:txBody>
          <a:bodyPr>
            <a:spAutoFit/>
          </a:bodyPr>
          <a:lstStyle/>
          <a:p>
            <a:pPr marL="342900" indent="-342900" algn="ctr">
              <a:spcBef>
                <a:spcPct val="50000"/>
              </a:spcBef>
              <a:defRPr/>
            </a:pPr>
            <a:r>
              <a:rPr lang="en-CA" sz="3600" b="1" dirty="0">
                <a:solidFill>
                  <a:srgbClr val="FF9D0D"/>
                </a:solidFill>
                <a:effectLst>
                  <a:outerShdw blurRad="38100" dist="38100" dir="2700000" algn="tl">
                    <a:srgbClr val="000000"/>
                  </a:outerShdw>
                </a:effectLst>
                <a:latin typeface="Times New Roman" pitchFamily="18" charset="0"/>
              </a:rPr>
              <a:t>    </a:t>
            </a:r>
            <a:r>
              <a:rPr lang="en-CA" sz="2800" b="1" dirty="0">
                <a:solidFill>
                  <a:srgbClr val="FFFF00"/>
                </a:solidFill>
                <a:effectLst>
                  <a:outerShdw blurRad="38100" dist="38100" dir="2700000" algn="tl">
                    <a:srgbClr val="000000"/>
                  </a:outerShdw>
                </a:effectLst>
                <a:latin typeface="Times New Roman" pitchFamily="18" charset="0"/>
              </a:rPr>
              <a:t>5.3.4 Assess Visual </a:t>
            </a:r>
            <a:r>
              <a:rPr lang="en-CA" sz="2800" b="1" dirty="0" smtClean="0">
                <a:solidFill>
                  <a:srgbClr val="FFFF00"/>
                </a:solidFill>
                <a:effectLst>
                  <a:outerShdw blurRad="38100" dist="38100" dir="2700000" algn="tl">
                    <a:srgbClr val="000000"/>
                  </a:outerShdw>
                </a:effectLst>
                <a:latin typeface="Times New Roman" pitchFamily="18" charset="0"/>
              </a:rPr>
              <a:t>Design (field)</a:t>
            </a:r>
            <a:endParaRPr lang="en-CA" sz="2800" b="1" dirty="0">
              <a:solidFill>
                <a:srgbClr val="FFFF00"/>
              </a:solidFill>
              <a:effectLst>
                <a:outerShdw blurRad="38100" dist="38100" dir="2700000" algn="tl">
                  <a:srgbClr val="000000"/>
                </a:outerShdw>
              </a:effectLst>
              <a:latin typeface="Times New Roman" pitchFamily="18" charset="0"/>
            </a:endParaRPr>
          </a:p>
        </p:txBody>
      </p:sp>
      <p:sp>
        <p:nvSpPr>
          <p:cNvPr id="151555" name="Rectangle 7"/>
          <p:cNvSpPr>
            <a:spLocks noChangeArrowheads="1"/>
          </p:cNvSpPr>
          <p:nvPr/>
        </p:nvSpPr>
        <p:spPr bwMode="auto">
          <a:xfrm>
            <a:off x="838200" y="990600"/>
            <a:ext cx="7620000" cy="2590800"/>
          </a:xfrm>
          <a:prstGeom prst="rect">
            <a:avLst/>
          </a:prstGeom>
          <a:noFill/>
          <a:ln w="38100">
            <a:solidFill>
              <a:srgbClr val="FF6600"/>
            </a:solidFill>
            <a:miter lim="800000"/>
            <a:headEnd/>
            <a:tailEnd/>
          </a:ln>
        </p:spPr>
        <p:txBody>
          <a:bodyPr wrap="none" anchor="ctr"/>
          <a:lstStyle/>
          <a:p>
            <a:endParaRPr lang="en-US"/>
          </a:p>
        </p:txBody>
      </p:sp>
      <p:sp>
        <p:nvSpPr>
          <p:cNvPr id="151556" name="Rectangle 8"/>
          <p:cNvSpPr>
            <a:spLocks noChangeArrowheads="1"/>
          </p:cNvSpPr>
          <p:nvPr/>
        </p:nvSpPr>
        <p:spPr bwMode="auto">
          <a:xfrm>
            <a:off x="900113" y="3789363"/>
            <a:ext cx="7010400" cy="2246312"/>
          </a:xfrm>
          <a:prstGeom prst="rect">
            <a:avLst/>
          </a:prstGeom>
          <a:noFill/>
          <a:ln w="9525">
            <a:noFill/>
            <a:miter lim="800000"/>
            <a:headEnd/>
            <a:tailEnd/>
          </a:ln>
        </p:spPr>
        <p:txBody>
          <a:bodyPr anchor="ctr">
            <a:spAutoFit/>
          </a:bodyPr>
          <a:lstStyle/>
          <a:p>
            <a:pPr>
              <a:tabLst>
                <a:tab pos="228600" algn="l"/>
              </a:tabLst>
            </a:pPr>
            <a:r>
              <a:rPr lang="en-US" sz="1400" b="1">
                <a:solidFill>
                  <a:srgbClr val="FFFF66"/>
                </a:solidFill>
                <a:latin typeface="Candara" pitchFamily="34" charset="0"/>
              </a:rPr>
              <a:t>Step 5: </a:t>
            </a:r>
          </a:p>
          <a:p>
            <a:pPr>
              <a:tabLst>
                <a:tab pos="228600" algn="l"/>
              </a:tabLst>
            </a:pPr>
            <a:r>
              <a:rPr lang="en-US" sz="1400" b="1">
                <a:solidFill>
                  <a:srgbClr val="FFFFFF"/>
                </a:solidFill>
                <a:latin typeface="Candara" pitchFamily="34" charset="0"/>
              </a:rPr>
              <a:t>Determine the influence of visual design, by answering the following questions with a Good, Moderate or Poor response.</a:t>
            </a:r>
          </a:p>
          <a:p>
            <a:pPr>
              <a:tabLst>
                <a:tab pos="228600" algn="l"/>
              </a:tabLst>
            </a:pPr>
            <a:endParaRPr lang="en-US" sz="1400" b="1">
              <a:solidFill>
                <a:srgbClr val="FFFFFF"/>
              </a:solidFill>
              <a:latin typeface="Candara" pitchFamily="34" charset="0"/>
            </a:endParaRPr>
          </a:p>
          <a:p>
            <a:pPr>
              <a:tabLst>
                <a:tab pos="228600" algn="l"/>
              </a:tabLst>
            </a:pPr>
            <a:r>
              <a:rPr lang="en-US" sz="1400" b="1">
                <a:solidFill>
                  <a:srgbClr val="FFFFFF"/>
                </a:solidFill>
                <a:latin typeface="Candara" pitchFamily="34" charset="0"/>
              </a:rPr>
              <a:t>1. Does the alteration respond to the major lines of force? </a:t>
            </a:r>
          </a:p>
          <a:p>
            <a:pPr>
              <a:tabLst>
                <a:tab pos="228600" algn="l"/>
              </a:tabLst>
            </a:pPr>
            <a:r>
              <a:rPr lang="en-US" sz="1400" b="1">
                <a:solidFill>
                  <a:srgbClr val="FFFFFF"/>
                </a:solidFill>
                <a:latin typeface="Candara" pitchFamily="34" charset="0"/>
              </a:rPr>
              <a:t>2. Does the alteration borrow from the natural character of  </a:t>
            </a:r>
          </a:p>
          <a:p>
            <a:pPr>
              <a:tabLst>
                <a:tab pos="228600" algn="l"/>
              </a:tabLst>
            </a:pPr>
            <a:r>
              <a:rPr lang="en-US" sz="1400" b="1">
                <a:solidFill>
                  <a:srgbClr val="FFFFFF"/>
                </a:solidFill>
                <a:latin typeface="Candara" pitchFamily="34" charset="0"/>
              </a:rPr>
              <a:t>    the landscape? </a:t>
            </a:r>
            <a:endParaRPr lang="en-CA" sz="1400" b="1">
              <a:solidFill>
                <a:srgbClr val="FFFFFF"/>
              </a:solidFill>
              <a:latin typeface="Candara" pitchFamily="34" charset="0"/>
            </a:endParaRPr>
          </a:p>
          <a:p>
            <a:pPr>
              <a:tabLst>
                <a:tab pos="228600" algn="l"/>
              </a:tabLst>
            </a:pPr>
            <a:r>
              <a:rPr lang="en-US" sz="1400" b="1">
                <a:solidFill>
                  <a:srgbClr val="FFFFFF"/>
                </a:solidFill>
                <a:latin typeface="Candara" pitchFamily="34" charset="0"/>
              </a:rPr>
              <a:t>3. Have edge treatments been incorporated?</a:t>
            </a:r>
          </a:p>
          <a:p>
            <a:pPr>
              <a:tabLst>
                <a:tab pos="228600" algn="l"/>
              </a:tabLst>
            </a:pPr>
            <a:r>
              <a:rPr lang="en-US" sz="1400" b="1">
                <a:solidFill>
                  <a:srgbClr val="FFFFFF"/>
                </a:solidFill>
                <a:latin typeface="Candara" pitchFamily="34" charset="0"/>
              </a:rPr>
              <a:t>4. How far is the alteration from the viewpoint?</a:t>
            </a:r>
            <a:endParaRPr lang="en-CA" sz="1400" b="1">
              <a:solidFill>
                <a:srgbClr val="FFFFFF"/>
              </a:solidFill>
              <a:latin typeface="Candara" pitchFamily="34" charset="0"/>
            </a:endParaRPr>
          </a:p>
          <a:p>
            <a:pPr>
              <a:tabLst>
                <a:tab pos="228600" algn="l"/>
              </a:tabLst>
            </a:pPr>
            <a:r>
              <a:rPr lang="en-US" sz="1400" b="1">
                <a:solidFill>
                  <a:srgbClr val="FFFFFF"/>
                </a:solidFill>
                <a:latin typeface="Candara" pitchFamily="34" charset="0"/>
              </a:rPr>
              <a:t>5. What position does the alteration occupy on the landform?</a:t>
            </a:r>
          </a:p>
        </p:txBody>
      </p:sp>
      <p:pic>
        <p:nvPicPr>
          <p:cNvPr id="151557" name="Picture 87"/>
          <p:cNvPicPr>
            <a:picLocks noChangeAspect="1" noChangeArrowheads="1"/>
          </p:cNvPicPr>
          <p:nvPr/>
        </p:nvPicPr>
        <p:blipFill>
          <a:blip r:embed="rId2" cstate="print"/>
          <a:srcRect l="681"/>
          <a:stretch>
            <a:fillRect/>
          </a:stretch>
        </p:blipFill>
        <p:spPr bwMode="auto">
          <a:xfrm>
            <a:off x="852488" y="1009650"/>
            <a:ext cx="7594600" cy="2571750"/>
          </a:xfrm>
          <a:prstGeom prst="rect">
            <a:avLst/>
          </a:prstGeom>
          <a:noFill/>
          <a:ln w="9525">
            <a:noFill/>
            <a:miter lim="800000"/>
            <a:headEnd/>
            <a:tailEnd/>
          </a:ln>
        </p:spPr>
      </p:pic>
      <p:sp>
        <p:nvSpPr>
          <p:cNvPr id="151558" name="Text Box 83"/>
          <p:cNvSpPr txBox="1">
            <a:spLocks noChangeArrowheads="1"/>
          </p:cNvSpPr>
          <p:nvPr/>
        </p:nvSpPr>
        <p:spPr bwMode="auto">
          <a:xfrm>
            <a:off x="6288088" y="1806575"/>
            <a:ext cx="838200" cy="307975"/>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0 </a:t>
            </a:r>
          </a:p>
        </p:txBody>
      </p:sp>
      <p:sp>
        <p:nvSpPr>
          <p:cNvPr id="151559" name="Text Box 84"/>
          <p:cNvSpPr txBox="1">
            <a:spLocks noChangeArrowheads="1"/>
          </p:cNvSpPr>
          <p:nvPr/>
        </p:nvSpPr>
        <p:spPr bwMode="auto">
          <a:xfrm>
            <a:off x="7300913" y="2043113"/>
            <a:ext cx="609600" cy="307975"/>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 </a:t>
            </a:r>
          </a:p>
        </p:txBody>
      </p:sp>
      <p:sp>
        <p:nvSpPr>
          <p:cNvPr id="151560" name="Text Box 88"/>
          <p:cNvSpPr txBox="1">
            <a:spLocks noChangeArrowheads="1"/>
          </p:cNvSpPr>
          <p:nvPr/>
        </p:nvSpPr>
        <p:spPr bwMode="auto">
          <a:xfrm>
            <a:off x="7213600" y="3014663"/>
            <a:ext cx="838200" cy="307975"/>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+2 </a:t>
            </a:r>
          </a:p>
        </p:txBody>
      </p:sp>
      <p:sp>
        <p:nvSpPr>
          <p:cNvPr id="151561" name="Text Box 86"/>
          <p:cNvSpPr txBox="1">
            <a:spLocks noChangeArrowheads="1"/>
          </p:cNvSpPr>
          <p:nvPr/>
        </p:nvSpPr>
        <p:spPr bwMode="auto">
          <a:xfrm>
            <a:off x="7207250" y="2765425"/>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 </a:t>
            </a:r>
          </a:p>
        </p:txBody>
      </p:sp>
      <p:sp>
        <p:nvSpPr>
          <p:cNvPr id="151562" name="Text Box 87"/>
          <p:cNvSpPr txBox="1">
            <a:spLocks noChangeArrowheads="1"/>
          </p:cNvSpPr>
          <p:nvPr/>
        </p:nvSpPr>
        <p:spPr bwMode="auto">
          <a:xfrm>
            <a:off x="5402263" y="2503488"/>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 </a:t>
            </a:r>
          </a:p>
        </p:txBody>
      </p:sp>
      <p:sp>
        <p:nvSpPr>
          <p:cNvPr id="151563" name="Text Box 86"/>
          <p:cNvSpPr txBox="1">
            <a:spLocks noChangeArrowheads="1"/>
          </p:cNvSpPr>
          <p:nvPr/>
        </p:nvSpPr>
        <p:spPr bwMode="auto">
          <a:xfrm>
            <a:off x="7185025" y="2274888"/>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4" name="Picture 77" descr="Deroche LOF.tif"/>
          <p:cNvPicPr>
            <a:picLocks noChangeAspect="1"/>
          </p:cNvPicPr>
          <p:nvPr/>
        </p:nvPicPr>
        <p:blipFill>
          <a:blip r:embed="rId2" cstate="print"/>
          <a:srcRect/>
          <a:stretch>
            <a:fillRect/>
          </a:stretch>
        </p:blipFill>
        <p:spPr bwMode="auto">
          <a:xfrm>
            <a:off x="179512" y="2636912"/>
            <a:ext cx="8666163" cy="2543175"/>
          </a:xfrm>
          <a:prstGeom prst="rect">
            <a:avLst/>
          </a:prstGeom>
          <a:noFill/>
          <a:ln w="9525">
            <a:noFill/>
            <a:miter lim="800000"/>
            <a:headEnd/>
            <a:tailEnd/>
          </a:ln>
        </p:spPr>
      </p:pic>
      <p:sp>
        <p:nvSpPr>
          <p:cNvPr id="51205" name="TextBox 78"/>
          <p:cNvSpPr txBox="1">
            <a:spLocks noChangeArrowheads="1"/>
          </p:cNvSpPr>
          <p:nvPr/>
        </p:nvSpPr>
        <p:spPr bwMode="auto">
          <a:xfrm>
            <a:off x="1259632" y="476672"/>
            <a:ext cx="6477000" cy="1538883"/>
          </a:xfrm>
          <a:prstGeom prst="rect">
            <a:avLst/>
          </a:prstGeom>
          <a:noFill/>
          <a:ln w="9525">
            <a:noFill/>
            <a:miter lim="800000"/>
            <a:headEnd/>
            <a:tailEnd/>
          </a:ln>
        </p:spPr>
        <p:txBody>
          <a:bodyPr>
            <a:spAutoFit/>
          </a:bodyPr>
          <a:lstStyle/>
          <a:p>
            <a:pPr algn="ctr"/>
            <a:r>
              <a:rPr lang="en-CA" sz="2000" b="1" dirty="0">
                <a:solidFill>
                  <a:srgbClr val="FFFFFF"/>
                </a:solidFill>
                <a:latin typeface="Candara" pitchFamily="34" charset="0"/>
              </a:rPr>
              <a:t>Example of completed visual force </a:t>
            </a:r>
            <a:r>
              <a:rPr lang="en-CA" sz="2000" b="1" dirty="0" smtClean="0">
                <a:solidFill>
                  <a:srgbClr val="FFFFFF"/>
                </a:solidFill>
                <a:latin typeface="Candara" pitchFamily="34" charset="0"/>
              </a:rPr>
              <a:t>analysis</a:t>
            </a:r>
          </a:p>
          <a:p>
            <a:pPr algn="ctr"/>
            <a:endParaRPr lang="en-CA" dirty="0" smtClean="0">
              <a:solidFill>
                <a:srgbClr val="FFFFFF"/>
              </a:solidFill>
              <a:latin typeface="Candara" pitchFamily="34" charset="0"/>
            </a:endParaRPr>
          </a:p>
          <a:p>
            <a:r>
              <a:rPr lang="en-CA" sz="1800" dirty="0" smtClean="0">
                <a:solidFill>
                  <a:srgbClr val="FFFF99"/>
                </a:solidFill>
                <a:latin typeface="Candara" pitchFamily="34" charset="0"/>
              </a:rPr>
              <a:t>Determining the degree to which forest harvesting &amp; road building reflects/responds to the major lines of </a:t>
            </a:r>
            <a:r>
              <a:rPr lang="en-CA" sz="1800" b="1" dirty="0" smtClean="0">
                <a:solidFill>
                  <a:schemeClr val="bg1"/>
                </a:solidFill>
                <a:latin typeface="Candara" pitchFamily="34" charset="0"/>
              </a:rPr>
              <a:t>visual force</a:t>
            </a:r>
            <a:r>
              <a:rPr lang="en-CA" sz="1800" b="1" dirty="0" smtClean="0">
                <a:solidFill>
                  <a:srgbClr val="FFFF99"/>
                </a:solidFill>
                <a:latin typeface="Candara" pitchFamily="34" charset="0"/>
              </a:rPr>
              <a:t> </a:t>
            </a:r>
            <a:r>
              <a:rPr lang="en-CA" sz="1800" dirty="0" smtClean="0">
                <a:solidFill>
                  <a:srgbClr val="FFFF99"/>
                </a:solidFill>
                <a:latin typeface="Candara" pitchFamily="34" charset="0"/>
              </a:rPr>
              <a:t>is a key indicator of design quality.</a:t>
            </a:r>
            <a:endParaRPr lang="en-CA" sz="1800" dirty="0">
              <a:solidFill>
                <a:srgbClr val="FFFF99"/>
              </a:solidFill>
              <a:latin typeface="Candara" pitchFamily="34" charset="0"/>
            </a:endParaRPr>
          </a:p>
        </p:txBody>
      </p:sp>
      <p:pic>
        <p:nvPicPr>
          <p:cNvPr id="78" name="Picture 79"/>
          <p:cNvPicPr>
            <a:picLocks noChangeAspect="1" noChangeArrowheads="1"/>
          </p:cNvPicPr>
          <p:nvPr/>
        </p:nvPicPr>
        <p:blipFill>
          <a:blip r:embed="rId3" cstate="print"/>
          <a:srcRect/>
          <a:stretch>
            <a:fillRect/>
          </a:stretch>
        </p:blipFill>
        <p:spPr bwMode="auto">
          <a:xfrm>
            <a:off x="8244408" y="6177306"/>
            <a:ext cx="576064" cy="492054"/>
          </a:xfrm>
          <a:prstGeom prst="rect">
            <a:avLst/>
          </a:prstGeom>
          <a:noFill/>
          <a:ln w="9525">
            <a:noFill/>
            <a:miter lim="800000"/>
            <a:headEnd/>
            <a:tailEnd/>
          </a:ln>
        </p:spPr>
      </p:pic>
    </p:spTree>
    <p:extLst>
      <p:ext uri="{BB962C8B-B14F-4D97-AF65-F5344CB8AC3E}">
        <p14:creationId xmlns:p14="http://schemas.microsoft.com/office/powerpoint/2010/main" val="4111947573"/>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 Box 3"/>
          <p:cNvSpPr txBox="1">
            <a:spLocks noChangeArrowheads="1"/>
          </p:cNvSpPr>
          <p:nvPr/>
        </p:nvSpPr>
        <p:spPr bwMode="auto">
          <a:xfrm>
            <a:off x="76200" y="228600"/>
            <a:ext cx="9067800" cy="584775"/>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a:t>
            </a:r>
            <a:r>
              <a:rPr lang="en-CA" sz="2800" b="1" dirty="0">
                <a:solidFill>
                  <a:srgbClr val="FFFF00"/>
                </a:solidFill>
                <a:effectLst>
                  <a:outerShdw blurRad="38100" dist="38100" dir="2700000" algn="tl">
                    <a:srgbClr val="000000"/>
                  </a:outerShdw>
                </a:effectLst>
                <a:latin typeface="Times New Roman" pitchFamily="18" charset="0"/>
              </a:rPr>
              <a:t>Assessing </a:t>
            </a:r>
            <a:r>
              <a:rPr lang="en-CA" sz="2800" b="1" dirty="0" smtClean="0">
                <a:solidFill>
                  <a:srgbClr val="FFFF00"/>
                </a:solidFill>
                <a:effectLst>
                  <a:outerShdw blurRad="38100" dist="38100" dir="2700000" algn="tl">
                    <a:srgbClr val="000000"/>
                  </a:outerShdw>
                </a:effectLst>
                <a:latin typeface="Times New Roman" pitchFamily="18" charset="0"/>
              </a:rPr>
              <a:t>Scale of Perspective landform (</a:t>
            </a:r>
            <a:r>
              <a:rPr lang="en-CA" sz="2800" b="1" dirty="0" smtClean="0">
                <a:solidFill>
                  <a:srgbClr val="FFFF00"/>
                </a:solidFill>
                <a:effectLst>
                  <a:outerShdw blurRad="38100" dist="38100" dir="2700000" algn="tl">
                    <a:srgbClr val="000000"/>
                  </a:outerShdw>
                </a:effectLst>
                <a:latin typeface="Times New Roman" pitchFamily="18" charset="0"/>
              </a:rPr>
              <a:t>office)</a:t>
            </a:r>
            <a:endParaRPr lang="en-CA" sz="2800" b="1" dirty="0">
              <a:solidFill>
                <a:srgbClr val="FFFF00"/>
              </a:solidFill>
              <a:effectLst>
                <a:outerShdw blurRad="38100" dist="38100" dir="2700000" algn="tl">
                  <a:srgbClr val="000000"/>
                </a:outerShdw>
              </a:effectLst>
              <a:latin typeface="Times New Roman" pitchFamily="18" charset="0"/>
            </a:endParaRPr>
          </a:p>
        </p:txBody>
      </p:sp>
      <p:pic>
        <p:nvPicPr>
          <p:cNvPr id="152579" name="Picture 5" descr="Evaluation Form"/>
          <p:cNvPicPr>
            <a:picLocks noChangeAspect="1" noChangeArrowheads="1"/>
          </p:cNvPicPr>
          <p:nvPr/>
        </p:nvPicPr>
        <p:blipFill>
          <a:blip r:embed="rId2" cstate="print">
            <a:lum contrast="6000"/>
          </a:blip>
          <a:srcRect l="6148" t="58167" r="40565" b="34145"/>
          <a:stretch>
            <a:fillRect/>
          </a:stretch>
        </p:blipFill>
        <p:spPr bwMode="auto">
          <a:xfrm>
            <a:off x="762000" y="914400"/>
            <a:ext cx="7924800" cy="1524000"/>
          </a:xfrm>
          <a:prstGeom prst="rect">
            <a:avLst/>
          </a:prstGeom>
          <a:noFill/>
          <a:ln w="9525">
            <a:solidFill>
              <a:schemeClr val="tx1"/>
            </a:solidFill>
            <a:miter lim="800000"/>
            <a:headEnd/>
            <a:tailEnd/>
          </a:ln>
        </p:spPr>
      </p:pic>
      <p:sp>
        <p:nvSpPr>
          <p:cNvPr id="152580" name="Rectangle 6"/>
          <p:cNvSpPr>
            <a:spLocks noChangeArrowheads="1"/>
          </p:cNvSpPr>
          <p:nvPr/>
        </p:nvSpPr>
        <p:spPr bwMode="auto">
          <a:xfrm>
            <a:off x="762000" y="914400"/>
            <a:ext cx="7924800" cy="1524000"/>
          </a:xfrm>
          <a:prstGeom prst="rect">
            <a:avLst/>
          </a:prstGeom>
          <a:noFill/>
          <a:ln w="38100">
            <a:solidFill>
              <a:srgbClr val="CC99FF"/>
            </a:solidFill>
            <a:miter lim="800000"/>
            <a:headEnd/>
            <a:tailEnd/>
          </a:ln>
        </p:spPr>
        <p:txBody>
          <a:bodyPr wrap="none" anchor="ctr"/>
          <a:lstStyle/>
          <a:p>
            <a:endParaRPr lang="en-US"/>
          </a:p>
        </p:txBody>
      </p:sp>
      <p:sp>
        <p:nvSpPr>
          <p:cNvPr id="152581" name="Rectangle 7"/>
          <p:cNvSpPr>
            <a:spLocks noChangeArrowheads="1"/>
          </p:cNvSpPr>
          <p:nvPr/>
        </p:nvSpPr>
        <p:spPr bwMode="auto">
          <a:xfrm>
            <a:off x="762000" y="2586038"/>
            <a:ext cx="8131175" cy="1200150"/>
          </a:xfrm>
          <a:prstGeom prst="rect">
            <a:avLst/>
          </a:prstGeom>
          <a:noFill/>
          <a:ln w="9525">
            <a:noFill/>
            <a:miter lim="800000"/>
            <a:headEnd/>
            <a:tailEnd/>
          </a:ln>
        </p:spPr>
        <p:txBody>
          <a:bodyPr anchor="ctr">
            <a:spAutoFit/>
          </a:bodyPr>
          <a:lstStyle/>
          <a:p>
            <a:r>
              <a:rPr lang="en-US" sz="1800" b="1">
                <a:solidFill>
                  <a:srgbClr val="FFFF66"/>
                </a:solidFill>
                <a:latin typeface="Candara" pitchFamily="34" charset="0"/>
              </a:rPr>
              <a:t>Step 6:</a:t>
            </a:r>
          </a:p>
          <a:p>
            <a:r>
              <a:rPr lang="en-US" sz="1800" b="1">
                <a:solidFill>
                  <a:srgbClr val="FFFFFF"/>
                </a:solidFill>
                <a:latin typeface="Candara" pitchFamily="34" charset="0"/>
              </a:rPr>
              <a:t>The Initial VQC rating is assessed by measuring the scale of alteration on the landform and comparing the result with the percent alteration ranges in Table 2 below.</a:t>
            </a:r>
          </a:p>
        </p:txBody>
      </p:sp>
      <p:graphicFrame>
        <p:nvGraphicFramePr>
          <p:cNvPr id="108658" name="Group 114"/>
          <p:cNvGraphicFramePr>
            <a:graphicFrameLocks noGrp="1"/>
          </p:cNvGraphicFramePr>
          <p:nvPr>
            <p:ph/>
          </p:nvPr>
        </p:nvGraphicFramePr>
        <p:xfrm>
          <a:off x="1295400" y="3994150"/>
          <a:ext cx="6781800" cy="2255520"/>
        </p:xfrm>
        <a:graphic>
          <a:graphicData uri="http://schemas.openxmlformats.org/drawingml/2006/table">
            <a:tbl>
              <a:tblPr/>
              <a:tblGrid>
                <a:gridCol w="3313113"/>
                <a:gridCol w="3468687"/>
              </a:tblGrid>
              <a:tr h="5286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Visual Quality Class</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Alteration % of landform in perspective view</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P - Preservation</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0</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R - Retention</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0 – 1.5</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PR - Partial Retention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1.6 – 7.0</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D53419"/>
                          </a:solidFill>
                          <a:effectLst/>
                          <a:latin typeface="Arial" charset="0"/>
                          <a:cs typeface="Times New Roman" pitchFamily="-112" charset="0"/>
                        </a:rPr>
                        <a:t>M - Modification</a:t>
                      </a:r>
                      <a:endParaRPr kumimoji="0" lang="en-US" sz="1600" b="1" i="0" u="none" strike="noStrike" cap="none" normalizeH="0" baseline="0" smtClean="0">
                        <a:ln>
                          <a:noFill/>
                        </a:ln>
                        <a:solidFill>
                          <a:srgbClr val="D53419"/>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D53419"/>
                          </a:solidFill>
                          <a:effectLst/>
                          <a:latin typeface="Arial" charset="0"/>
                          <a:cs typeface="Times New Roman" pitchFamily="-112" charset="0"/>
                        </a:rPr>
                        <a:t>7.1 – 18.0</a:t>
                      </a:r>
                      <a:endParaRPr kumimoji="0" lang="en-US" sz="1600" b="1" i="0" u="none" strike="noStrike" cap="none" normalizeH="0" baseline="0" smtClean="0">
                        <a:ln>
                          <a:noFill/>
                        </a:ln>
                        <a:solidFill>
                          <a:srgbClr val="D53419"/>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MM - Maximum Modification</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cs typeface="Times New Roman" pitchFamily="-112" charset="0"/>
                        </a:rPr>
                        <a:t>18.1 – 30.0</a:t>
                      </a:r>
                      <a:endParaRPr kumimoji="0" lang="en-US" sz="1600" b="1" i="0" u="none" strike="noStrike" cap="none" normalizeH="0" baseline="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52605" name="Text Box 191"/>
          <p:cNvSpPr txBox="1">
            <a:spLocks noChangeArrowheads="1"/>
          </p:cNvSpPr>
          <p:nvPr/>
        </p:nvSpPr>
        <p:spPr bwMode="auto">
          <a:xfrm>
            <a:off x="7239000" y="1371600"/>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11.7 </a:t>
            </a:r>
          </a:p>
        </p:txBody>
      </p:sp>
      <p:sp>
        <p:nvSpPr>
          <p:cNvPr id="152606" name="Text Box 192"/>
          <p:cNvSpPr txBox="1">
            <a:spLocks noChangeArrowheads="1"/>
          </p:cNvSpPr>
          <p:nvPr/>
        </p:nvSpPr>
        <p:spPr bwMode="auto">
          <a:xfrm>
            <a:off x="2895600" y="1990725"/>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11.7 </a:t>
            </a:r>
          </a:p>
        </p:txBody>
      </p:sp>
      <p:sp>
        <p:nvSpPr>
          <p:cNvPr id="152607" name="Text Box 193"/>
          <p:cNvSpPr txBox="1">
            <a:spLocks noChangeArrowheads="1"/>
          </p:cNvSpPr>
          <p:nvPr/>
        </p:nvSpPr>
        <p:spPr bwMode="auto">
          <a:xfrm>
            <a:off x="7258050" y="1628775"/>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0 </a:t>
            </a:r>
          </a:p>
        </p:txBody>
      </p:sp>
      <p:sp>
        <p:nvSpPr>
          <p:cNvPr id="152608" name="Text Box 194"/>
          <p:cNvSpPr txBox="1">
            <a:spLocks noChangeArrowheads="1"/>
          </p:cNvSpPr>
          <p:nvPr/>
        </p:nvSpPr>
        <p:spPr bwMode="auto">
          <a:xfrm>
            <a:off x="7234238" y="1962150"/>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M </a:t>
            </a:r>
          </a:p>
        </p:txBody>
      </p:sp>
    </p:spTree>
  </p:cSld>
  <p:clrMapOvr>
    <a:masterClrMapping/>
  </p:clrMapOvr>
  <p:transition spd="med">
    <p:circl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76200" y="304800"/>
            <a:ext cx="9067800" cy="584200"/>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a:t>
            </a:r>
            <a:r>
              <a:rPr lang="en-CA" sz="2800" b="1" dirty="0">
                <a:solidFill>
                  <a:srgbClr val="FFFF00"/>
                </a:solidFill>
                <a:effectLst>
                  <a:outerShdw blurRad="38100" dist="38100" dir="2700000" algn="tl">
                    <a:srgbClr val="000000"/>
                  </a:outerShdw>
                </a:effectLst>
                <a:latin typeface="Times New Roman" pitchFamily="18" charset="0"/>
              </a:rPr>
              <a:t>Adjusting Initial </a:t>
            </a:r>
            <a:r>
              <a:rPr lang="en-CA" sz="2800" b="1" dirty="0" smtClean="0">
                <a:solidFill>
                  <a:srgbClr val="FFFF00"/>
                </a:solidFill>
                <a:effectLst>
                  <a:outerShdw blurRad="38100" dist="38100" dir="2700000" algn="tl">
                    <a:srgbClr val="000000"/>
                  </a:outerShdw>
                </a:effectLst>
                <a:latin typeface="Times New Roman" pitchFamily="18" charset="0"/>
              </a:rPr>
              <a:t>VQC scale of alteration  (office)</a:t>
            </a:r>
            <a:endParaRPr lang="en-CA" sz="2800" b="1" dirty="0">
              <a:solidFill>
                <a:srgbClr val="FFFF00"/>
              </a:solidFill>
              <a:effectLst>
                <a:outerShdw blurRad="38100" dist="38100" dir="2700000" algn="tl">
                  <a:srgbClr val="000000"/>
                </a:outerShdw>
              </a:effectLst>
              <a:latin typeface="Times New Roman" pitchFamily="18" charset="0"/>
            </a:endParaRPr>
          </a:p>
        </p:txBody>
      </p:sp>
      <p:pic>
        <p:nvPicPr>
          <p:cNvPr id="153603" name="Picture 5" descr="Evaluation Form"/>
          <p:cNvPicPr>
            <a:picLocks noChangeAspect="1" noChangeArrowheads="1"/>
          </p:cNvPicPr>
          <p:nvPr/>
        </p:nvPicPr>
        <p:blipFill>
          <a:blip r:embed="rId2" cstate="print">
            <a:lum contrast="6000"/>
          </a:blip>
          <a:srcRect l="6450" t="65520" r="41304" b="12704"/>
          <a:stretch>
            <a:fillRect/>
          </a:stretch>
        </p:blipFill>
        <p:spPr bwMode="auto">
          <a:xfrm>
            <a:off x="990600" y="1066800"/>
            <a:ext cx="7162800" cy="3309938"/>
          </a:xfrm>
          <a:prstGeom prst="rect">
            <a:avLst/>
          </a:prstGeom>
          <a:noFill/>
          <a:ln w="9525">
            <a:solidFill>
              <a:schemeClr val="tx1"/>
            </a:solidFill>
            <a:miter lim="800000"/>
            <a:headEnd/>
            <a:tailEnd/>
          </a:ln>
        </p:spPr>
      </p:pic>
      <p:sp>
        <p:nvSpPr>
          <p:cNvPr id="153604" name="Rectangle 6"/>
          <p:cNvSpPr>
            <a:spLocks noChangeArrowheads="1"/>
          </p:cNvSpPr>
          <p:nvPr/>
        </p:nvSpPr>
        <p:spPr bwMode="auto">
          <a:xfrm>
            <a:off x="990600" y="1066800"/>
            <a:ext cx="7162800" cy="3352800"/>
          </a:xfrm>
          <a:prstGeom prst="rect">
            <a:avLst/>
          </a:prstGeom>
          <a:noFill/>
          <a:ln w="38100">
            <a:solidFill>
              <a:srgbClr val="00FF00"/>
            </a:solidFill>
            <a:miter lim="800000"/>
            <a:headEnd/>
            <a:tailEnd/>
          </a:ln>
        </p:spPr>
        <p:txBody>
          <a:bodyPr wrap="none" anchor="ctr"/>
          <a:lstStyle/>
          <a:p>
            <a:endParaRPr lang="en-US"/>
          </a:p>
        </p:txBody>
      </p:sp>
      <p:sp>
        <p:nvSpPr>
          <p:cNvPr id="153605" name="Text Box 7"/>
          <p:cNvSpPr txBox="1">
            <a:spLocks noChangeArrowheads="1"/>
          </p:cNvSpPr>
          <p:nvPr/>
        </p:nvSpPr>
        <p:spPr bwMode="auto">
          <a:xfrm>
            <a:off x="914400" y="4572000"/>
            <a:ext cx="7239000" cy="1508125"/>
          </a:xfrm>
          <a:prstGeom prst="rect">
            <a:avLst/>
          </a:prstGeom>
          <a:noFill/>
          <a:ln w="9525">
            <a:noFill/>
            <a:miter lim="800000"/>
            <a:headEnd/>
            <a:tailEnd/>
          </a:ln>
        </p:spPr>
        <p:txBody>
          <a:bodyPr>
            <a:spAutoFit/>
          </a:bodyPr>
          <a:lstStyle/>
          <a:p>
            <a:pPr>
              <a:spcBef>
                <a:spcPct val="50000"/>
              </a:spcBef>
            </a:pPr>
            <a:r>
              <a:rPr lang="en-US" b="1">
                <a:solidFill>
                  <a:srgbClr val="FFFFFF"/>
                </a:solidFill>
                <a:latin typeface="Arial" charset="0"/>
              </a:rPr>
              <a:t> </a:t>
            </a:r>
            <a:r>
              <a:rPr lang="en-US" sz="1800" b="1">
                <a:solidFill>
                  <a:srgbClr val="FFFF66"/>
                </a:solidFill>
                <a:latin typeface="Candara" pitchFamily="34" charset="0"/>
              </a:rPr>
              <a:t>Step 7</a:t>
            </a:r>
            <a:r>
              <a:rPr lang="en-US" sz="1800" b="1">
                <a:solidFill>
                  <a:srgbClr val="FFFFFF"/>
                </a:solidFill>
                <a:latin typeface="Candara" pitchFamily="34" charset="0"/>
              </a:rPr>
              <a:t>: Adjust Initial VQC</a:t>
            </a:r>
          </a:p>
          <a:p>
            <a:pPr>
              <a:spcBef>
                <a:spcPct val="50000"/>
              </a:spcBef>
            </a:pPr>
            <a:r>
              <a:rPr lang="en-US" sz="1600" b="1">
                <a:solidFill>
                  <a:srgbClr val="FFFFFF"/>
                </a:solidFill>
                <a:latin typeface="Candara" pitchFamily="34" charset="0"/>
              </a:rPr>
              <a:t>The initial % alteration figure (derived earlier from the photographs) is adjusted upward or downward, depending on the degree of positive or negative visual influences. Three aspects of the visual scene (site disturbance, tree retention &amp; design)</a:t>
            </a:r>
            <a:r>
              <a:rPr lang="en-CA" sz="1600">
                <a:solidFill>
                  <a:srgbClr val="FFFFFF"/>
                </a:solidFill>
                <a:latin typeface="Candara" pitchFamily="34" charset="0"/>
              </a:rPr>
              <a:t> </a:t>
            </a:r>
            <a:r>
              <a:rPr lang="en-US" sz="1600" b="1">
                <a:solidFill>
                  <a:srgbClr val="FFFFFF"/>
                </a:solidFill>
                <a:latin typeface="Candara" pitchFamily="34" charset="0"/>
              </a:rPr>
              <a:t>are assessed on a qualitative scale.</a:t>
            </a:r>
          </a:p>
        </p:txBody>
      </p:sp>
      <p:sp>
        <p:nvSpPr>
          <p:cNvPr id="153606" name="Text Box 82"/>
          <p:cNvSpPr txBox="1">
            <a:spLocks noChangeArrowheads="1"/>
          </p:cNvSpPr>
          <p:nvPr/>
        </p:nvSpPr>
        <p:spPr bwMode="auto">
          <a:xfrm>
            <a:off x="1724025" y="1676400"/>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X</a:t>
            </a:r>
          </a:p>
        </p:txBody>
      </p:sp>
      <p:sp>
        <p:nvSpPr>
          <p:cNvPr id="153607" name="Text Box 83"/>
          <p:cNvSpPr txBox="1">
            <a:spLocks noChangeArrowheads="1"/>
          </p:cNvSpPr>
          <p:nvPr/>
        </p:nvSpPr>
        <p:spPr bwMode="auto">
          <a:xfrm>
            <a:off x="6891338" y="1657350"/>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a:t>
            </a:r>
          </a:p>
        </p:txBody>
      </p:sp>
      <p:sp>
        <p:nvSpPr>
          <p:cNvPr id="153608" name="Text Box 84"/>
          <p:cNvSpPr txBox="1">
            <a:spLocks noChangeArrowheads="1"/>
          </p:cNvSpPr>
          <p:nvPr/>
        </p:nvSpPr>
        <p:spPr bwMode="auto">
          <a:xfrm>
            <a:off x="3343275" y="2190750"/>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X</a:t>
            </a:r>
          </a:p>
        </p:txBody>
      </p:sp>
      <p:sp>
        <p:nvSpPr>
          <p:cNvPr id="153609" name="Text Box 85"/>
          <p:cNvSpPr txBox="1">
            <a:spLocks noChangeArrowheads="1"/>
          </p:cNvSpPr>
          <p:nvPr/>
        </p:nvSpPr>
        <p:spPr bwMode="auto">
          <a:xfrm>
            <a:off x="6910388" y="2147888"/>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0</a:t>
            </a:r>
          </a:p>
        </p:txBody>
      </p:sp>
      <p:sp>
        <p:nvSpPr>
          <p:cNvPr id="153610" name="Text Box 86"/>
          <p:cNvSpPr txBox="1">
            <a:spLocks noChangeArrowheads="1"/>
          </p:cNvSpPr>
          <p:nvPr/>
        </p:nvSpPr>
        <p:spPr bwMode="auto">
          <a:xfrm>
            <a:off x="6900863" y="2471738"/>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+2</a:t>
            </a:r>
          </a:p>
        </p:txBody>
      </p:sp>
      <p:sp>
        <p:nvSpPr>
          <p:cNvPr id="153611" name="Text Box 87"/>
          <p:cNvSpPr txBox="1">
            <a:spLocks noChangeArrowheads="1"/>
          </p:cNvSpPr>
          <p:nvPr/>
        </p:nvSpPr>
        <p:spPr bwMode="auto">
          <a:xfrm>
            <a:off x="6910388" y="2786063"/>
            <a:ext cx="8382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+3</a:t>
            </a:r>
          </a:p>
        </p:txBody>
      </p:sp>
      <p:sp>
        <p:nvSpPr>
          <p:cNvPr id="153612" name="Text Box 88"/>
          <p:cNvSpPr txBox="1">
            <a:spLocks noChangeArrowheads="1"/>
          </p:cNvSpPr>
          <p:nvPr/>
        </p:nvSpPr>
        <p:spPr bwMode="auto">
          <a:xfrm>
            <a:off x="5943600" y="3090863"/>
            <a:ext cx="1828800" cy="304800"/>
          </a:xfrm>
          <a:prstGeom prst="rect">
            <a:avLst/>
          </a:prstGeom>
          <a:noFill/>
          <a:ln w="9525">
            <a:noFill/>
            <a:miter lim="800000"/>
            <a:headEnd/>
            <a:tailEnd/>
          </a:ln>
        </p:spPr>
        <p:txBody>
          <a:bodyPr>
            <a:spAutoFit/>
          </a:bodyPr>
          <a:lstStyle/>
          <a:p>
            <a:pPr algn="ctr">
              <a:spcBef>
                <a:spcPct val="50000"/>
              </a:spcBef>
            </a:pPr>
            <a:r>
              <a:rPr lang="en-CA" sz="1400" b="1">
                <a:solidFill>
                  <a:srgbClr val="E4391C"/>
                </a:solidFill>
                <a:latin typeface="Arial" charset="0"/>
              </a:rPr>
              <a:t>16.6</a:t>
            </a:r>
          </a:p>
        </p:txBody>
      </p:sp>
      <p:sp>
        <p:nvSpPr>
          <p:cNvPr id="153613" name="Oval 89"/>
          <p:cNvSpPr>
            <a:spLocks noChangeArrowheads="1"/>
          </p:cNvSpPr>
          <p:nvPr/>
        </p:nvSpPr>
        <p:spPr bwMode="auto">
          <a:xfrm>
            <a:off x="5105400" y="3733800"/>
            <a:ext cx="228600" cy="304800"/>
          </a:xfrm>
          <a:prstGeom prst="ellipse">
            <a:avLst/>
          </a:prstGeom>
          <a:noFill/>
          <a:ln w="25400">
            <a:solidFill>
              <a:srgbClr val="D53419"/>
            </a:solidFill>
            <a:round/>
            <a:headEnd/>
            <a:tailEnd/>
          </a:ln>
        </p:spPr>
        <p:txBody>
          <a:bodyPr wrap="none" anchor="ctr"/>
          <a:lstStyle/>
          <a:p>
            <a:pPr algn="ctr"/>
            <a:endParaRPr lang="en-US">
              <a:solidFill>
                <a:srgbClr val="D53419"/>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Text Box 4"/>
          <p:cNvSpPr txBox="1">
            <a:spLocks noChangeArrowheads="1"/>
          </p:cNvSpPr>
          <p:nvPr/>
        </p:nvSpPr>
        <p:spPr bwMode="auto">
          <a:xfrm>
            <a:off x="76200" y="304800"/>
            <a:ext cx="9067800" cy="523875"/>
          </a:xfrm>
          <a:prstGeom prst="rect">
            <a:avLst/>
          </a:prstGeom>
          <a:noFill/>
          <a:ln w="9525">
            <a:noFill/>
            <a:miter lim="800000"/>
            <a:headEnd/>
            <a:tailEnd/>
          </a:ln>
          <a:effectLst/>
        </p:spPr>
        <p:txBody>
          <a:bodyPr>
            <a:spAutoFit/>
          </a:bodyPr>
          <a:lstStyle/>
          <a:p>
            <a:pPr marL="342900" indent="-342900" algn="ctr">
              <a:spcBef>
                <a:spcPct val="50000"/>
              </a:spcBef>
              <a:defRPr/>
            </a:pPr>
            <a:r>
              <a:rPr lang="en-CA" sz="2800" b="1" dirty="0">
                <a:solidFill>
                  <a:srgbClr val="FFFF00"/>
                </a:solidFill>
                <a:effectLst>
                  <a:outerShdw blurRad="38100" dist="38100" dir="2700000" algn="tl">
                    <a:srgbClr val="000000"/>
                  </a:outerShdw>
                </a:effectLst>
                <a:latin typeface="Times New Roman" pitchFamily="-112" charset="0"/>
              </a:rPr>
              <a:t>    </a:t>
            </a:r>
            <a:r>
              <a:rPr lang="en-US" sz="2400" b="1" dirty="0">
                <a:solidFill>
                  <a:srgbClr val="FFFF00"/>
                </a:solidFill>
                <a:effectLst>
                  <a:outerShdw blurRad="38100" dist="38100" dir="2700000" algn="tl">
                    <a:srgbClr val="000000"/>
                  </a:outerShdw>
                </a:effectLst>
                <a:latin typeface="Times New Roman" pitchFamily="-112" charset="0"/>
              </a:rPr>
              <a:t>Determining the </a:t>
            </a:r>
            <a:r>
              <a:rPr lang="en-US" sz="2400" b="1" dirty="0" smtClean="0">
                <a:solidFill>
                  <a:srgbClr val="FFFF00"/>
                </a:solidFill>
                <a:effectLst>
                  <a:outerShdw blurRad="38100" dist="38100" dir="2700000" algn="tl">
                    <a:srgbClr val="000000"/>
                  </a:outerShdw>
                </a:effectLst>
                <a:latin typeface="Times New Roman" pitchFamily="-112" charset="0"/>
              </a:rPr>
              <a:t>final EE </a:t>
            </a:r>
            <a:r>
              <a:rPr lang="en-US" sz="2400" b="1" dirty="0">
                <a:solidFill>
                  <a:srgbClr val="FFFF00"/>
                </a:solidFill>
                <a:effectLst>
                  <a:outerShdw blurRad="38100" dist="38100" dir="2700000" algn="tl">
                    <a:srgbClr val="000000"/>
                  </a:outerShdw>
                </a:effectLst>
                <a:latin typeface="Times New Roman" pitchFamily="-112" charset="0"/>
              </a:rPr>
              <a:t>rating for the landform</a:t>
            </a:r>
            <a:endParaRPr lang="en-CA" sz="2400" b="1" dirty="0">
              <a:solidFill>
                <a:srgbClr val="FFFF00"/>
              </a:solidFill>
              <a:effectLst>
                <a:outerShdw blurRad="38100" dist="38100" dir="2700000" algn="tl">
                  <a:srgbClr val="000000"/>
                </a:outerShdw>
              </a:effectLst>
              <a:latin typeface="Times New Roman" pitchFamily="-112" charset="0"/>
            </a:endParaRPr>
          </a:p>
        </p:txBody>
      </p:sp>
      <p:pic>
        <p:nvPicPr>
          <p:cNvPr id="154627" name="Picture 5" descr="Evaluation Form"/>
          <p:cNvPicPr>
            <a:picLocks noChangeAspect="1" noChangeArrowheads="1"/>
          </p:cNvPicPr>
          <p:nvPr/>
        </p:nvPicPr>
        <p:blipFill>
          <a:blip r:embed="rId2" cstate="print">
            <a:lum contrast="6000"/>
          </a:blip>
          <a:srcRect l="59558" t="56586" r="5104" b="19150"/>
          <a:stretch>
            <a:fillRect/>
          </a:stretch>
        </p:blipFill>
        <p:spPr bwMode="auto">
          <a:xfrm>
            <a:off x="533400" y="1219200"/>
            <a:ext cx="4495800" cy="4114800"/>
          </a:xfrm>
          <a:prstGeom prst="rect">
            <a:avLst/>
          </a:prstGeom>
          <a:noFill/>
          <a:ln w="9525">
            <a:solidFill>
              <a:schemeClr val="tx1"/>
            </a:solidFill>
            <a:miter lim="800000"/>
            <a:headEnd/>
            <a:tailEnd/>
          </a:ln>
        </p:spPr>
      </p:pic>
      <p:sp>
        <p:nvSpPr>
          <p:cNvPr id="154628" name="Rectangle 6"/>
          <p:cNvSpPr>
            <a:spLocks noChangeArrowheads="1"/>
          </p:cNvSpPr>
          <p:nvPr/>
        </p:nvSpPr>
        <p:spPr bwMode="auto">
          <a:xfrm>
            <a:off x="533400" y="1219200"/>
            <a:ext cx="4495800" cy="4114800"/>
          </a:xfrm>
          <a:prstGeom prst="rect">
            <a:avLst/>
          </a:prstGeom>
          <a:noFill/>
          <a:ln w="38100">
            <a:solidFill>
              <a:srgbClr val="D53419"/>
            </a:solidFill>
            <a:miter lim="800000"/>
            <a:headEnd/>
            <a:tailEnd/>
          </a:ln>
        </p:spPr>
        <p:txBody>
          <a:bodyPr wrap="none" anchor="ctr"/>
          <a:lstStyle/>
          <a:p>
            <a:endParaRPr lang="en-US"/>
          </a:p>
        </p:txBody>
      </p:sp>
      <p:sp>
        <p:nvSpPr>
          <p:cNvPr id="154629" name="Rectangle 7"/>
          <p:cNvSpPr>
            <a:spLocks noChangeArrowheads="1"/>
          </p:cNvSpPr>
          <p:nvPr/>
        </p:nvSpPr>
        <p:spPr bwMode="auto">
          <a:xfrm>
            <a:off x="5148263" y="2027592"/>
            <a:ext cx="3352800" cy="2585323"/>
          </a:xfrm>
          <a:prstGeom prst="rect">
            <a:avLst/>
          </a:prstGeom>
          <a:noFill/>
          <a:ln w="9525">
            <a:noFill/>
            <a:miter lim="800000"/>
            <a:headEnd/>
            <a:tailEnd/>
          </a:ln>
        </p:spPr>
        <p:txBody>
          <a:bodyPr anchor="ctr">
            <a:spAutoFit/>
          </a:bodyPr>
          <a:lstStyle/>
          <a:p>
            <a:r>
              <a:rPr lang="en-US" sz="1800" b="1" dirty="0">
                <a:solidFill>
                  <a:srgbClr val="FFFF66"/>
                </a:solidFill>
                <a:latin typeface="Candara" pitchFamily="34" charset="0"/>
              </a:rPr>
              <a:t>Step 8: </a:t>
            </a:r>
          </a:p>
          <a:p>
            <a:r>
              <a:rPr lang="en-US" sz="1800" b="1" dirty="0">
                <a:solidFill>
                  <a:srgbClr val="FFFFFF"/>
                </a:solidFill>
                <a:latin typeface="Candara" pitchFamily="34" charset="0"/>
              </a:rPr>
              <a:t>Compare </a:t>
            </a:r>
            <a:r>
              <a:rPr lang="en-US" sz="1800" b="1" dirty="0" smtClean="0">
                <a:solidFill>
                  <a:srgbClr val="FFFFFF"/>
                </a:solidFill>
                <a:latin typeface="Candara" pitchFamily="34" charset="0"/>
              </a:rPr>
              <a:t>Basic </a:t>
            </a:r>
            <a:r>
              <a:rPr lang="en-US" sz="1800" b="1" dirty="0">
                <a:solidFill>
                  <a:srgbClr val="FFFFFF"/>
                </a:solidFill>
                <a:latin typeface="Candara" pitchFamily="34" charset="0"/>
              </a:rPr>
              <a:t>VQC </a:t>
            </a:r>
            <a:r>
              <a:rPr lang="en-US" sz="1800" b="1" dirty="0" smtClean="0">
                <a:solidFill>
                  <a:srgbClr val="FFFFFF"/>
                </a:solidFill>
                <a:latin typeface="Candara" pitchFamily="34" charset="0"/>
              </a:rPr>
              <a:t> definition </a:t>
            </a:r>
            <a:r>
              <a:rPr lang="en-US" sz="1800" b="1" dirty="0">
                <a:solidFill>
                  <a:srgbClr val="FFFFFF"/>
                </a:solidFill>
                <a:latin typeface="Candara" pitchFamily="34" charset="0"/>
              </a:rPr>
              <a:t>with </a:t>
            </a:r>
            <a:r>
              <a:rPr lang="en-US" sz="1800" b="1" dirty="0" smtClean="0">
                <a:solidFill>
                  <a:srgbClr val="FFFFFF"/>
                </a:solidFill>
                <a:latin typeface="Candara" pitchFamily="34" charset="0"/>
              </a:rPr>
              <a:t>the percent alteration.</a:t>
            </a:r>
            <a:endParaRPr lang="en-US" sz="1800" b="1" dirty="0">
              <a:solidFill>
                <a:srgbClr val="FFFFFF"/>
              </a:solidFill>
              <a:latin typeface="Candara" pitchFamily="34" charset="0"/>
            </a:endParaRPr>
          </a:p>
          <a:p>
            <a:endParaRPr lang="en-US" sz="1800" b="1" dirty="0">
              <a:solidFill>
                <a:srgbClr val="FFFFFF"/>
              </a:solidFill>
              <a:latin typeface="Candara" pitchFamily="34" charset="0"/>
            </a:endParaRPr>
          </a:p>
          <a:p>
            <a:r>
              <a:rPr lang="en-US" sz="1800" b="1" dirty="0">
                <a:solidFill>
                  <a:srgbClr val="FFFFFF"/>
                </a:solidFill>
                <a:latin typeface="Candara" pitchFamily="34" charset="0"/>
              </a:rPr>
              <a:t>The two evaluation methods </a:t>
            </a:r>
            <a:r>
              <a:rPr lang="en-US" sz="1800" b="1" dirty="0" smtClean="0">
                <a:solidFill>
                  <a:srgbClr val="FFFFFF"/>
                </a:solidFill>
                <a:latin typeface="Candara" pitchFamily="34" charset="0"/>
              </a:rPr>
              <a:t>may or may not match</a:t>
            </a:r>
            <a:r>
              <a:rPr lang="en-US" sz="1800" b="1" dirty="0" smtClean="0">
                <a:solidFill>
                  <a:schemeClr val="bg1"/>
                </a:solidFill>
                <a:latin typeface="Candara" pitchFamily="34" charset="0"/>
              </a:rPr>
              <a:t>.</a:t>
            </a:r>
          </a:p>
          <a:p>
            <a:r>
              <a:rPr lang="en-US" sz="1800" b="1" dirty="0" smtClean="0">
                <a:solidFill>
                  <a:schemeClr val="bg1"/>
                </a:solidFill>
                <a:latin typeface="Candara" pitchFamily="34" charset="0"/>
              </a:rPr>
              <a:t> </a:t>
            </a:r>
          </a:p>
          <a:p>
            <a:r>
              <a:rPr lang="en-US" sz="1800" b="1" i="1" dirty="0" smtClean="0">
                <a:solidFill>
                  <a:srgbClr val="FF66CC"/>
                </a:solidFill>
                <a:latin typeface="Candara" pitchFamily="34" charset="0"/>
              </a:rPr>
              <a:t>FRPA Definition </a:t>
            </a:r>
            <a:r>
              <a:rPr lang="en-US" sz="1800" b="1" dirty="0" smtClean="0">
                <a:solidFill>
                  <a:srgbClr val="FFFFFF"/>
                </a:solidFill>
                <a:latin typeface="Candara" pitchFamily="34" charset="0"/>
              </a:rPr>
              <a:t>remains the legal requirement.</a:t>
            </a:r>
            <a:endParaRPr lang="en-US" sz="1800" b="1" dirty="0">
              <a:solidFill>
                <a:srgbClr val="FFFFFF"/>
              </a:solidFill>
              <a:latin typeface="Candara" pitchFamily="34" charset="0"/>
            </a:endParaRPr>
          </a:p>
        </p:txBody>
      </p:sp>
      <p:sp>
        <p:nvSpPr>
          <p:cNvPr id="154630" name="Text Box 83"/>
          <p:cNvSpPr txBox="1">
            <a:spLocks noChangeArrowheads="1"/>
          </p:cNvSpPr>
          <p:nvPr/>
        </p:nvSpPr>
        <p:spPr bwMode="auto">
          <a:xfrm>
            <a:off x="409575" y="4491038"/>
            <a:ext cx="838200" cy="396875"/>
          </a:xfrm>
          <a:prstGeom prst="rect">
            <a:avLst/>
          </a:prstGeom>
          <a:noFill/>
          <a:ln w="9525">
            <a:noFill/>
            <a:miter lim="800000"/>
            <a:headEnd/>
            <a:tailEnd/>
          </a:ln>
        </p:spPr>
        <p:txBody>
          <a:bodyPr>
            <a:spAutoFit/>
          </a:bodyPr>
          <a:lstStyle/>
          <a:p>
            <a:pPr algn="ctr">
              <a:spcBef>
                <a:spcPct val="50000"/>
              </a:spcBef>
            </a:pPr>
            <a:r>
              <a:rPr lang="en-CA" b="1">
                <a:solidFill>
                  <a:srgbClr val="E4391C"/>
                </a:solidFill>
                <a:latin typeface="Arial" charset="0"/>
              </a:rPr>
              <a:t>x</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2" name="Picture 88"/>
          <p:cNvPicPr>
            <a:picLocks noChangeAspect="1" noChangeArrowheads="1"/>
          </p:cNvPicPr>
          <p:nvPr/>
        </p:nvPicPr>
        <p:blipFill>
          <a:blip r:embed="rId2" cstate="print"/>
          <a:srcRect/>
          <a:stretch>
            <a:fillRect/>
          </a:stretch>
        </p:blipFill>
        <p:spPr bwMode="auto">
          <a:xfrm>
            <a:off x="8131490" y="5877272"/>
            <a:ext cx="802645" cy="685007"/>
          </a:xfrm>
          <a:prstGeom prst="rect">
            <a:avLst/>
          </a:prstGeom>
          <a:noFill/>
          <a:ln w="9525">
            <a:noFill/>
            <a:miter lim="800000"/>
            <a:headEnd/>
            <a:tailEnd/>
          </a:ln>
        </p:spPr>
      </p:pic>
      <p:sp>
        <p:nvSpPr>
          <p:cNvPr id="2" name="TextBox 1"/>
          <p:cNvSpPr txBox="1"/>
          <p:nvPr/>
        </p:nvSpPr>
        <p:spPr>
          <a:xfrm>
            <a:off x="747224" y="584101"/>
            <a:ext cx="7561213" cy="1692771"/>
          </a:xfrm>
          <a:prstGeom prst="rect">
            <a:avLst/>
          </a:prstGeom>
          <a:noFill/>
        </p:spPr>
        <p:txBody>
          <a:bodyPr wrap="square" rtlCol="0">
            <a:spAutoFit/>
          </a:bodyPr>
          <a:lstStyle/>
          <a:p>
            <a:pPr algn="ctr"/>
            <a:r>
              <a:rPr lang="en-CA" b="1" u="sng" dirty="0" smtClean="0">
                <a:solidFill>
                  <a:srgbClr val="FFFF66"/>
                </a:solidFill>
                <a:latin typeface="Arial" panose="020B0604020202020204" pitchFamily="34" charset="0"/>
                <a:cs typeface="Arial" panose="020B0604020202020204" pitchFamily="34" charset="0"/>
              </a:rPr>
              <a:t>Example</a:t>
            </a:r>
            <a:r>
              <a:rPr lang="en-CA" dirty="0" smtClean="0">
                <a:solidFill>
                  <a:schemeClr val="bg1"/>
                </a:solidFill>
                <a:latin typeface="Arial" panose="020B0604020202020204" pitchFamily="34" charset="0"/>
                <a:cs typeface="Arial" panose="020B0604020202020204" pitchFamily="34" charset="0"/>
              </a:rPr>
              <a:t> of FREP VQO Effectiveness Evaluation</a:t>
            </a:r>
          </a:p>
          <a:p>
            <a:pPr algn="ctr"/>
            <a:endParaRPr lang="en-CA" dirty="0" smtClean="0">
              <a:solidFill>
                <a:schemeClr val="bg1"/>
              </a:solidFill>
              <a:latin typeface="Arial" panose="020B0604020202020204" pitchFamily="34" charset="0"/>
              <a:cs typeface="Arial" panose="020B0604020202020204" pitchFamily="34" charset="0"/>
            </a:endParaRPr>
          </a:p>
          <a:p>
            <a:pPr algn="ctr"/>
            <a:r>
              <a:rPr lang="en-CA" sz="2400" b="1" dirty="0" smtClean="0">
                <a:solidFill>
                  <a:schemeClr val="bg1"/>
                </a:solidFill>
                <a:latin typeface="Arial" panose="020B0604020202020204" pitchFamily="34" charset="0"/>
                <a:cs typeface="Arial" panose="020B0604020202020204" pitchFamily="34" charset="0"/>
              </a:rPr>
              <a:t>Side Bay</a:t>
            </a:r>
            <a:r>
              <a:rPr lang="en-CA" dirty="0" smtClean="0">
                <a:solidFill>
                  <a:schemeClr val="bg1"/>
                </a:solidFill>
                <a:latin typeface="Arial" panose="020B0604020202020204" pitchFamily="34" charset="0"/>
                <a:cs typeface="Arial" panose="020B0604020202020204" pitchFamily="34" charset="0"/>
              </a:rPr>
              <a:t>, </a:t>
            </a:r>
          </a:p>
          <a:p>
            <a:pPr algn="ctr"/>
            <a:r>
              <a:rPr lang="en-CA" dirty="0" smtClean="0">
                <a:solidFill>
                  <a:schemeClr val="bg1"/>
                </a:solidFill>
                <a:latin typeface="Arial" panose="020B0604020202020204" pitchFamily="34" charset="0"/>
                <a:cs typeface="Arial" panose="020B0604020202020204" pitchFamily="34" charset="0"/>
              </a:rPr>
              <a:t>West Coast Vancouver Island</a:t>
            </a:r>
          </a:p>
          <a:p>
            <a:pPr algn="ctr"/>
            <a:endParaRPr lang="en-CA" dirty="0">
              <a:solidFill>
                <a:srgbClr val="FFCC00"/>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954" y="2276872"/>
            <a:ext cx="8271606" cy="2808312"/>
          </a:xfrm>
          <a:prstGeom prst="rect">
            <a:avLst/>
          </a:prstGeom>
        </p:spPr>
      </p:pic>
      <p:sp>
        <p:nvSpPr>
          <p:cNvPr id="3" name="TextBox 2"/>
          <p:cNvSpPr txBox="1"/>
          <p:nvPr/>
        </p:nvSpPr>
        <p:spPr>
          <a:xfrm>
            <a:off x="6010607" y="5167180"/>
            <a:ext cx="2664296" cy="276999"/>
          </a:xfrm>
          <a:prstGeom prst="rect">
            <a:avLst/>
          </a:prstGeom>
          <a:noFill/>
        </p:spPr>
        <p:txBody>
          <a:bodyPr wrap="square" rtlCol="0">
            <a:spAutoFit/>
          </a:bodyPr>
          <a:lstStyle/>
          <a:p>
            <a:pPr algn="ctr"/>
            <a:r>
              <a:rPr lang="en-CA" sz="1200" dirty="0" smtClean="0">
                <a:solidFill>
                  <a:schemeClr val="bg1">
                    <a:lumMod val="95000"/>
                  </a:schemeClr>
                </a:solidFill>
                <a:latin typeface="Californian FB" panose="0207040306080B030204" pitchFamily="18" charset="0"/>
              </a:rPr>
              <a:t>Photo by P. Barolet</a:t>
            </a:r>
            <a:endParaRPr lang="en-CA" sz="1200" dirty="0">
              <a:solidFill>
                <a:schemeClr val="bg1">
                  <a:lumMod val="95000"/>
                </a:schemeClr>
              </a:solidFill>
              <a:latin typeface="Californian FB" panose="0207040306080B030204" pitchFamily="18" charset="0"/>
            </a:endParaRPr>
          </a:p>
        </p:txBody>
      </p:sp>
      <p:sp>
        <p:nvSpPr>
          <p:cNvPr id="5" name="TextBox 4"/>
          <p:cNvSpPr txBox="1"/>
          <p:nvPr/>
        </p:nvSpPr>
        <p:spPr>
          <a:xfrm>
            <a:off x="971600" y="5517232"/>
            <a:ext cx="4680520" cy="400110"/>
          </a:xfrm>
          <a:prstGeom prst="rect">
            <a:avLst/>
          </a:prstGeom>
          <a:noFill/>
        </p:spPr>
        <p:txBody>
          <a:bodyPr wrap="square" rtlCol="0">
            <a:spAutoFit/>
          </a:bodyPr>
          <a:lstStyle/>
          <a:p>
            <a:r>
              <a:rPr lang="en-CA" dirty="0" smtClean="0">
                <a:solidFill>
                  <a:schemeClr val="bg1">
                    <a:lumMod val="95000"/>
                  </a:schemeClr>
                </a:solidFill>
                <a:latin typeface="+mj-lt"/>
              </a:rPr>
              <a:t>Established VQO is </a:t>
            </a:r>
            <a:r>
              <a:rPr lang="en-CA" dirty="0" smtClean="0">
                <a:solidFill>
                  <a:srgbClr val="F5E677"/>
                </a:solidFill>
                <a:latin typeface="+mj-lt"/>
              </a:rPr>
              <a:t>Partial Retention</a:t>
            </a:r>
            <a:endParaRPr lang="en-CA" dirty="0">
              <a:solidFill>
                <a:srgbClr val="F5E677"/>
              </a:solidFill>
              <a:latin typeface="+mj-l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2" name="Picture 88"/>
          <p:cNvPicPr>
            <a:picLocks noChangeAspect="1" noChangeArrowheads="1"/>
          </p:cNvPicPr>
          <p:nvPr/>
        </p:nvPicPr>
        <p:blipFill>
          <a:blip r:embed="rId2" cstate="print"/>
          <a:srcRect/>
          <a:stretch>
            <a:fillRect/>
          </a:stretch>
        </p:blipFill>
        <p:spPr bwMode="auto">
          <a:xfrm>
            <a:off x="7920831" y="5895975"/>
            <a:ext cx="611982" cy="522288"/>
          </a:xfrm>
          <a:prstGeom prst="rect">
            <a:avLst/>
          </a:prstGeom>
          <a:noFill/>
          <a:ln w="9525">
            <a:noFill/>
            <a:miter lim="800000"/>
            <a:headEnd/>
            <a:tailEnd/>
          </a:ln>
        </p:spPr>
      </p:pic>
      <p:sp>
        <p:nvSpPr>
          <p:cNvPr id="2" name="TextBox 1"/>
          <p:cNvSpPr txBox="1"/>
          <p:nvPr/>
        </p:nvSpPr>
        <p:spPr>
          <a:xfrm>
            <a:off x="1277380" y="370762"/>
            <a:ext cx="6840760" cy="400110"/>
          </a:xfrm>
          <a:prstGeom prst="rect">
            <a:avLst/>
          </a:prstGeom>
          <a:noFill/>
        </p:spPr>
        <p:txBody>
          <a:bodyPr wrap="square" rtlCol="0">
            <a:spAutoFit/>
          </a:bodyPr>
          <a:lstStyle/>
          <a:p>
            <a:pPr algn="ctr"/>
            <a:r>
              <a:rPr lang="en-CA" dirty="0" smtClean="0">
                <a:solidFill>
                  <a:srgbClr val="FFCC00"/>
                </a:solidFill>
              </a:rPr>
              <a:t>Delineating the topographical landform unit </a:t>
            </a:r>
            <a:endParaRPr lang="en-CA" dirty="0">
              <a:solidFill>
                <a:srgbClr val="FFCC0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980728"/>
            <a:ext cx="8316416" cy="2777506"/>
          </a:xfrm>
          <a:prstGeom prst="rect">
            <a:avLst/>
          </a:prstGeom>
          <a:ln w="12700">
            <a:solidFill>
              <a:schemeClr val="tx1"/>
            </a:solidFill>
          </a:ln>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96407" y="3933056"/>
            <a:ext cx="4391789" cy="2592288"/>
          </a:xfrm>
          <a:prstGeom prst="rect">
            <a:avLst/>
          </a:prstGeom>
        </p:spPr>
      </p:pic>
    </p:spTree>
    <p:extLst>
      <p:ext uri="{BB962C8B-B14F-4D97-AF65-F5344CB8AC3E}">
        <p14:creationId xmlns:p14="http://schemas.microsoft.com/office/powerpoint/2010/main" val="9590156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1284" y="411846"/>
            <a:ext cx="6840760" cy="400110"/>
          </a:xfrm>
          <a:prstGeom prst="rect">
            <a:avLst/>
          </a:prstGeom>
          <a:noFill/>
        </p:spPr>
        <p:txBody>
          <a:bodyPr wrap="square" rtlCol="0">
            <a:spAutoFit/>
          </a:bodyPr>
          <a:lstStyle/>
          <a:p>
            <a:pPr algn="ctr"/>
            <a:r>
              <a:rPr lang="en-CA" dirty="0" smtClean="0">
                <a:solidFill>
                  <a:srgbClr val="FFCC00"/>
                </a:solidFill>
              </a:rPr>
              <a:t>Calculating scale of perspective landform alteration</a:t>
            </a:r>
            <a:endParaRPr lang="en-CA" dirty="0">
              <a:solidFill>
                <a:srgbClr val="FFCC0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52" y="1052736"/>
            <a:ext cx="8388424" cy="3658527"/>
          </a:xfrm>
          <a:prstGeom prst="rect">
            <a:avLst/>
          </a:prstGeom>
        </p:spPr>
      </p:pic>
      <p:sp>
        <p:nvSpPr>
          <p:cNvPr id="5" name="TextBox 4"/>
          <p:cNvSpPr txBox="1"/>
          <p:nvPr/>
        </p:nvSpPr>
        <p:spPr>
          <a:xfrm>
            <a:off x="1043608" y="4854495"/>
            <a:ext cx="5688632" cy="1323439"/>
          </a:xfrm>
          <a:prstGeom prst="rect">
            <a:avLst/>
          </a:prstGeom>
          <a:noFill/>
        </p:spPr>
        <p:txBody>
          <a:bodyPr wrap="square" rtlCol="0">
            <a:spAutoFit/>
          </a:bodyPr>
          <a:lstStyle/>
          <a:p>
            <a:r>
              <a:rPr lang="en-CA" dirty="0" smtClean="0">
                <a:solidFill>
                  <a:schemeClr val="bg1"/>
                </a:solidFill>
                <a:latin typeface="+mn-lt"/>
              </a:rPr>
              <a:t>Landform = 	13.48 units</a:t>
            </a:r>
          </a:p>
          <a:p>
            <a:r>
              <a:rPr lang="en-CA" dirty="0" smtClean="0">
                <a:solidFill>
                  <a:schemeClr val="bg1"/>
                </a:solidFill>
                <a:latin typeface="+mn-lt"/>
              </a:rPr>
              <a:t>Top block = 	  0.65 units (4.82%)</a:t>
            </a:r>
          </a:p>
          <a:p>
            <a:r>
              <a:rPr lang="en-CA" dirty="0" smtClean="0">
                <a:solidFill>
                  <a:schemeClr val="bg1"/>
                </a:solidFill>
                <a:latin typeface="+mn-lt"/>
              </a:rPr>
              <a:t>Bottom block = 	  1.20 units (8.90%)</a:t>
            </a:r>
          </a:p>
          <a:p>
            <a:r>
              <a:rPr lang="en-CA" dirty="0">
                <a:solidFill>
                  <a:schemeClr val="bg1"/>
                </a:solidFill>
                <a:latin typeface="+mn-lt"/>
              </a:rPr>
              <a:t> </a:t>
            </a:r>
            <a:r>
              <a:rPr lang="en-CA" dirty="0" smtClean="0">
                <a:solidFill>
                  <a:schemeClr val="bg1"/>
                </a:solidFill>
                <a:latin typeface="+mn-lt"/>
              </a:rPr>
              <a:t>                           </a:t>
            </a:r>
            <a:endParaRPr lang="en-CA" dirty="0">
              <a:solidFill>
                <a:schemeClr val="bg1"/>
              </a:solidFill>
              <a:latin typeface="+mn-lt"/>
            </a:endParaRPr>
          </a:p>
        </p:txBody>
      </p:sp>
      <p:sp>
        <p:nvSpPr>
          <p:cNvPr id="6" name="TextBox 5"/>
          <p:cNvSpPr txBox="1"/>
          <p:nvPr/>
        </p:nvSpPr>
        <p:spPr>
          <a:xfrm>
            <a:off x="1835696" y="5588164"/>
            <a:ext cx="4680520" cy="400110"/>
          </a:xfrm>
          <a:prstGeom prst="rect">
            <a:avLst/>
          </a:prstGeom>
          <a:noFill/>
        </p:spPr>
        <p:txBody>
          <a:bodyPr wrap="square" rtlCol="0">
            <a:spAutoFit/>
          </a:bodyPr>
          <a:lstStyle/>
          <a:p>
            <a:pPr algn="ctr"/>
            <a:r>
              <a:rPr lang="en-CA" dirty="0" smtClean="0">
                <a:solidFill>
                  <a:schemeClr val="bg1"/>
                </a:solidFill>
              </a:rPr>
              <a:t>______________</a:t>
            </a:r>
            <a:endParaRPr lang="en-CA" dirty="0">
              <a:solidFill>
                <a:schemeClr val="bg1"/>
              </a:solidFill>
            </a:endParaRPr>
          </a:p>
        </p:txBody>
      </p:sp>
      <p:sp>
        <p:nvSpPr>
          <p:cNvPr id="7" name="TextBox 6"/>
          <p:cNvSpPr txBox="1"/>
          <p:nvPr/>
        </p:nvSpPr>
        <p:spPr>
          <a:xfrm>
            <a:off x="1251284" y="5988274"/>
            <a:ext cx="5048908" cy="461665"/>
          </a:xfrm>
          <a:prstGeom prst="rect">
            <a:avLst/>
          </a:prstGeom>
          <a:noFill/>
        </p:spPr>
        <p:txBody>
          <a:bodyPr wrap="square" rtlCol="0">
            <a:spAutoFit/>
          </a:bodyPr>
          <a:lstStyle/>
          <a:p>
            <a:r>
              <a:rPr lang="en-CA" dirty="0" smtClean="0">
                <a:solidFill>
                  <a:srgbClr val="FFFF99"/>
                </a:solidFill>
                <a:latin typeface="+mn-lt"/>
              </a:rPr>
              <a:t>Total		1.85 units (</a:t>
            </a:r>
            <a:r>
              <a:rPr lang="en-CA" sz="2400" b="1" dirty="0" smtClean="0">
                <a:solidFill>
                  <a:srgbClr val="FF66CC"/>
                </a:solidFill>
                <a:latin typeface="+mn-lt"/>
              </a:rPr>
              <a:t>13.72 %</a:t>
            </a:r>
            <a:r>
              <a:rPr lang="en-CA" dirty="0" smtClean="0">
                <a:solidFill>
                  <a:srgbClr val="FFFF99"/>
                </a:solidFill>
                <a:latin typeface="+mn-lt"/>
              </a:rPr>
              <a:t>)</a:t>
            </a:r>
            <a:endParaRPr lang="en-CA" dirty="0">
              <a:solidFill>
                <a:srgbClr val="FFFF99"/>
              </a:solidFill>
              <a:latin typeface="+mn-lt"/>
            </a:endParaRPr>
          </a:p>
        </p:txBody>
      </p:sp>
      <p:sp>
        <p:nvSpPr>
          <p:cNvPr id="8" name="TextBox 7"/>
          <p:cNvSpPr txBox="1"/>
          <p:nvPr/>
        </p:nvSpPr>
        <p:spPr>
          <a:xfrm>
            <a:off x="5580112" y="6053226"/>
            <a:ext cx="3181926" cy="400110"/>
          </a:xfrm>
          <a:prstGeom prst="rect">
            <a:avLst/>
          </a:prstGeom>
          <a:noFill/>
        </p:spPr>
        <p:txBody>
          <a:bodyPr wrap="square" rtlCol="0">
            <a:spAutoFit/>
          </a:bodyPr>
          <a:lstStyle/>
          <a:p>
            <a:r>
              <a:rPr lang="en-CA" dirty="0" smtClean="0">
                <a:solidFill>
                  <a:schemeClr val="bg1"/>
                </a:solidFill>
                <a:latin typeface="+mn-lt"/>
              </a:rPr>
              <a:t>Predicts Modification VQO</a:t>
            </a:r>
            <a:endParaRPr lang="en-CA" dirty="0">
              <a:solidFill>
                <a:schemeClr val="bg1"/>
              </a:solidFill>
              <a:latin typeface="+mn-lt"/>
            </a:endParaRPr>
          </a:p>
        </p:txBody>
      </p:sp>
    </p:spTree>
    <p:extLst>
      <p:ext uri="{BB962C8B-B14F-4D97-AF65-F5344CB8AC3E}">
        <p14:creationId xmlns:p14="http://schemas.microsoft.com/office/powerpoint/2010/main" val="24844828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46720" y="1041555"/>
            <a:ext cx="6048672" cy="523220"/>
          </a:xfrm>
          <a:prstGeom prst="rect">
            <a:avLst/>
          </a:prstGeom>
          <a:noFill/>
        </p:spPr>
        <p:txBody>
          <a:bodyPr wrap="square" rtlCol="0">
            <a:spAutoFit/>
          </a:bodyPr>
          <a:lstStyle/>
          <a:p>
            <a:pPr algn="ctr"/>
            <a:r>
              <a:rPr lang="en-CA" sz="2800" dirty="0" smtClean="0">
                <a:solidFill>
                  <a:srgbClr val="FFC000"/>
                </a:solidFill>
                <a:latin typeface="+mn-lt"/>
              </a:rPr>
              <a:t>Visual Design Critique</a:t>
            </a:r>
            <a:endParaRPr lang="en-CA" sz="2800" dirty="0">
              <a:solidFill>
                <a:srgbClr val="FFC000"/>
              </a:solidFill>
              <a:latin typeface="+mn-l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2139613"/>
            <a:ext cx="8388424" cy="2801555"/>
          </a:xfrm>
          <a:prstGeom prst="rect">
            <a:avLst/>
          </a:prstGeom>
        </p:spPr>
      </p:pic>
      <p:sp>
        <p:nvSpPr>
          <p:cNvPr id="5" name="TextBox 4"/>
          <p:cNvSpPr txBox="1"/>
          <p:nvPr/>
        </p:nvSpPr>
        <p:spPr>
          <a:xfrm>
            <a:off x="827584" y="2788823"/>
            <a:ext cx="2016224" cy="338554"/>
          </a:xfrm>
          <a:prstGeom prst="rect">
            <a:avLst/>
          </a:prstGeom>
          <a:noFill/>
        </p:spPr>
        <p:txBody>
          <a:bodyPr wrap="square" rtlCol="0">
            <a:spAutoFit/>
          </a:bodyPr>
          <a:lstStyle/>
          <a:p>
            <a:pPr algn="ctr"/>
            <a:r>
              <a:rPr lang="en-CA" sz="1600" dirty="0" smtClean="0">
                <a:solidFill>
                  <a:schemeClr val="accent2">
                    <a:lumMod val="75000"/>
                  </a:schemeClr>
                </a:solidFill>
                <a:latin typeface="+mn-lt"/>
              </a:rPr>
              <a:t>Angular corner</a:t>
            </a:r>
            <a:endParaRPr lang="en-CA" sz="1600" dirty="0">
              <a:solidFill>
                <a:schemeClr val="accent2">
                  <a:lumMod val="75000"/>
                </a:schemeClr>
              </a:solidFill>
              <a:latin typeface="+mn-lt"/>
            </a:endParaRPr>
          </a:p>
        </p:txBody>
      </p:sp>
      <p:sp>
        <p:nvSpPr>
          <p:cNvPr id="6" name="Rectangle 5"/>
          <p:cNvSpPr/>
          <p:nvPr/>
        </p:nvSpPr>
        <p:spPr>
          <a:xfrm>
            <a:off x="5765806" y="4617396"/>
            <a:ext cx="1529586" cy="338554"/>
          </a:xfrm>
          <a:prstGeom prst="rect">
            <a:avLst/>
          </a:prstGeom>
        </p:spPr>
        <p:txBody>
          <a:bodyPr wrap="none">
            <a:spAutoFit/>
          </a:bodyPr>
          <a:lstStyle/>
          <a:p>
            <a:pPr algn="ctr"/>
            <a:r>
              <a:rPr lang="en-CA" sz="1600" dirty="0">
                <a:solidFill>
                  <a:schemeClr val="bg1"/>
                </a:solidFill>
                <a:latin typeface="+mn-lt"/>
              </a:rPr>
              <a:t>Angular corner</a:t>
            </a:r>
          </a:p>
        </p:txBody>
      </p:sp>
      <p:sp>
        <p:nvSpPr>
          <p:cNvPr id="7" name="TextBox 6"/>
          <p:cNvSpPr txBox="1"/>
          <p:nvPr/>
        </p:nvSpPr>
        <p:spPr>
          <a:xfrm>
            <a:off x="467544" y="4465380"/>
            <a:ext cx="3456384" cy="338554"/>
          </a:xfrm>
          <a:prstGeom prst="rect">
            <a:avLst/>
          </a:prstGeom>
          <a:noFill/>
        </p:spPr>
        <p:txBody>
          <a:bodyPr wrap="square" rtlCol="0">
            <a:spAutoFit/>
          </a:bodyPr>
          <a:lstStyle/>
          <a:p>
            <a:r>
              <a:rPr lang="en-CA" sz="1600" dirty="0" smtClean="0">
                <a:solidFill>
                  <a:schemeClr val="bg1"/>
                </a:solidFill>
                <a:latin typeface="+mn-lt"/>
              </a:rPr>
              <a:t>Straight unnatural lower boundary</a:t>
            </a:r>
            <a:endParaRPr lang="en-CA" sz="1600" dirty="0">
              <a:solidFill>
                <a:schemeClr val="bg1"/>
              </a:solidFill>
              <a:latin typeface="+mn-lt"/>
            </a:endParaRPr>
          </a:p>
        </p:txBody>
      </p:sp>
      <p:sp>
        <p:nvSpPr>
          <p:cNvPr id="8" name="TextBox 7"/>
          <p:cNvSpPr txBox="1"/>
          <p:nvPr/>
        </p:nvSpPr>
        <p:spPr>
          <a:xfrm>
            <a:off x="6372200" y="2420888"/>
            <a:ext cx="2304256" cy="338554"/>
          </a:xfrm>
          <a:prstGeom prst="rect">
            <a:avLst/>
          </a:prstGeom>
          <a:noFill/>
        </p:spPr>
        <p:txBody>
          <a:bodyPr wrap="square" rtlCol="0">
            <a:spAutoFit/>
          </a:bodyPr>
          <a:lstStyle/>
          <a:p>
            <a:r>
              <a:rPr lang="en-CA" sz="1600" dirty="0" smtClean="0">
                <a:solidFill>
                  <a:schemeClr val="accent2">
                    <a:lumMod val="75000"/>
                  </a:schemeClr>
                </a:solidFill>
                <a:latin typeface="+mn-lt"/>
              </a:rPr>
              <a:t>Focal positon</a:t>
            </a:r>
            <a:endParaRPr lang="en-CA" sz="1600" dirty="0">
              <a:solidFill>
                <a:schemeClr val="accent2">
                  <a:lumMod val="75000"/>
                </a:schemeClr>
              </a:solidFill>
              <a:latin typeface="+mn-lt"/>
            </a:endParaRPr>
          </a:p>
        </p:txBody>
      </p:sp>
      <p:sp>
        <p:nvSpPr>
          <p:cNvPr id="10" name="TextBox 9"/>
          <p:cNvSpPr txBox="1"/>
          <p:nvPr/>
        </p:nvSpPr>
        <p:spPr>
          <a:xfrm>
            <a:off x="6530599" y="2958100"/>
            <a:ext cx="1929833" cy="338554"/>
          </a:xfrm>
          <a:prstGeom prst="rect">
            <a:avLst/>
          </a:prstGeom>
          <a:noFill/>
        </p:spPr>
        <p:txBody>
          <a:bodyPr wrap="square" rtlCol="0">
            <a:spAutoFit/>
          </a:bodyPr>
          <a:lstStyle/>
          <a:p>
            <a:r>
              <a:rPr lang="en-CA" sz="1600" dirty="0" smtClean="0">
                <a:solidFill>
                  <a:schemeClr val="accent2">
                    <a:lumMod val="75000"/>
                  </a:schemeClr>
                </a:solidFill>
                <a:latin typeface="+mn-lt"/>
              </a:rPr>
              <a:t>Subordinate roads</a:t>
            </a:r>
            <a:endParaRPr lang="en-CA" sz="1600" dirty="0">
              <a:solidFill>
                <a:schemeClr val="accent2">
                  <a:lumMod val="75000"/>
                </a:schemeClr>
              </a:solidFill>
              <a:latin typeface="+mn-lt"/>
            </a:endParaRPr>
          </a:p>
        </p:txBody>
      </p:sp>
      <p:sp>
        <p:nvSpPr>
          <p:cNvPr id="11" name="TextBox 10"/>
          <p:cNvSpPr txBox="1"/>
          <p:nvPr/>
        </p:nvSpPr>
        <p:spPr>
          <a:xfrm>
            <a:off x="2051720" y="2276872"/>
            <a:ext cx="4032448" cy="338554"/>
          </a:xfrm>
          <a:prstGeom prst="rect">
            <a:avLst/>
          </a:prstGeom>
          <a:noFill/>
        </p:spPr>
        <p:txBody>
          <a:bodyPr wrap="square" rtlCol="0">
            <a:spAutoFit/>
          </a:bodyPr>
          <a:lstStyle/>
          <a:p>
            <a:pPr algn="ctr"/>
            <a:r>
              <a:rPr lang="en-CA" sz="1600" dirty="0" smtClean="0">
                <a:solidFill>
                  <a:schemeClr val="accent2">
                    <a:lumMod val="75000"/>
                  </a:schemeClr>
                </a:solidFill>
                <a:latin typeface="+mn-lt"/>
              </a:rPr>
              <a:t>High contrast in colour, texture, &amp; shape</a:t>
            </a:r>
            <a:endParaRPr lang="en-CA" sz="1600" dirty="0">
              <a:solidFill>
                <a:schemeClr val="accent2">
                  <a:lumMod val="75000"/>
                </a:schemeClr>
              </a:solidFill>
              <a:latin typeface="+mn-lt"/>
            </a:endParaRPr>
          </a:p>
        </p:txBody>
      </p:sp>
      <p:sp>
        <p:nvSpPr>
          <p:cNvPr id="12" name="TextBox 11"/>
          <p:cNvSpPr txBox="1"/>
          <p:nvPr/>
        </p:nvSpPr>
        <p:spPr>
          <a:xfrm>
            <a:off x="827584" y="5157192"/>
            <a:ext cx="7632848" cy="1938992"/>
          </a:xfrm>
          <a:prstGeom prst="rect">
            <a:avLst/>
          </a:prstGeom>
          <a:noFill/>
        </p:spPr>
        <p:txBody>
          <a:bodyPr wrap="square" rtlCol="0">
            <a:spAutoFit/>
          </a:bodyPr>
          <a:lstStyle/>
          <a:p>
            <a:pPr marL="342900" indent="-342900">
              <a:buClr>
                <a:srgbClr val="FFFF00"/>
              </a:buClr>
              <a:buSzPct val="120000"/>
              <a:buFont typeface="Arial" panose="020B0604020202020204" pitchFamily="34" charset="0"/>
              <a:buChar char="•"/>
            </a:pPr>
            <a:r>
              <a:rPr lang="en-CA" dirty="0" smtClean="0">
                <a:solidFill>
                  <a:schemeClr val="bg1"/>
                </a:solidFill>
                <a:latin typeface="+mn-lt"/>
              </a:rPr>
              <a:t>Limited response to visual force lines</a:t>
            </a:r>
          </a:p>
          <a:p>
            <a:pPr marL="342900" indent="-342900">
              <a:buClr>
                <a:srgbClr val="FFFF00"/>
              </a:buClr>
              <a:buSzPct val="120000"/>
              <a:buFont typeface="Arial" panose="020B0604020202020204" pitchFamily="34" charset="0"/>
              <a:buChar char="•"/>
            </a:pPr>
            <a:r>
              <a:rPr lang="en-CA" dirty="0" smtClean="0">
                <a:solidFill>
                  <a:schemeClr val="bg1"/>
                </a:solidFill>
                <a:latin typeface="+mn-lt"/>
              </a:rPr>
              <a:t>High contrast in colour, texture, and shape</a:t>
            </a:r>
          </a:p>
          <a:p>
            <a:pPr marL="342900" indent="-342900">
              <a:buClr>
                <a:srgbClr val="FFFF00"/>
              </a:buClr>
              <a:buSzPct val="120000"/>
              <a:buFont typeface="Arial" panose="020B0604020202020204" pitchFamily="34" charset="0"/>
              <a:buChar char="•"/>
            </a:pPr>
            <a:r>
              <a:rPr lang="en-CA" dirty="0" smtClean="0">
                <a:solidFill>
                  <a:schemeClr val="bg1"/>
                </a:solidFill>
                <a:latin typeface="+mn-lt"/>
              </a:rPr>
              <a:t>Focal position</a:t>
            </a:r>
          </a:p>
          <a:p>
            <a:pPr marL="342900" indent="-342900">
              <a:buClr>
                <a:srgbClr val="FFFF00"/>
              </a:buClr>
              <a:buSzPct val="120000"/>
              <a:buFont typeface="Arial" panose="020B0604020202020204" pitchFamily="34" charset="0"/>
              <a:buChar char="•"/>
            </a:pPr>
            <a:r>
              <a:rPr lang="en-CA" dirty="0" smtClean="0">
                <a:solidFill>
                  <a:schemeClr val="bg1"/>
                </a:solidFill>
                <a:latin typeface="+mn-lt"/>
              </a:rPr>
              <a:t>Lack of tree retention, minimal edge transition</a:t>
            </a:r>
          </a:p>
          <a:p>
            <a:pPr marL="342900" indent="-342900">
              <a:buClr>
                <a:srgbClr val="FFFF00"/>
              </a:buClr>
              <a:buSzPct val="120000"/>
              <a:buFont typeface="Arial" panose="020B0604020202020204" pitchFamily="34" charset="0"/>
              <a:buChar char="•"/>
            </a:pPr>
            <a:r>
              <a:rPr lang="en-CA" dirty="0" smtClean="0">
                <a:solidFill>
                  <a:schemeClr val="bg1"/>
                </a:solidFill>
                <a:latin typeface="+mn-lt"/>
              </a:rPr>
              <a:t>Angular corners, and straight lower boundary</a:t>
            </a:r>
          </a:p>
          <a:p>
            <a:endParaRPr lang="en-CA" dirty="0">
              <a:solidFill>
                <a:schemeClr val="bg1"/>
              </a:solidFill>
              <a:latin typeface="+mn-lt"/>
            </a:endParaRPr>
          </a:p>
        </p:txBody>
      </p:sp>
    </p:spTree>
    <p:extLst>
      <p:ext uri="{BB962C8B-B14F-4D97-AF65-F5344CB8AC3E}">
        <p14:creationId xmlns:p14="http://schemas.microsoft.com/office/powerpoint/2010/main" val="21927914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1186082"/>
            <a:ext cx="7489204" cy="5693866"/>
          </a:xfrm>
          <a:prstGeom prst="rect">
            <a:avLst/>
          </a:prstGeom>
          <a:noFill/>
        </p:spPr>
        <p:txBody>
          <a:bodyPr wrap="square" rtlCol="0">
            <a:spAutoFit/>
          </a:bodyPr>
          <a:lstStyle/>
          <a:p>
            <a:endParaRPr lang="en-CA" dirty="0" smtClean="0">
              <a:solidFill>
                <a:srgbClr val="FFFF66"/>
              </a:solidFill>
            </a:endParaRPr>
          </a:p>
          <a:p>
            <a:endParaRPr lang="en-CA" dirty="0" smtClean="0">
              <a:solidFill>
                <a:srgbClr val="FFFF66"/>
              </a:solidFill>
            </a:endParaRPr>
          </a:p>
          <a:p>
            <a:r>
              <a:rPr lang="en-CA" dirty="0" smtClean="0">
                <a:solidFill>
                  <a:srgbClr val="FFFF66"/>
                </a:solidFill>
              </a:rPr>
              <a:t>Response of visual force lines: 		</a:t>
            </a:r>
            <a:r>
              <a:rPr lang="en-CA" dirty="0" smtClean="0">
                <a:solidFill>
                  <a:schemeClr val="bg1"/>
                </a:solidFill>
              </a:rPr>
              <a:t>poor</a:t>
            </a:r>
            <a:r>
              <a:rPr lang="en-CA" dirty="0" smtClean="0">
                <a:solidFill>
                  <a:srgbClr val="FFFF66"/>
                </a:solidFill>
              </a:rPr>
              <a:t>	</a:t>
            </a:r>
            <a:r>
              <a:rPr lang="en-CA" dirty="0" smtClean="0">
                <a:solidFill>
                  <a:schemeClr val="bg1"/>
                </a:solidFill>
              </a:rPr>
              <a:t>+1</a:t>
            </a:r>
            <a:r>
              <a:rPr lang="en-CA" dirty="0" smtClean="0">
                <a:solidFill>
                  <a:srgbClr val="FFFF66"/>
                </a:solidFill>
              </a:rPr>
              <a:t> </a:t>
            </a:r>
          </a:p>
          <a:p>
            <a:r>
              <a:rPr lang="en-CA" dirty="0" smtClean="0">
                <a:solidFill>
                  <a:srgbClr val="FFFF66"/>
                </a:solidFill>
              </a:rPr>
              <a:t>Borrowing natural </a:t>
            </a:r>
            <a:r>
              <a:rPr lang="en-CA" dirty="0" smtClean="0">
                <a:solidFill>
                  <a:srgbClr val="F5E677"/>
                </a:solidFill>
              </a:rPr>
              <a:t>characteristics:</a:t>
            </a:r>
            <a:r>
              <a:rPr lang="en-CA" dirty="0" smtClean="0">
                <a:solidFill>
                  <a:schemeClr val="bg1"/>
                </a:solidFill>
              </a:rPr>
              <a:t> 	poor	+1</a:t>
            </a:r>
          </a:p>
          <a:p>
            <a:r>
              <a:rPr lang="en-CA" dirty="0" smtClean="0">
                <a:solidFill>
                  <a:srgbClr val="F5E677"/>
                </a:solidFill>
              </a:rPr>
              <a:t>Edge treatments:			</a:t>
            </a:r>
            <a:r>
              <a:rPr lang="en-CA" dirty="0" smtClean="0">
                <a:solidFill>
                  <a:schemeClr val="bg1"/>
                </a:solidFill>
              </a:rPr>
              <a:t>med	 0</a:t>
            </a:r>
          </a:p>
          <a:p>
            <a:r>
              <a:rPr lang="en-CA" dirty="0" smtClean="0">
                <a:solidFill>
                  <a:srgbClr val="FFFF66"/>
                </a:solidFill>
              </a:rPr>
              <a:t>Distance from viewpoint:		</a:t>
            </a:r>
            <a:r>
              <a:rPr lang="en-CA" dirty="0" smtClean="0">
                <a:solidFill>
                  <a:schemeClr val="bg1"/>
                </a:solidFill>
              </a:rPr>
              <a:t>med	 0</a:t>
            </a:r>
          </a:p>
          <a:p>
            <a:r>
              <a:rPr lang="en-CA" dirty="0" smtClean="0">
                <a:solidFill>
                  <a:srgbClr val="FFFF66"/>
                </a:solidFill>
              </a:rPr>
              <a:t>Position on landform:			</a:t>
            </a:r>
            <a:r>
              <a:rPr lang="en-CA" dirty="0" smtClean="0">
                <a:solidFill>
                  <a:schemeClr val="bg1"/>
                </a:solidFill>
              </a:rPr>
              <a:t>poor	+1</a:t>
            </a:r>
          </a:p>
          <a:p>
            <a:r>
              <a:rPr lang="en-CA" dirty="0" smtClean="0">
                <a:solidFill>
                  <a:schemeClr val="bg1"/>
                </a:solidFill>
              </a:rPr>
              <a:t>Total design:					</a:t>
            </a:r>
            <a:r>
              <a:rPr lang="en-CA" dirty="0" smtClean="0">
                <a:solidFill>
                  <a:srgbClr val="FF66CC"/>
                </a:solidFill>
              </a:rPr>
              <a:t>+3</a:t>
            </a:r>
          </a:p>
          <a:p>
            <a:endParaRPr lang="en-CA" dirty="0" smtClean="0">
              <a:solidFill>
                <a:srgbClr val="FFFF66"/>
              </a:solidFill>
              <a:latin typeface="+mn-lt"/>
            </a:endParaRPr>
          </a:p>
          <a:p>
            <a:r>
              <a:rPr lang="en-CA" dirty="0" smtClean="0">
                <a:solidFill>
                  <a:srgbClr val="FFFF66"/>
                </a:solidFill>
                <a:latin typeface="+mn-lt"/>
              </a:rPr>
              <a:t>Impact of roads		</a:t>
            </a:r>
            <a:r>
              <a:rPr lang="en-CA" dirty="0" smtClean="0">
                <a:solidFill>
                  <a:srgbClr val="FFFF66"/>
                </a:solidFill>
                <a:latin typeface="+mn-lt"/>
              </a:rPr>
              <a:t>(subordinate)</a:t>
            </a:r>
            <a:r>
              <a:rPr lang="en-CA" dirty="0" smtClean="0">
                <a:solidFill>
                  <a:srgbClr val="FFFF66"/>
                </a:solidFill>
                <a:latin typeface="+mn-lt"/>
              </a:rPr>
              <a:t>		</a:t>
            </a:r>
            <a:r>
              <a:rPr lang="en-CA" dirty="0" smtClean="0">
                <a:solidFill>
                  <a:schemeClr val="bg1"/>
                </a:solidFill>
                <a:latin typeface="+mn-lt"/>
              </a:rPr>
              <a:t>+1</a:t>
            </a:r>
          </a:p>
          <a:p>
            <a:r>
              <a:rPr lang="en-CA" dirty="0" smtClean="0">
                <a:solidFill>
                  <a:srgbClr val="FFFF66"/>
                </a:solidFill>
                <a:latin typeface="+mn-lt"/>
              </a:rPr>
              <a:t>Tree retention		</a:t>
            </a:r>
            <a:r>
              <a:rPr lang="en-CA" dirty="0" smtClean="0">
                <a:solidFill>
                  <a:srgbClr val="FFFF66"/>
                </a:solidFill>
                <a:latin typeface="+mn-lt"/>
              </a:rPr>
              <a:t>(poor)	</a:t>
            </a:r>
            <a:r>
              <a:rPr lang="en-CA" dirty="0" smtClean="0">
                <a:solidFill>
                  <a:srgbClr val="FFFF66"/>
                </a:solidFill>
                <a:latin typeface="+mn-lt"/>
              </a:rPr>
              <a:t>		 </a:t>
            </a:r>
            <a:r>
              <a:rPr lang="en-CA" dirty="0" smtClean="0">
                <a:solidFill>
                  <a:schemeClr val="bg1"/>
                </a:solidFill>
                <a:latin typeface="+mn-lt"/>
              </a:rPr>
              <a:t>0</a:t>
            </a:r>
          </a:p>
          <a:p>
            <a:r>
              <a:rPr lang="en-CA" dirty="0" smtClean="0">
                <a:solidFill>
                  <a:srgbClr val="FFFF66"/>
                </a:solidFill>
                <a:latin typeface="+mn-lt"/>
              </a:rPr>
              <a:t>Design total </a:t>
            </a:r>
            <a:r>
              <a:rPr lang="en-CA" dirty="0" smtClean="0">
                <a:solidFill>
                  <a:srgbClr val="FFFF66"/>
                </a:solidFill>
                <a:latin typeface="+mn-lt"/>
              </a:rPr>
              <a:t>		(from above)</a:t>
            </a:r>
            <a:r>
              <a:rPr lang="en-CA" dirty="0" smtClean="0">
                <a:solidFill>
                  <a:srgbClr val="FFFF66"/>
                </a:solidFill>
                <a:latin typeface="+mn-lt"/>
              </a:rPr>
              <a:t>		</a:t>
            </a:r>
            <a:r>
              <a:rPr lang="en-CA" dirty="0" smtClean="0">
                <a:solidFill>
                  <a:schemeClr val="bg1"/>
                </a:solidFill>
                <a:latin typeface="+mn-lt"/>
              </a:rPr>
              <a:t>+3</a:t>
            </a:r>
          </a:p>
          <a:p>
            <a:r>
              <a:rPr lang="en-CA" dirty="0" smtClean="0">
                <a:solidFill>
                  <a:schemeClr val="bg1"/>
                </a:solidFill>
                <a:latin typeface="+mn-lt"/>
              </a:rPr>
              <a:t>Total adjustment (Y)</a:t>
            </a:r>
            <a:r>
              <a:rPr lang="en-CA" dirty="0" smtClean="0">
                <a:solidFill>
                  <a:srgbClr val="FFFF66"/>
                </a:solidFill>
                <a:latin typeface="+mn-lt"/>
              </a:rPr>
              <a:t>				</a:t>
            </a:r>
            <a:r>
              <a:rPr lang="en-CA" dirty="0" smtClean="0">
                <a:solidFill>
                  <a:srgbClr val="FF66CC"/>
                </a:solidFill>
                <a:latin typeface="+mn-lt"/>
              </a:rPr>
              <a:t>+4</a:t>
            </a:r>
          </a:p>
          <a:p>
            <a:r>
              <a:rPr lang="en-CA" dirty="0" smtClean="0">
                <a:solidFill>
                  <a:srgbClr val="FFFF66"/>
                </a:solidFill>
                <a:latin typeface="+mn-lt"/>
              </a:rPr>
              <a:t>		</a:t>
            </a:r>
          </a:p>
          <a:p>
            <a:r>
              <a:rPr lang="en-CA" b="1" dirty="0" smtClean="0">
                <a:solidFill>
                  <a:srgbClr val="FFC000"/>
                </a:solidFill>
                <a:latin typeface="+mn-lt"/>
              </a:rPr>
              <a:t>X * (1 + 0.14 Y) </a:t>
            </a:r>
            <a:r>
              <a:rPr lang="en-CA" dirty="0" smtClean="0">
                <a:solidFill>
                  <a:srgbClr val="FFFF66"/>
                </a:solidFill>
                <a:latin typeface="+mn-lt"/>
              </a:rPr>
              <a:t>= adjusted % alteration</a:t>
            </a:r>
          </a:p>
          <a:p>
            <a:r>
              <a:rPr lang="en-CA" dirty="0" smtClean="0">
                <a:solidFill>
                  <a:srgbClr val="FFFF66"/>
                </a:solidFill>
                <a:latin typeface="+mn-lt"/>
              </a:rPr>
              <a:t>13.72 * (1 + (0.14 * 4)) =  </a:t>
            </a:r>
            <a:r>
              <a:rPr lang="en-CA" sz="2400" b="1" dirty="0" smtClean="0">
                <a:solidFill>
                  <a:srgbClr val="FF66CC"/>
                </a:solidFill>
                <a:latin typeface="+mn-lt"/>
              </a:rPr>
              <a:t>21.40 %  </a:t>
            </a:r>
            <a:r>
              <a:rPr lang="en-CA" dirty="0">
                <a:solidFill>
                  <a:srgbClr val="FFFF66"/>
                </a:solidFill>
                <a:latin typeface="+mn-lt"/>
              </a:rPr>
              <a:t>M</a:t>
            </a:r>
            <a:r>
              <a:rPr lang="en-CA" dirty="0" smtClean="0">
                <a:solidFill>
                  <a:srgbClr val="FFFF66"/>
                </a:solidFill>
                <a:latin typeface="+mn-lt"/>
              </a:rPr>
              <a:t>ax Modification</a:t>
            </a:r>
          </a:p>
          <a:p>
            <a:r>
              <a:rPr lang="en-CA" dirty="0">
                <a:solidFill>
                  <a:srgbClr val="FFFF66"/>
                </a:solidFill>
                <a:latin typeface="+mn-lt"/>
              </a:rPr>
              <a:t>	</a:t>
            </a:r>
            <a:r>
              <a:rPr lang="en-CA" dirty="0" smtClean="0">
                <a:solidFill>
                  <a:srgbClr val="FFFF66"/>
                </a:solidFill>
                <a:latin typeface="+mn-lt"/>
              </a:rPr>
              <a:t>		                   </a:t>
            </a:r>
            <a:r>
              <a:rPr lang="en-CA" dirty="0" smtClean="0">
                <a:solidFill>
                  <a:schemeClr val="bg1"/>
                </a:solidFill>
                <a:latin typeface="+mn-lt"/>
              </a:rPr>
              <a:t> (clearly not met)</a:t>
            </a:r>
          </a:p>
          <a:p>
            <a:endParaRPr lang="en-CA" dirty="0">
              <a:solidFill>
                <a:srgbClr val="FFFF66"/>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7944" y="548680"/>
            <a:ext cx="4038600" cy="1009650"/>
          </a:xfrm>
          <a:prstGeom prst="rect">
            <a:avLst/>
          </a:prstGeom>
        </p:spPr>
      </p:pic>
      <p:sp>
        <p:nvSpPr>
          <p:cNvPr id="5" name="TextBox 4"/>
          <p:cNvSpPr txBox="1"/>
          <p:nvPr/>
        </p:nvSpPr>
        <p:spPr>
          <a:xfrm>
            <a:off x="467544" y="692696"/>
            <a:ext cx="3312368" cy="707886"/>
          </a:xfrm>
          <a:prstGeom prst="rect">
            <a:avLst/>
          </a:prstGeom>
          <a:noFill/>
        </p:spPr>
        <p:txBody>
          <a:bodyPr wrap="square" rtlCol="0">
            <a:spAutoFit/>
          </a:bodyPr>
          <a:lstStyle/>
          <a:p>
            <a:pPr algn="ctr"/>
            <a:r>
              <a:rPr lang="en-CA" dirty="0" smtClean="0">
                <a:solidFill>
                  <a:srgbClr val="FFFF99"/>
                </a:solidFill>
                <a:latin typeface="+mj-lt"/>
              </a:rPr>
              <a:t>Ocular evaluation of basic definition …… </a:t>
            </a:r>
            <a:r>
              <a:rPr lang="en-CA" b="1" dirty="0" smtClean="0">
                <a:solidFill>
                  <a:schemeClr val="bg1"/>
                </a:solidFill>
                <a:latin typeface="+mj-lt"/>
              </a:rPr>
              <a:t>MM</a:t>
            </a:r>
            <a:endParaRPr lang="en-CA" b="1" dirty="0">
              <a:solidFill>
                <a:schemeClr val="bg1"/>
              </a:solidFill>
              <a:latin typeface="+mj-lt"/>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3620" y="2132856"/>
            <a:ext cx="1998859" cy="2586758"/>
          </a:xfrm>
          <a:prstGeom prst="rect">
            <a:avLst/>
          </a:prstGeom>
        </p:spPr>
      </p:pic>
      <p:sp>
        <p:nvSpPr>
          <p:cNvPr id="8" name="TextBox 7"/>
          <p:cNvSpPr txBox="1"/>
          <p:nvPr/>
        </p:nvSpPr>
        <p:spPr>
          <a:xfrm>
            <a:off x="7164288" y="4719614"/>
            <a:ext cx="1584176" cy="261610"/>
          </a:xfrm>
          <a:prstGeom prst="rect">
            <a:avLst/>
          </a:prstGeom>
          <a:noFill/>
        </p:spPr>
        <p:txBody>
          <a:bodyPr wrap="square" rtlCol="0">
            <a:spAutoFit/>
          </a:bodyPr>
          <a:lstStyle/>
          <a:p>
            <a:pPr algn="ctr"/>
            <a:r>
              <a:rPr lang="en-CA" sz="1100" dirty="0" smtClean="0">
                <a:solidFill>
                  <a:schemeClr val="bg1"/>
                </a:solidFill>
                <a:latin typeface="+mn-lt"/>
              </a:rPr>
              <a:t>VQO EE form</a:t>
            </a:r>
            <a:endParaRPr lang="en-CA" sz="1100" dirty="0">
              <a:solidFill>
                <a:schemeClr val="bg1"/>
              </a:solidFill>
              <a:latin typeface="+mn-lt"/>
            </a:endParaRPr>
          </a:p>
        </p:txBody>
      </p:sp>
    </p:spTree>
    <p:extLst>
      <p:ext uri="{BB962C8B-B14F-4D97-AF65-F5344CB8AC3E}">
        <p14:creationId xmlns:p14="http://schemas.microsoft.com/office/powerpoint/2010/main" val="7653163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4" descr="North Coast (Pr"/>
          <p:cNvPicPr>
            <a:picLocks noChangeAspect="1" noChangeArrowheads="1"/>
          </p:cNvPicPr>
          <p:nvPr/>
        </p:nvPicPr>
        <p:blipFill>
          <a:blip r:embed="rId2" cstate="print"/>
          <a:srcRect/>
          <a:stretch>
            <a:fillRect/>
          </a:stretch>
        </p:blipFill>
        <p:spPr bwMode="auto">
          <a:xfrm>
            <a:off x="395288" y="188913"/>
            <a:ext cx="8424862" cy="6480175"/>
          </a:xfrm>
          <a:prstGeom prst="rect">
            <a:avLst/>
          </a:prstGeom>
          <a:noFill/>
          <a:ln w="9525">
            <a:noFill/>
            <a:miter lim="800000"/>
            <a:headEnd/>
            <a:tailEnd/>
          </a:ln>
        </p:spPr>
      </p:pic>
      <p:sp>
        <p:nvSpPr>
          <p:cNvPr id="131075" name="Text Box 5"/>
          <p:cNvSpPr txBox="1">
            <a:spLocks noChangeArrowheads="1"/>
          </p:cNvSpPr>
          <p:nvPr/>
        </p:nvSpPr>
        <p:spPr bwMode="auto">
          <a:xfrm>
            <a:off x="1403350" y="549275"/>
            <a:ext cx="6877050" cy="3708708"/>
          </a:xfrm>
          <a:prstGeom prst="rect">
            <a:avLst/>
          </a:prstGeom>
          <a:noFill/>
          <a:ln w="9525">
            <a:noFill/>
            <a:miter lim="800000"/>
            <a:headEnd/>
            <a:tailEnd/>
          </a:ln>
        </p:spPr>
        <p:txBody>
          <a:bodyPr>
            <a:spAutoFit/>
          </a:bodyPr>
          <a:lstStyle/>
          <a:p>
            <a:pPr>
              <a:spcBef>
                <a:spcPct val="50000"/>
              </a:spcBef>
            </a:pPr>
            <a:r>
              <a:rPr lang="en-US" sz="1600" b="1" dirty="0">
                <a:solidFill>
                  <a:srgbClr val="FFFF66"/>
                </a:solidFill>
                <a:latin typeface="Candara" pitchFamily="34" charset="0"/>
              </a:rPr>
              <a:t>References and further reading:</a:t>
            </a:r>
          </a:p>
          <a:p>
            <a:pPr>
              <a:spcBef>
                <a:spcPct val="50000"/>
              </a:spcBef>
              <a:buFontTx/>
              <a:buChar char="•"/>
            </a:pPr>
            <a:r>
              <a:rPr lang="en-US" sz="1600" dirty="0" smtClean="0">
                <a:solidFill>
                  <a:schemeClr val="bg1"/>
                </a:solidFill>
                <a:latin typeface="Candara" pitchFamily="34" charset="0"/>
              </a:rPr>
              <a:t> Visual </a:t>
            </a:r>
            <a:r>
              <a:rPr lang="en-US" sz="1600" dirty="0">
                <a:solidFill>
                  <a:schemeClr val="bg1"/>
                </a:solidFill>
                <a:latin typeface="Candara" pitchFamily="34" charset="0"/>
              </a:rPr>
              <a:t>Landscape Design Training Manual, MOF, 1994 </a:t>
            </a:r>
          </a:p>
          <a:p>
            <a:pPr>
              <a:spcBef>
                <a:spcPct val="50000"/>
              </a:spcBef>
              <a:buFontTx/>
              <a:buChar char="•"/>
            </a:pPr>
            <a:r>
              <a:rPr lang="en-US" sz="1600" dirty="0">
                <a:solidFill>
                  <a:schemeClr val="bg1"/>
                </a:solidFill>
                <a:latin typeface="Candara" pitchFamily="34" charset="0"/>
              </a:rPr>
              <a:t> A First Look at Visually Effective Green-up in BC, MOF, 1994</a:t>
            </a:r>
          </a:p>
          <a:p>
            <a:pPr>
              <a:spcBef>
                <a:spcPct val="50000"/>
              </a:spcBef>
              <a:buFontTx/>
              <a:buChar char="•"/>
            </a:pPr>
            <a:r>
              <a:rPr lang="en-US" sz="1600" dirty="0">
                <a:solidFill>
                  <a:schemeClr val="bg1"/>
                </a:solidFill>
                <a:latin typeface="Candara" pitchFamily="34" charset="0"/>
              </a:rPr>
              <a:t> Clearcutting and Visual Quality, A Public Perception Study, MOF, 1996 </a:t>
            </a:r>
          </a:p>
          <a:p>
            <a:pPr>
              <a:spcBef>
                <a:spcPct val="50000"/>
              </a:spcBef>
              <a:buFontTx/>
              <a:buChar char="•"/>
            </a:pPr>
            <a:r>
              <a:rPr lang="en-US" sz="1600" dirty="0">
                <a:solidFill>
                  <a:schemeClr val="bg1"/>
                </a:solidFill>
                <a:latin typeface="Candara" pitchFamily="34" charset="0"/>
              </a:rPr>
              <a:t> Visual Impacts of Partial Cutting, Summary Report, MOF, August 1997</a:t>
            </a:r>
          </a:p>
          <a:p>
            <a:pPr>
              <a:spcBef>
                <a:spcPct val="50000"/>
              </a:spcBef>
              <a:buFontTx/>
              <a:buChar char="•"/>
            </a:pPr>
            <a:r>
              <a:rPr lang="en-US" sz="1600" dirty="0" smtClean="0">
                <a:solidFill>
                  <a:schemeClr val="bg1"/>
                </a:solidFill>
                <a:latin typeface="Candara" pitchFamily="34" charset="0"/>
              </a:rPr>
              <a:t> Visual </a:t>
            </a:r>
            <a:r>
              <a:rPr lang="en-US" sz="1600" dirty="0">
                <a:solidFill>
                  <a:schemeClr val="bg1"/>
                </a:solidFill>
                <a:latin typeface="Candara" pitchFamily="34" charset="0"/>
              </a:rPr>
              <a:t>Impact Assessment Guidebook, MOF, January </a:t>
            </a:r>
            <a:r>
              <a:rPr lang="en-US" sz="1600" dirty="0" smtClean="0">
                <a:solidFill>
                  <a:schemeClr val="bg1"/>
                </a:solidFill>
                <a:latin typeface="Candara" pitchFamily="34" charset="0"/>
              </a:rPr>
              <a:t>2001</a:t>
            </a:r>
          </a:p>
          <a:p>
            <a:pPr>
              <a:spcBef>
                <a:spcPct val="50000"/>
              </a:spcBef>
              <a:buFontTx/>
              <a:buChar char="•"/>
            </a:pPr>
            <a:r>
              <a:rPr lang="en-US" sz="1600" dirty="0">
                <a:solidFill>
                  <a:schemeClr val="bg1"/>
                </a:solidFill>
                <a:latin typeface="Candara" pitchFamily="34" charset="0"/>
              </a:rPr>
              <a:t> </a:t>
            </a:r>
            <a:r>
              <a:rPr lang="en-US" sz="1600" dirty="0" smtClean="0">
                <a:solidFill>
                  <a:schemeClr val="bg1"/>
                </a:solidFill>
                <a:latin typeface="Candara" pitchFamily="34" charset="0"/>
              </a:rPr>
              <a:t>FREP Extension Note 13</a:t>
            </a:r>
          </a:p>
          <a:p>
            <a:pPr>
              <a:spcBef>
                <a:spcPct val="50000"/>
              </a:spcBef>
              <a:buFontTx/>
              <a:buChar char="•"/>
            </a:pPr>
            <a:r>
              <a:rPr lang="en-US" sz="1600" dirty="0" smtClean="0">
                <a:solidFill>
                  <a:schemeClr val="bg1"/>
                </a:solidFill>
                <a:latin typeface="Candara" pitchFamily="34" charset="0"/>
              </a:rPr>
              <a:t> FREP </a:t>
            </a:r>
            <a:r>
              <a:rPr lang="en-US" sz="1600" dirty="0">
                <a:solidFill>
                  <a:schemeClr val="bg1"/>
                </a:solidFill>
                <a:latin typeface="Candara" pitchFamily="34" charset="0"/>
              </a:rPr>
              <a:t>Extension </a:t>
            </a:r>
            <a:r>
              <a:rPr lang="en-US" sz="1600" dirty="0" smtClean="0">
                <a:solidFill>
                  <a:schemeClr val="bg1"/>
                </a:solidFill>
                <a:latin typeface="Candara" pitchFamily="34" charset="0"/>
              </a:rPr>
              <a:t>Note 32</a:t>
            </a:r>
            <a:endParaRPr lang="en-US" sz="1600" dirty="0" smtClean="0">
              <a:solidFill>
                <a:schemeClr val="bg1"/>
              </a:solidFill>
              <a:latin typeface="Candara" pitchFamily="34" charset="0"/>
            </a:endParaRPr>
          </a:p>
          <a:p>
            <a:pPr>
              <a:spcBef>
                <a:spcPct val="50000"/>
              </a:spcBef>
              <a:buFontTx/>
              <a:buChar char="•"/>
            </a:pPr>
            <a:endParaRPr lang="en-US" sz="1600" dirty="0">
              <a:solidFill>
                <a:schemeClr val="bg1"/>
              </a:solidFill>
              <a:latin typeface="Candara" pitchFamily="34" charset="0"/>
            </a:endParaRPr>
          </a:p>
          <a:p>
            <a:pPr>
              <a:spcBef>
                <a:spcPct val="50000"/>
              </a:spcBef>
            </a:pPr>
            <a:endParaRPr lang="en-US" sz="1800" dirty="0">
              <a:solidFill>
                <a:schemeClr val="bg1"/>
              </a:solidFill>
            </a:endParaRPr>
          </a:p>
        </p:txBody>
      </p:sp>
      <p:sp>
        <p:nvSpPr>
          <p:cNvPr id="131076" name="Text Box 6"/>
          <p:cNvSpPr txBox="1">
            <a:spLocks noChangeArrowheads="1"/>
          </p:cNvSpPr>
          <p:nvPr/>
        </p:nvSpPr>
        <p:spPr bwMode="auto">
          <a:xfrm>
            <a:off x="881856" y="3573016"/>
            <a:ext cx="7920038" cy="754063"/>
          </a:xfrm>
          <a:prstGeom prst="rect">
            <a:avLst/>
          </a:prstGeom>
          <a:noFill/>
          <a:ln w="9525">
            <a:noFill/>
            <a:miter lim="800000"/>
            <a:headEnd/>
            <a:tailEnd/>
          </a:ln>
        </p:spPr>
        <p:txBody>
          <a:bodyPr>
            <a:spAutoFit/>
          </a:bodyPr>
          <a:lstStyle/>
          <a:p>
            <a:pPr algn="ctr"/>
            <a:r>
              <a:rPr lang="en-US" sz="1600" b="1" dirty="0">
                <a:solidFill>
                  <a:srgbClr val="FFFF66"/>
                </a:solidFill>
                <a:latin typeface="Candara" pitchFamily="34" charset="0"/>
              </a:rPr>
              <a:t>VRM Website: </a:t>
            </a:r>
            <a:r>
              <a:rPr lang="en-US" sz="1600" dirty="0">
                <a:solidFill>
                  <a:srgbClr val="FFFF66"/>
                </a:solidFill>
                <a:latin typeface="Candara" pitchFamily="34" charset="0"/>
              </a:rPr>
              <a:t>h</a:t>
            </a:r>
            <a:r>
              <a:rPr lang="en-CA" sz="1600" dirty="0">
                <a:solidFill>
                  <a:srgbClr val="FFFF66"/>
                </a:solidFill>
                <a:latin typeface="Candara" pitchFamily="34" charset="0"/>
              </a:rPr>
              <a:t>ttp://www.for.gov.bc.ca/hfp/fordev/visual_resource_mgnt.htm</a:t>
            </a:r>
          </a:p>
          <a:p>
            <a:pPr>
              <a:spcBef>
                <a:spcPct val="50000"/>
              </a:spcBef>
            </a:pPr>
            <a:endParaRPr lang="en-CA" sz="1800" dirty="0">
              <a:solidFill>
                <a:schemeClr val="bg1"/>
              </a:solidFill>
            </a:endParaRPr>
          </a:p>
        </p:txBody>
      </p:sp>
    </p:spTree>
    <p:extLst>
      <p:ext uri="{BB962C8B-B14F-4D97-AF65-F5344CB8AC3E}">
        <p14:creationId xmlns:p14="http://schemas.microsoft.com/office/powerpoint/2010/main" val="11165779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4" descr="1369197-R1-E070"/>
          <p:cNvPicPr>
            <a:picLocks noChangeAspect="1" noChangeArrowheads="1"/>
          </p:cNvPicPr>
          <p:nvPr/>
        </p:nvPicPr>
        <p:blipFill>
          <a:blip r:embed="rId2" cstate="print"/>
          <a:srcRect/>
          <a:stretch>
            <a:fillRect/>
          </a:stretch>
        </p:blipFill>
        <p:spPr bwMode="auto">
          <a:xfrm>
            <a:off x="250825" y="374650"/>
            <a:ext cx="8642350" cy="6061075"/>
          </a:xfrm>
          <a:prstGeom prst="rect">
            <a:avLst/>
          </a:prstGeom>
          <a:noFill/>
          <a:ln w="9525">
            <a:noFill/>
            <a:miter lim="800000"/>
            <a:headEnd/>
            <a:tailEnd/>
          </a:ln>
        </p:spPr>
      </p:pic>
      <p:sp>
        <p:nvSpPr>
          <p:cNvPr id="133123" name="Text Box 5"/>
          <p:cNvSpPr txBox="1">
            <a:spLocks noChangeArrowheads="1"/>
          </p:cNvSpPr>
          <p:nvPr/>
        </p:nvSpPr>
        <p:spPr bwMode="auto">
          <a:xfrm>
            <a:off x="1979613" y="5300663"/>
            <a:ext cx="5616575" cy="641350"/>
          </a:xfrm>
          <a:prstGeom prst="rect">
            <a:avLst/>
          </a:prstGeom>
          <a:noFill/>
          <a:ln w="9525">
            <a:noFill/>
            <a:miter lim="800000"/>
            <a:headEnd/>
            <a:tailEnd/>
          </a:ln>
        </p:spPr>
        <p:txBody>
          <a:bodyPr>
            <a:spAutoFit/>
          </a:bodyPr>
          <a:lstStyle/>
          <a:p>
            <a:pPr algn="ctr">
              <a:spcBef>
                <a:spcPct val="50000"/>
              </a:spcBef>
            </a:pPr>
            <a:r>
              <a:rPr lang="en-US" sz="3600">
                <a:solidFill>
                  <a:srgbClr val="FFFF66"/>
                </a:solidFill>
                <a:latin typeface="Andalus" pitchFamily="2" charset="-78"/>
                <a:cs typeface="Andalus" pitchFamily="2" charset="-78"/>
              </a:rPr>
              <a:t>- </a:t>
            </a:r>
            <a:r>
              <a:rPr lang="en-US" sz="3200">
                <a:solidFill>
                  <a:srgbClr val="FFFF66"/>
                </a:solidFill>
                <a:latin typeface="Andalus" pitchFamily="2" charset="-78"/>
                <a:cs typeface="Andalus" pitchFamily="2" charset="-78"/>
              </a:rPr>
              <a:t>the end –</a:t>
            </a:r>
            <a:endParaRPr lang="en-US" sz="2400">
              <a:solidFill>
                <a:srgbClr val="FFFF66"/>
              </a:solidFill>
              <a:latin typeface="Andalus" pitchFamily="2" charset="-78"/>
              <a:cs typeface="Andalus" pitchFamily="2" charset="-78"/>
            </a:endParaRPr>
          </a:p>
        </p:txBody>
      </p:sp>
      <p:pic>
        <p:nvPicPr>
          <p:cNvPr id="133124" name="Picture 6" descr="Photographer's Silouette"/>
          <p:cNvPicPr>
            <a:picLocks noChangeAspect="1" noChangeArrowheads="1"/>
          </p:cNvPicPr>
          <p:nvPr/>
        </p:nvPicPr>
        <p:blipFill>
          <a:blip r:embed="rId3" cstate="print"/>
          <a:srcRect/>
          <a:stretch>
            <a:fillRect/>
          </a:stretch>
        </p:blipFill>
        <p:spPr bwMode="auto">
          <a:xfrm>
            <a:off x="1187450" y="620713"/>
            <a:ext cx="1800225" cy="2952750"/>
          </a:xfrm>
          <a:prstGeom prst="rect">
            <a:avLst/>
          </a:prstGeom>
          <a:noFill/>
          <a:ln w="9525">
            <a:noFill/>
            <a:miter lim="800000"/>
            <a:headEnd/>
            <a:tailEnd/>
          </a:ln>
        </p:spPr>
      </p:pic>
      <p:sp>
        <p:nvSpPr>
          <p:cNvPr id="133125" name="Rectangle 7"/>
          <p:cNvSpPr>
            <a:spLocks noChangeArrowheads="1"/>
          </p:cNvSpPr>
          <p:nvPr/>
        </p:nvSpPr>
        <p:spPr bwMode="auto">
          <a:xfrm>
            <a:off x="3276600" y="692150"/>
            <a:ext cx="4572000" cy="1231106"/>
          </a:xfrm>
          <a:prstGeom prst="rect">
            <a:avLst/>
          </a:prstGeom>
          <a:noFill/>
          <a:ln w="9525">
            <a:noFill/>
            <a:miter lim="800000"/>
            <a:headEnd/>
            <a:tailEnd/>
          </a:ln>
        </p:spPr>
        <p:txBody>
          <a:bodyPr>
            <a:spAutoFit/>
          </a:bodyPr>
          <a:lstStyle/>
          <a:p>
            <a:r>
              <a:rPr lang="en-US" b="1" dirty="0">
                <a:solidFill>
                  <a:schemeClr val="bg1"/>
                </a:solidFill>
                <a:latin typeface="Andalus" pitchFamily="2" charset="-78"/>
                <a:cs typeface="Andalus" pitchFamily="2" charset="-78"/>
              </a:rPr>
              <a:t>Lloyd Davies</a:t>
            </a:r>
            <a:r>
              <a:rPr lang="en-US" dirty="0">
                <a:solidFill>
                  <a:schemeClr val="bg1"/>
                </a:solidFill>
                <a:latin typeface="Andalus" pitchFamily="2" charset="-78"/>
                <a:cs typeface="Andalus" pitchFamily="2" charset="-78"/>
              </a:rPr>
              <a:t>, </a:t>
            </a:r>
            <a:r>
              <a:rPr lang="en-US" i="1" dirty="0">
                <a:solidFill>
                  <a:schemeClr val="bg1"/>
                </a:solidFill>
                <a:latin typeface="Andalus" pitchFamily="2" charset="-78"/>
                <a:cs typeface="Andalus" pitchFamily="2" charset="-78"/>
              </a:rPr>
              <a:t>RPF</a:t>
            </a:r>
          </a:p>
          <a:p>
            <a:r>
              <a:rPr lang="en-US" sz="1800" dirty="0" smtClean="0">
                <a:solidFill>
                  <a:schemeClr val="bg1"/>
                </a:solidFill>
                <a:latin typeface="Andalus" pitchFamily="2" charset="-78"/>
                <a:cs typeface="Andalus" pitchFamily="2" charset="-78"/>
              </a:rPr>
              <a:t>Visual Resource Management Specialist</a:t>
            </a:r>
            <a:endParaRPr lang="en-US" sz="1800" dirty="0">
              <a:solidFill>
                <a:schemeClr val="bg1"/>
              </a:solidFill>
              <a:latin typeface="Andalus" pitchFamily="2" charset="-78"/>
              <a:cs typeface="Andalus" pitchFamily="2" charset="-78"/>
            </a:endParaRPr>
          </a:p>
          <a:p>
            <a:r>
              <a:rPr lang="en-US" sz="1800" dirty="0">
                <a:solidFill>
                  <a:schemeClr val="bg1"/>
                </a:solidFill>
                <a:latin typeface="Andalus" pitchFamily="2" charset="-78"/>
                <a:cs typeface="Andalus" pitchFamily="2" charset="-78"/>
              </a:rPr>
              <a:t>Ph. 250-751-7112</a:t>
            </a:r>
          </a:p>
          <a:p>
            <a:r>
              <a:rPr lang="en-US" sz="1800" dirty="0">
                <a:solidFill>
                  <a:schemeClr val="bg1"/>
                </a:solidFill>
                <a:latin typeface="Andalus" pitchFamily="2" charset="-78"/>
                <a:cs typeface="Andalus" pitchFamily="2" charset="-78"/>
              </a:rPr>
              <a:t>email: Lloyd.Davies@.gov.bc.ca</a:t>
            </a:r>
            <a:endParaRPr lang="en-CA" sz="1800" dirty="0">
              <a:solidFill>
                <a:schemeClr val="bg1"/>
              </a:solidFill>
              <a:latin typeface="Andalus" pitchFamily="2" charset="-78"/>
              <a:cs typeface="Andalus" pitchFamily="2" charset="-78"/>
            </a:endParaRPr>
          </a:p>
        </p:txBody>
      </p:sp>
      <p:pic>
        <p:nvPicPr>
          <p:cNvPr id="7" name="Picture 88"/>
          <p:cNvPicPr>
            <a:picLocks noChangeAspect="1" noChangeArrowheads="1"/>
          </p:cNvPicPr>
          <p:nvPr/>
        </p:nvPicPr>
        <p:blipFill>
          <a:blip r:embed="rId4" cstate="print"/>
          <a:srcRect/>
          <a:stretch>
            <a:fillRect/>
          </a:stretch>
        </p:blipFill>
        <p:spPr bwMode="auto">
          <a:xfrm>
            <a:off x="7819535" y="5542379"/>
            <a:ext cx="914400" cy="781050"/>
          </a:xfrm>
          <a:prstGeom prst="rect">
            <a:avLst/>
          </a:prstGeom>
          <a:noFill/>
          <a:ln w="9525">
            <a:noFill/>
            <a:miter lim="800000"/>
            <a:headEnd/>
            <a:tailEnd/>
          </a:ln>
        </p:spPr>
      </p:pic>
    </p:spTree>
    <p:extLst>
      <p:ext uri="{BB962C8B-B14F-4D97-AF65-F5344CB8AC3E}">
        <p14:creationId xmlns:p14="http://schemas.microsoft.com/office/powerpoint/2010/main" val="31868386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2" name="Picture 88"/>
          <p:cNvPicPr>
            <a:picLocks noChangeAspect="1" noChangeArrowheads="1"/>
          </p:cNvPicPr>
          <p:nvPr/>
        </p:nvPicPr>
        <p:blipFill>
          <a:blip r:embed="rId2" cstate="print"/>
          <a:srcRect/>
          <a:stretch>
            <a:fillRect/>
          </a:stretch>
        </p:blipFill>
        <p:spPr bwMode="auto">
          <a:xfrm>
            <a:off x="7645794" y="5661248"/>
            <a:ext cx="887019" cy="757015"/>
          </a:xfrm>
          <a:prstGeom prst="rect">
            <a:avLst/>
          </a:prstGeom>
          <a:noFill/>
          <a:ln w="9525">
            <a:noFill/>
            <a:miter lim="800000"/>
            <a:headEnd/>
            <a:tailEnd/>
          </a:ln>
        </p:spPr>
      </p:pic>
      <p:sp>
        <p:nvSpPr>
          <p:cNvPr id="2" name="TextBox 1"/>
          <p:cNvSpPr txBox="1"/>
          <p:nvPr/>
        </p:nvSpPr>
        <p:spPr>
          <a:xfrm>
            <a:off x="1331641" y="908720"/>
            <a:ext cx="7201172" cy="3477875"/>
          </a:xfrm>
          <a:prstGeom prst="rect">
            <a:avLst/>
          </a:prstGeom>
          <a:noFill/>
        </p:spPr>
        <p:txBody>
          <a:bodyPr wrap="square" rtlCol="0">
            <a:spAutoFit/>
          </a:bodyPr>
          <a:lstStyle/>
          <a:p>
            <a:pPr marL="342900" indent="-342900">
              <a:buClr>
                <a:schemeClr val="bg1"/>
              </a:buClr>
              <a:buSzPct val="122000"/>
              <a:buFont typeface="Wingdings" panose="05000000000000000000" pitchFamily="2" charset="2"/>
              <a:buChar char="ü"/>
            </a:pPr>
            <a:r>
              <a:rPr lang="en-CA" dirty="0" smtClean="0">
                <a:solidFill>
                  <a:srgbClr val="FFCC00"/>
                </a:solidFill>
                <a:latin typeface="+mn-lt"/>
              </a:rPr>
              <a:t>NICC FREP VQO EE results have been excellent. </a:t>
            </a:r>
          </a:p>
          <a:p>
            <a:pPr marL="342900" indent="-342900">
              <a:buClr>
                <a:schemeClr val="bg1"/>
              </a:buClr>
              <a:buSzPct val="122000"/>
              <a:buFont typeface="Wingdings" panose="05000000000000000000" pitchFamily="2" charset="2"/>
              <a:buChar char="ü"/>
            </a:pPr>
            <a:r>
              <a:rPr lang="en-CA" dirty="0" smtClean="0">
                <a:solidFill>
                  <a:srgbClr val="FFCC00"/>
                </a:solidFill>
                <a:latin typeface="+mn-lt"/>
              </a:rPr>
              <a:t>Well above the provincial average.</a:t>
            </a:r>
          </a:p>
          <a:p>
            <a:endParaRPr lang="en-CA" dirty="0" smtClean="0">
              <a:solidFill>
                <a:srgbClr val="F5E677"/>
              </a:solidFill>
              <a:latin typeface="+mn-lt"/>
            </a:endParaRPr>
          </a:p>
          <a:p>
            <a:r>
              <a:rPr lang="en-CA" dirty="0" smtClean="0">
                <a:solidFill>
                  <a:srgbClr val="F5E677"/>
                </a:solidFill>
                <a:latin typeface="+mn-lt"/>
              </a:rPr>
              <a:t>However, there are a few poor examples of VQO conformance discovered outside of FREP random sampling</a:t>
            </a:r>
            <a:r>
              <a:rPr lang="en-CA" dirty="0" smtClean="0">
                <a:solidFill>
                  <a:srgbClr val="FFCC00"/>
                </a:solidFill>
                <a:latin typeface="+mn-lt"/>
              </a:rPr>
              <a:t>:</a:t>
            </a:r>
          </a:p>
          <a:p>
            <a:endParaRPr lang="en-CA" dirty="0" smtClean="0">
              <a:solidFill>
                <a:srgbClr val="FFCC00"/>
              </a:solidFill>
              <a:latin typeface="+mn-lt"/>
            </a:endParaRPr>
          </a:p>
          <a:p>
            <a:pPr marL="342900" indent="-342900">
              <a:buClr>
                <a:srgbClr val="FFC000"/>
              </a:buClr>
              <a:buSzPct val="125000"/>
              <a:buFont typeface="Arial" panose="020B0604020202020204" pitchFamily="34" charset="0"/>
              <a:buChar char="•"/>
            </a:pPr>
            <a:r>
              <a:rPr lang="en-CA" dirty="0" err="1" smtClean="0">
                <a:solidFill>
                  <a:schemeClr val="bg1"/>
                </a:solidFill>
                <a:latin typeface="+mn-lt"/>
              </a:rPr>
              <a:t>Quatsino</a:t>
            </a:r>
            <a:r>
              <a:rPr lang="en-CA" dirty="0" smtClean="0">
                <a:solidFill>
                  <a:schemeClr val="bg1"/>
                </a:solidFill>
                <a:latin typeface="+mn-lt"/>
              </a:rPr>
              <a:t> Sound, West Coast, Vancouver Island</a:t>
            </a:r>
          </a:p>
          <a:p>
            <a:pPr marL="342900" indent="-342900">
              <a:buClr>
                <a:srgbClr val="FFC000"/>
              </a:buClr>
              <a:buSzPct val="125000"/>
              <a:buFont typeface="Arial" panose="020B0604020202020204" pitchFamily="34" charset="0"/>
              <a:buChar char="•"/>
            </a:pPr>
            <a:r>
              <a:rPr lang="en-CA" dirty="0" smtClean="0">
                <a:solidFill>
                  <a:schemeClr val="bg1"/>
                </a:solidFill>
                <a:latin typeface="+mn-lt"/>
              </a:rPr>
              <a:t>Side Bay, West Coast Vancouver Island</a:t>
            </a:r>
          </a:p>
          <a:p>
            <a:pPr marL="342900" indent="-342900">
              <a:buClr>
                <a:srgbClr val="FFC000"/>
              </a:buClr>
              <a:buSzPct val="125000"/>
              <a:buFont typeface="Arial" panose="020B0604020202020204" pitchFamily="34" charset="0"/>
              <a:buChar char="•"/>
            </a:pPr>
            <a:r>
              <a:rPr lang="en-CA" dirty="0" smtClean="0">
                <a:solidFill>
                  <a:schemeClr val="bg1"/>
                </a:solidFill>
                <a:latin typeface="+mn-lt"/>
              </a:rPr>
              <a:t>Tribune Channel, E of Gilford Island </a:t>
            </a:r>
          </a:p>
          <a:p>
            <a:pPr marL="342900" indent="-342900">
              <a:buClr>
                <a:srgbClr val="FFC000"/>
              </a:buClr>
              <a:buSzPct val="125000"/>
              <a:buFont typeface="Arial" panose="020B0604020202020204" pitchFamily="34" charset="0"/>
              <a:buChar char="•"/>
            </a:pPr>
            <a:r>
              <a:rPr lang="en-CA" dirty="0" err="1" smtClean="0">
                <a:solidFill>
                  <a:schemeClr val="bg1"/>
                </a:solidFill>
                <a:latin typeface="+mn-lt"/>
              </a:rPr>
              <a:t>Woss</a:t>
            </a:r>
            <a:r>
              <a:rPr lang="en-CA" dirty="0" smtClean="0">
                <a:solidFill>
                  <a:schemeClr val="bg1"/>
                </a:solidFill>
                <a:latin typeface="+mn-lt"/>
              </a:rPr>
              <a:t>, Highway 19</a:t>
            </a:r>
          </a:p>
          <a:p>
            <a:endParaRPr lang="en-CA" dirty="0">
              <a:solidFill>
                <a:srgbClr val="FFCC00"/>
              </a:solidFill>
            </a:endParaRPr>
          </a:p>
        </p:txBody>
      </p:sp>
    </p:spTree>
    <p:extLst>
      <p:ext uri="{BB962C8B-B14F-4D97-AF65-F5344CB8AC3E}">
        <p14:creationId xmlns:p14="http://schemas.microsoft.com/office/powerpoint/2010/main" val="9590156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817" y="2636912"/>
            <a:ext cx="8611655" cy="1466539"/>
          </a:xfrm>
          <a:prstGeom prst="rect">
            <a:avLst/>
          </a:prstGeom>
        </p:spPr>
      </p:pic>
      <p:sp>
        <p:nvSpPr>
          <p:cNvPr id="4" name="TextBox 3"/>
          <p:cNvSpPr txBox="1"/>
          <p:nvPr/>
        </p:nvSpPr>
        <p:spPr>
          <a:xfrm>
            <a:off x="2411760" y="404664"/>
            <a:ext cx="4392488" cy="461665"/>
          </a:xfrm>
          <a:prstGeom prst="rect">
            <a:avLst/>
          </a:prstGeom>
          <a:noFill/>
        </p:spPr>
        <p:txBody>
          <a:bodyPr wrap="square" rtlCol="0">
            <a:spAutoFit/>
          </a:bodyPr>
          <a:lstStyle/>
          <a:p>
            <a:pPr algn="ctr"/>
            <a:r>
              <a:rPr lang="en-CA" sz="2400" dirty="0" err="1" smtClean="0">
                <a:solidFill>
                  <a:srgbClr val="FFCC00"/>
                </a:solidFill>
                <a:latin typeface="+mj-lt"/>
              </a:rPr>
              <a:t>Quatsino</a:t>
            </a:r>
            <a:r>
              <a:rPr lang="en-CA" sz="2400" dirty="0" smtClean="0">
                <a:solidFill>
                  <a:srgbClr val="FFCC00"/>
                </a:solidFill>
                <a:latin typeface="+mj-lt"/>
              </a:rPr>
              <a:t> Sound</a:t>
            </a:r>
            <a:endParaRPr lang="en-CA" sz="2400" dirty="0">
              <a:solidFill>
                <a:srgbClr val="FFCC00"/>
              </a:solidFill>
              <a:latin typeface="+mj-lt"/>
            </a:endParaRPr>
          </a:p>
        </p:txBody>
      </p:sp>
      <p:sp>
        <p:nvSpPr>
          <p:cNvPr id="5" name="TextBox 4"/>
          <p:cNvSpPr txBox="1"/>
          <p:nvPr/>
        </p:nvSpPr>
        <p:spPr>
          <a:xfrm>
            <a:off x="2411760" y="1763524"/>
            <a:ext cx="4392488" cy="369332"/>
          </a:xfrm>
          <a:prstGeom prst="rect">
            <a:avLst/>
          </a:prstGeom>
          <a:noFill/>
        </p:spPr>
        <p:txBody>
          <a:bodyPr wrap="square" rtlCol="0">
            <a:spAutoFit/>
          </a:bodyPr>
          <a:lstStyle/>
          <a:p>
            <a:pPr algn="ctr"/>
            <a:r>
              <a:rPr lang="en-CA" sz="1800" dirty="0" smtClean="0">
                <a:solidFill>
                  <a:schemeClr val="bg1">
                    <a:lumMod val="95000"/>
                  </a:schemeClr>
                </a:solidFill>
                <a:latin typeface="+mn-lt"/>
              </a:rPr>
              <a:t>Established VQO = </a:t>
            </a:r>
            <a:r>
              <a:rPr lang="en-CA" sz="1800" dirty="0" smtClean="0">
                <a:solidFill>
                  <a:srgbClr val="FFFF66"/>
                </a:solidFill>
                <a:latin typeface="+mn-lt"/>
              </a:rPr>
              <a:t>Partial Retention</a:t>
            </a:r>
            <a:endParaRPr lang="en-CA" sz="1800" dirty="0">
              <a:solidFill>
                <a:srgbClr val="FFFF66"/>
              </a:solidFill>
              <a:latin typeface="+mn-lt"/>
            </a:endParaRPr>
          </a:p>
        </p:txBody>
      </p:sp>
      <p:sp>
        <p:nvSpPr>
          <p:cNvPr id="6" name="TextBox 5"/>
          <p:cNvSpPr txBox="1"/>
          <p:nvPr/>
        </p:nvSpPr>
        <p:spPr>
          <a:xfrm>
            <a:off x="2564160" y="4581128"/>
            <a:ext cx="4392488" cy="369332"/>
          </a:xfrm>
          <a:prstGeom prst="rect">
            <a:avLst/>
          </a:prstGeom>
          <a:noFill/>
        </p:spPr>
        <p:txBody>
          <a:bodyPr wrap="square" rtlCol="0">
            <a:spAutoFit/>
          </a:bodyPr>
          <a:lstStyle/>
          <a:p>
            <a:pPr algn="ctr"/>
            <a:r>
              <a:rPr lang="en-CA" sz="1800" dirty="0" smtClean="0">
                <a:solidFill>
                  <a:schemeClr val="bg1">
                    <a:lumMod val="95000"/>
                  </a:schemeClr>
                </a:solidFill>
                <a:latin typeface="+mn-lt"/>
              </a:rPr>
              <a:t>Resulting visual condition = </a:t>
            </a:r>
            <a:r>
              <a:rPr lang="en-CA" sz="1800" dirty="0" err="1" smtClean="0">
                <a:solidFill>
                  <a:srgbClr val="FFFF66"/>
                </a:solidFill>
                <a:latin typeface="+mn-lt"/>
              </a:rPr>
              <a:t>Modifcation</a:t>
            </a:r>
            <a:endParaRPr lang="en-CA" sz="1800" dirty="0">
              <a:solidFill>
                <a:srgbClr val="FFFF66"/>
              </a:solidFill>
              <a:latin typeface="+mn-lt"/>
            </a:endParaRPr>
          </a:p>
        </p:txBody>
      </p:sp>
    </p:spTree>
    <p:extLst>
      <p:ext uri="{BB962C8B-B14F-4D97-AF65-F5344CB8AC3E}">
        <p14:creationId xmlns:p14="http://schemas.microsoft.com/office/powerpoint/2010/main" val="317407309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2" name="Picture 88"/>
          <p:cNvPicPr>
            <a:picLocks noChangeAspect="1" noChangeArrowheads="1"/>
          </p:cNvPicPr>
          <p:nvPr/>
        </p:nvPicPr>
        <p:blipFill>
          <a:blip r:embed="rId2" cstate="print"/>
          <a:srcRect/>
          <a:stretch>
            <a:fillRect/>
          </a:stretch>
        </p:blipFill>
        <p:spPr bwMode="auto">
          <a:xfrm>
            <a:off x="7308850" y="5373688"/>
            <a:ext cx="1223963" cy="1044575"/>
          </a:xfrm>
          <a:prstGeom prst="rect">
            <a:avLst/>
          </a:prstGeom>
          <a:noFill/>
          <a:ln w="9525">
            <a:noFill/>
            <a:miter lim="800000"/>
            <a:headEnd/>
            <a:tailEnd/>
          </a:ln>
        </p:spPr>
      </p:pic>
      <p:sp>
        <p:nvSpPr>
          <p:cNvPr id="3" name="TextBox 2"/>
          <p:cNvSpPr txBox="1"/>
          <p:nvPr/>
        </p:nvSpPr>
        <p:spPr>
          <a:xfrm>
            <a:off x="1619672" y="165080"/>
            <a:ext cx="5689178" cy="646331"/>
          </a:xfrm>
          <a:prstGeom prst="rect">
            <a:avLst/>
          </a:prstGeom>
          <a:noFill/>
        </p:spPr>
        <p:txBody>
          <a:bodyPr wrap="square" rtlCol="0">
            <a:spAutoFit/>
          </a:bodyPr>
          <a:lstStyle/>
          <a:p>
            <a:pPr algn="ctr"/>
            <a:r>
              <a:rPr lang="en-CA" b="1" dirty="0" smtClean="0">
                <a:solidFill>
                  <a:schemeClr val="bg1"/>
                </a:solidFill>
                <a:latin typeface="+mn-lt"/>
              </a:rPr>
              <a:t>Tribune Channel</a:t>
            </a:r>
          </a:p>
          <a:p>
            <a:pPr algn="ctr"/>
            <a:r>
              <a:rPr lang="en-CA" sz="1600" dirty="0" smtClean="0">
                <a:solidFill>
                  <a:schemeClr val="bg1"/>
                </a:solidFill>
                <a:latin typeface="+mn-lt"/>
              </a:rPr>
              <a:t>east of Gilford Island</a:t>
            </a:r>
            <a:endParaRPr lang="en-CA" sz="1600" dirty="0">
              <a:solidFill>
                <a:schemeClr val="bg1"/>
              </a:solidFill>
              <a:latin typeface="+mn-lt"/>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04" y="1655752"/>
            <a:ext cx="7802628" cy="4869592"/>
          </a:xfrm>
          <a:prstGeom prst="rect">
            <a:avLst/>
          </a:prstGeom>
        </p:spPr>
      </p:pic>
      <p:sp>
        <p:nvSpPr>
          <p:cNvPr id="5" name="TextBox 4"/>
          <p:cNvSpPr txBox="1"/>
          <p:nvPr/>
        </p:nvSpPr>
        <p:spPr>
          <a:xfrm>
            <a:off x="1115616" y="1146230"/>
            <a:ext cx="7200800" cy="338554"/>
          </a:xfrm>
          <a:prstGeom prst="rect">
            <a:avLst/>
          </a:prstGeom>
          <a:noFill/>
        </p:spPr>
        <p:txBody>
          <a:bodyPr wrap="square" rtlCol="0">
            <a:spAutoFit/>
          </a:bodyPr>
          <a:lstStyle/>
          <a:p>
            <a:pPr algn="ctr"/>
            <a:r>
              <a:rPr lang="en-CA" sz="1600" dirty="0" smtClean="0">
                <a:solidFill>
                  <a:schemeClr val="bg1"/>
                </a:solidFill>
                <a:latin typeface="+mn-lt"/>
              </a:rPr>
              <a:t>Established VQO = </a:t>
            </a:r>
            <a:r>
              <a:rPr lang="en-CA" sz="1600" dirty="0" smtClean="0">
                <a:solidFill>
                  <a:srgbClr val="FFFF66"/>
                </a:solidFill>
                <a:latin typeface="+mn-lt"/>
              </a:rPr>
              <a:t>PR	</a:t>
            </a:r>
            <a:r>
              <a:rPr lang="en-CA" sz="1600" dirty="0" smtClean="0">
                <a:solidFill>
                  <a:schemeClr val="bg1"/>
                </a:solidFill>
                <a:latin typeface="+mn-lt"/>
              </a:rPr>
              <a:t>Resulting VQC = </a:t>
            </a:r>
            <a:r>
              <a:rPr lang="en-CA" sz="1600" dirty="0" smtClean="0">
                <a:solidFill>
                  <a:srgbClr val="FFFF66"/>
                </a:solidFill>
                <a:latin typeface="+mn-lt"/>
              </a:rPr>
              <a:t>M - MM</a:t>
            </a:r>
            <a:endParaRPr lang="en-CA" sz="1600" dirty="0">
              <a:solidFill>
                <a:srgbClr val="FFFF66"/>
              </a:solidFill>
              <a:latin typeface="+mn-lt"/>
            </a:endParaRPr>
          </a:p>
        </p:txBody>
      </p:sp>
    </p:spTree>
    <p:extLst>
      <p:ext uri="{BB962C8B-B14F-4D97-AF65-F5344CB8AC3E}">
        <p14:creationId xmlns:p14="http://schemas.microsoft.com/office/powerpoint/2010/main" val="7625883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2" name="Picture 88"/>
          <p:cNvPicPr>
            <a:picLocks noChangeAspect="1" noChangeArrowheads="1"/>
          </p:cNvPicPr>
          <p:nvPr/>
        </p:nvPicPr>
        <p:blipFill>
          <a:blip r:embed="rId2" cstate="print"/>
          <a:srcRect/>
          <a:stretch>
            <a:fillRect/>
          </a:stretch>
        </p:blipFill>
        <p:spPr bwMode="auto">
          <a:xfrm>
            <a:off x="8172573" y="6126973"/>
            <a:ext cx="719907" cy="614395"/>
          </a:xfrm>
          <a:prstGeom prst="rect">
            <a:avLst/>
          </a:prstGeom>
          <a:noFill/>
          <a:ln w="9525">
            <a:noFill/>
            <a:miter lim="800000"/>
            <a:headEnd/>
            <a:tailEnd/>
          </a:ln>
        </p:spPr>
      </p:pic>
      <p:sp>
        <p:nvSpPr>
          <p:cNvPr id="3" name="TextBox 2"/>
          <p:cNvSpPr txBox="1"/>
          <p:nvPr/>
        </p:nvSpPr>
        <p:spPr>
          <a:xfrm>
            <a:off x="1979712" y="132748"/>
            <a:ext cx="5689178" cy="400110"/>
          </a:xfrm>
          <a:prstGeom prst="rect">
            <a:avLst/>
          </a:prstGeom>
          <a:noFill/>
        </p:spPr>
        <p:txBody>
          <a:bodyPr wrap="square" rtlCol="0">
            <a:spAutoFit/>
          </a:bodyPr>
          <a:lstStyle/>
          <a:p>
            <a:pPr algn="ctr"/>
            <a:r>
              <a:rPr lang="en-CA" dirty="0" smtClean="0">
                <a:solidFill>
                  <a:srgbClr val="FFC000"/>
                </a:solidFill>
                <a:latin typeface="+mj-lt"/>
              </a:rPr>
              <a:t>Highway 19 near </a:t>
            </a:r>
            <a:r>
              <a:rPr lang="en-CA" dirty="0" err="1" smtClean="0">
                <a:solidFill>
                  <a:srgbClr val="FFC000"/>
                </a:solidFill>
                <a:latin typeface="+mj-lt"/>
              </a:rPr>
              <a:t>Woss</a:t>
            </a:r>
            <a:r>
              <a:rPr lang="en-CA" dirty="0" smtClean="0">
                <a:solidFill>
                  <a:srgbClr val="FFC000"/>
                </a:solidFill>
                <a:latin typeface="+mj-lt"/>
              </a:rPr>
              <a:t>, BC</a:t>
            </a:r>
            <a:endParaRPr lang="en-CA" dirty="0">
              <a:solidFill>
                <a:srgbClr val="FFC000"/>
              </a:solidFill>
              <a:latin typeface="+mj-lt"/>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1396807"/>
            <a:ext cx="8237356" cy="4624481"/>
          </a:xfrm>
          <a:prstGeom prst="rect">
            <a:avLst/>
          </a:prstGeom>
        </p:spPr>
      </p:pic>
      <p:sp>
        <p:nvSpPr>
          <p:cNvPr id="4" name="TextBox 3"/>
          <p:cNvSpPr txBox="1"/>
          <p:nvPr/>
        </p:nvSpPr>
        <p:spPr>
          <a:xfrm>
            <a:off x="1403648" y="692696"/>
            <a:ext cx="6696744" cy="369332"/>
          </a:xfrm>
          <a:prstGeom prst="rect">
            <a:avLst/>
          </a:prstGeom>
          <a:noFill/>
        </p:spPr>
        <p:txBody>
          <a:bodyPr wrap="square" rtlCol="0">
            <a:spAutoFit/>
          </a:bodyPr>
          <a:lstStyle/>
          <a:p>
            <a:pPr algn="ctr"/>
            <a:r>
              <a:rPr lang="en-CA" sz="1800" dirty="0" smtClean="0">
                <a:solidFill>
                  <a:schemeClr val="bg1"/>
                </a:solidFill>
                <a:latin typeface="+mj-lt"/>
              </a:rPr>
              <a:t>Established VQO = </a:t>
            </a:r>
            <a:r>
              <a:rPr lang="en-CA" sz="1800" dirty="0" smtClean="0">
                <a:solidFill>
                  <a:srgbClr val="F5E677"/>
                </a:solidFill>
                <a:latin typeface="+mj-lt"/>
              </a:rPr>
              <a:t>PR</a:t>
            </a:r>
            <a:r>
              <a:rPr lang="en-CA" sz="1800" dirty="0" smtClean="0">
                <a:solidFill>
                  <a:schemeClr val="bg1"/>
                </a:solidFill>
                <a:latin typeface="+mj-lt"/>
              </a:rPr>
              <a:t>    Resulting VQC = </a:t>
            </a:r>
            <a:r>
              <a:rPr lang="en-CA" sz="1800" dirty="0" smtClean="0">
                <a:solidFill>
                  <a:srgbClr val="F5E677"/>
                </a:solidFill>
                <a:latin typeface="+mj-lt"/>
              </a:rPr>
              <a:t>Modification</a:t>
            </a:r>
            <a:endParaRPr lang="en-CA" sz="1800" dirty="0">
              <a:solidFill>
                <a:srgbClr val="F5E677"/>
              </a:solidFill>
              <a:latin typeface="+mj-lt"/>
            </a:endParaRPr>
          </a:p>
        </p:txBody>
      </p:sp>
    </p:spTree>
    <p:extLst>
      <p:ext uri="{BB962C8B-B14F-4D97-AF65-F5344CB8AC3E}">
        <p14:creationId xmlns:p14="http://schemas.microsoft.com/office/powerpoint/2010/main" val="20216011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7633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CA" sz="2400" b="1" smtClean="0">
                <a:solidFill>
                  <a:schemeClr val="bg1"/>
                </a:solidFill>
                <a:latin typeface="Candara" pitchFamily="34" charset="0"/>
              </a:rPr>
              <a:t>Highway Foreground Visual Management</a:t>
            </a:r>
          </a:p>
        </p:txBody>
      </p:sp>
      <p:sp>
        <p:nvSpPr>
          <p:cNvPr id="71683" name="Rectangle 3"/>
          <p:cNvSpPr>
            <a:spLocks noGrp="1" noChangeArrowheads="1"/>
          </p:cNvSpPr>
          <p:nvPr>
            <p:ph type="body" sz="half" idx="1"/>
          </p:nvPr>
        </p:nvSpPr>
        <p:spPr>
          <a:xfrm>
            <a:off x="179388" y="1557338"/>
            <a:ext cx="3683000" cy="1973262"/>
          </a:xfrm>
        </p:spPr>
        <p:txBody>
          <a:bodyPr/>
          <a:lstStyle/>
          <a:p>
            <a:pPr eaLnBrk="1" hangingPunct="1">
              <a:buClr>
                <a:schemeClr val="bg1"/>
              </a:buClr>
            </a:pPr>
            <a:r>
              <a:rPr lang="en-CA" sz="2000" dirty="0" smtClean="0">
                <a:latin typeface="Candara" pitchFamily="34" charset="0"/>
              </a:rPr>
              <a:t>Tidy, clean &amp; green</a:t>
            </a:r>
          </a:p>
          <a:p>
            <a:pPr eaLnBrk="1" hangingPunct="1">
              <a:buClr>
                <a:schemeClr val="bg1"/>
              </a:buClr>
            </a:pPr>
            <a:r>
              <a:rPr lang="en-CA" sz="2000" dirty="0" smtClean="0">
                <a:latin typeface="Candara" pitchFamily="34" charset="0"/>
              </a:rPr>
              <a:t>Slash location &amp; disposal</a:t>
            </a:r>
          </a:p>
          <a:p>
            <a:pPr eaLnBrk="1" hangingPunct="1">
              <a:buClr>
                <a:schemeClr val="bg1"/>
              </a:buClr>
            </a:pPr>
            <a:r>
              <a:rPr lang="en-CA" sz="2000" dirty="0" smtClean="0">
                <a:latin typeface="Candara" pitchFamily="34" charset="0"/>
              </a:rPr>
              <a:t>Hydro seeding</a:t>
            </a:r>
          </a:p>
          <a:p>
            <a:pPr eaLnBrk="1" hangingPunct="1">
              <a:buClr>
                <a:schemeClr val="bg1"/>
              </a:buClr>
            </a:pPr>
            <a:r>
              <a:rPr lang="en-CA" sz="2000" dirty="0" smtClean="0">
                <a:latin typeface="Candara" pitchFamily="34" charset="0"/>
              </a:rPr>
              <a:t>Interpretative Signage</a:t>
            </a:r>
          </a:p>
        </p:txBody>
      </p:sp>
      <p:pic>
        <p:nvPicPr>
          <p:cNvPr id="71684" name="Picture 4" descr="DCR Hwy 19 Foreground"/>
          <p:cNvPicPr>
            <a:picLocks noGrp="1" noChangeAspect="1" noChangeArrowheads="1"/>
          </p:cNvPicPr>
          <p:nvPr>
            <p:ph sz="half" idx="2"/>
          </p:nvPr>
        </p:nvPicPr>
        <p:blipFill>
          <a:blip r:embed="rId2" cstate="print"/>
          <a:srcRect/>
          <a:stretch>
            <a:fillRect/>
          </a:stretch>
        </p:blipFill>
        <p:spPr>
          <a:xfrm>
            <a:off x="3779838" y="1700213"/>
            <a:ext cx="4906962" cy="3841750"/>
          </a:xfrm>
        </p:spPr>
      </p:pic>
      <p:sp>
        <p:nvSpPr>
          <p:cNvPr id="71685" name="Text Box 6"/>
          <p:cNvSpPr txBox="1">
            <a:spLocks noChangeArrowheads="1"/>
          </p:cNvSpPr>
          <p:nvPr/>
        </p:nvSpPr>
        <p:spPr bwMode="auto">
          <a:xfrm>
            <a:off x="3779838" y="5661025"/>
            <a:ext cx="5040312" cy="336550"/>
          </a:xfrm>
          <a:prstGeom prst="rect">
            <a:avLst/>
          </a:prstGeom>
          <a:noFill/>
          <a:ln w="9525">
            <a:noFill/>
            <a:miter lim="800000"/>
            <a:headEnd/>
            <a:tailEnd/>
          </a:ln>
        </p:spPr>
        <p:txBody>
          <a:bodyPr>
            <a:spAutoFit/>
          </a:bodyPr>
          <a:lstStyle/>
          <a:p>
            <a:pPr algn="ctr">
              <a:spcBef>
                <a:spcPct val="50000"/>
              </a:spcBef>
            </a:pPr>
            <a:r>
              <a:rPr lang="en-CA" sz="1600">
                <a:solidFill>
                  <a:schemeClr val="bg1"/>
                </a:solidFill>
                <a:latin typeface="Candara" pitchFamily="34" charset="0"/>
              </a:rPr>
              <a:t>Highway 19  Campbell River Forest District</a:t>
            </a:r>
          </a:p>
        </p:txBody>
      </p:sp>
      <p:sp>
        <p:nvSpPr>
          <p:cNvPr id="6" name="TextBox 5"/>
          <p:cNvSpPr txBox="1"/>
          <p:nvPr/>
        </p:nvSpPr>
        <p:spPr>
          <a:xfrm>
            <a:off x="323528" y="3573016"/>
            <a:ext cx="3240360" cy="738664"/>
          </a:xfrm>
          <a:prstGeom prst="rect">
            <a:avLst/>
          </a:prstGeom>
          <a:noFill/>
        </p:spPr>
        <p:txBody>
          <a:bodyPr wrap="square" rtlCol="0">
            <a:spAutoFit/>
          </a:bodyPr>
          <a:lstStyle/>
          <a:p>
            <a:r>
              <a:rPr lang="en-CA" sz="1400" dirty="0" smtClean="0">
                <a:solidFill>
                  <a:schemeClr val="bg1"/>
                </a:solidFill>
                <a:latin typeface="Candara" pitchFamily="34" charset="0"/>
              </a:rPr>
              <a:t>May 2005 </a:t>
            </a:r>
            <a:r>
              <a:rPr lang="en-CA" sz="1400" b="1" dirty="0" smtClean="0">
                <a:solidFill>
                  <a:schemeClr val="bg1"/>
                </a:solidFill>
                <a:latin typeface="Candara" pitchFamily="34" charset="0"/>
              </a:rPr>
              <a:t>Forest Practices Board</a:t>
            </a:r>
            <a:r>
              <a:rPr lang="en-CA" sz="1400" dirty="0" smtClean="0">
                <a:solidFill>
                  <a:schemeClr val="bg1"/>
                </a:solidFill>
                <a:latin typeface="Candara" pitchFamily="34" charset="0"/>
              </a:rPr>
              <a:t> audit of VRM in  Campbell River Forest District highly critical of  roadside harvesting.</a:t>
            </a:r>
            <a:endParaRPr lang="en-CA" sz="1400" dirty="0">
              <a:solidFill>
                <a:schemeClr val="bg1"/>
              </a:solidFill>
              <a:latin typeface="Candara" pitchFamily="34" charset="0"/>
            </a:endParaRPr>
          </a:p>
        </p:txBody>
      </p:sp>
    </p:spTree>
    <p:extLst>
      <p:ext uri="{BB962C8B-B14F-4D97-AF65-F5344CB8AC3E}">
        <p14:creationId xmlns:p14="http://schemas.microsoft.com/office/powerpoint/2010/main" val="17417535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68313" y="188913"/>
            <a:ext cx="8229600" cy="792162"/>
          </a:xfrm>
        </p:spPr>
        <p:txBody>
          <a:bodyPr/>
          <a:lstStyle/>
          <a:p>
            <a:pPr eaLnBrk="1" hangingPunct="1"/>
            <a:r>
              <a:rPr lang="en-CA" sz="2800" smtClean="0">
                <a:solidFill>
                  <a:schemeClr val="bg1"/>
                </a:solidFill>
                <a:latin typeface="Candara" pitchFamily="34" charset="0"/>
              </a:rPr>
              <a:t>Visual Impact of Roads</a:t>
            </a:r>
          </a:p>
        </p:txBody>
      </p:sp>
      <p:sp>
        <p:nvSpPr>
          <p:cNvPr id="70659" name="Rectangle 3"/>
          <p:cNvSpPr>
            <a:spLocks noGrp="1" noChangeArrowheads="1"/>
          </p:cNvSpPr>
          <p:nvPr>
            <p:ph type="body" sz="half" idx="1"/>
          </p:nvPr>
        </p:nvSpPr>
        <p:spPr>
          <a:xfrm>
            <a:off x="1619250" y="981075"/>
            <a:ext cx="6707188" cy="460375"/>
          </a:xfrm>
        </p:spPr>
        <p:txBody>
          <a:bodyPr/>
          <a:lstStyle/>
          <a:p>
            <a:pPr eaLnBrk="1" hangingPunct="1">
              <a:lnSpc>
                <a:spcPct val="90000"/>
              </a:lnSpc>
            </a:pPr>
            <a:r>
              <a:rPr lang="en-CA" sz="2000" smtClean="0">
                <a:latin typeface="Candara" pitchFamily="34" charset="0"/>
              </a:rPr>
              <a:t>long lasting visual impacts of roads</a:t>
            </a:r>
          </a:p>
        </p:txBody>
      </p:sp>
      <p:pic>
        <p:nvPicPr>
          <p:cNvPr id="70660" name="Picture 4" descr="Nimpkish Road Impact"/>
          <p:cNvPicPr>
            <a:picLocks noGrp="1" noChangeAspect="1" noChangeArrowheads="1"/>
          </p:cNvPicPr>
          <p:nvPr>
            <p:ph sz="half" idx="2"/>
          </p:nvPr>
        </p:nvPicPr>
        <p:blipFill>
          <a:blip r:embed="rId2" cstate="print"/>
          <a:srcRect/>
          <a:stretch>
            <a:fillRect/>
          </a:stretch>
        </p:blipFill>
        <p:spPr>
          <a:xfrm>
            <a:off x="1187450" y="1485900"/>
            <a:ext cx="6346825" cy="4760913"/>
          </a:xfrm>
        </p:spPr>
      </p:pic>
      <p:sp>
        <p:nvSpPr>
          <p:cNvPr id="70661" name="Text Box 5"/>
          <p:cNvSpPr txBox="1">
            <a:spLocks noChangeArrowheads="1"/>
          </p:cNvSpPr>
          <p:nvPr/>
        </p:nvSpPr>
        <p:spPr bwMode="auto">
          <a:xfrm>
            <a:off x="1979613" y="6308725"/>
            <a:ext cx="5616575" cy="336550"/>
          </a:xfrm>
          <a:prstGeom prst="rect">
            <a:avLst/>
          </a:prstGeom>
          <a:noFill/>
          <a:ln w="9525">
            <a:noFill/>
            <a:miter lim="800000"/>
            <a:headEnd/>
            <a:tailEnd/>
          </a:ln>
        </p:spPr>
        <p:txBody>
          <a:bodyPr>
            <a:spAutoFit/>
          </a:bodyPr>
          <a:lstStyle/>
          <a:p>
            <a:pPr algn="ctr">
              <a:spcBef>
                <a:spcPct val="50000"/>
              </a:spcBef>
            </a:pPr>
            <a:r>
              <a:rPr lang="en-CA" sz="1600">
                <a:solidFill>
                  <a:schemeClr val="bg1"/>
                </a:solidFill>
                <a:latin typeface="Candara" pitchFamily="34" charset="0"/>
              </a:rPr>
              <a:t>Nimpkish Lake, TFL 37</a:t>
            </a:r>
          </a:p>
        </p:txBody>
      </p:sp>
    </p:spTree>
    <p:extLst>
      <p:ext uri="{BB962C8B-B14F-4D97-AF65-F5344CB8AC3E}">
        <p14:creationId xmlns:p14="http://schemas.microsoft.com/office/powerpoint/2010/main" val="12863516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z="2800" smtClean="0">
                <a:solidFill>
                  <a:schemeClr val="bg1"/>
                </a:solidFill>
                <a:latin typeface="Candara" pitchFamily="34" charset="0"/>
              </a:rPr>
              <a:t>Visual Landscape Design Training Manual, MOF, 1994</a:t>
            </a:r>
            <a:endParaRPr lang="en-CA" sz="2800" smtClean="0">
              <a:solidFill>
                <a:schemeClr val="bg1"/>
              </a:solidFill>
              <a:latin typeface="Candara" pitchFamily="34" charset="0"/>
            </a:endParaRPr>
          </a:p>
        </p:txBody>
      </p:sp>
      <p:sp>
        <p:nvSpPr>
          <p:cNvPr id="62467" name="Rectangle 3"/>
          <p:cNvSpPr>
            <a:spLocks noGrp="1" noChangeArrowheads="1"/>
          </p:cNvSpPr>
          <p:nvPr>
            <p:ph idx="1"/>
          </p:nvPr>
        </p:nvSpPr>
        <p:spPr/>
        <p:txBody>
          <a:bodyPr/>
          <a:lstStyle/>
          <a:p>
            <a:pPr marL="609600" indent="-609600" eaLnBrk="1" hangingPunct="1">
              <a:buFontTx/>
              <a:buNone/>
            </a:pPr>
            <a:r>
              <a:rPr lang="en-US" sz="2800" dirty="0" smtClean="0">
                <a:latin typeface="Comic Sans MS" pitchFamily="-112" charset="0"/>
              </a:rPr>
              <a:t>	</a:t>
            </a:r>
            <a:r>
              <a:rPr lang="en-US" sz="2800" b="1" dirty="0" smtClean="0">
                <a:latin typeface="Candara" pitchFamily="34" charset="0"/>
              </a:rPr>
              <a:t>1 - 2 day training course:</a:t>
            </a:r>
          </a:p>
          <a:p>
            <a:pPr marL="609600" indent="-609600" eaLnBrk="1" hangingPunct="1">
              <a:buClr>
                <a:schemeClr val="bg1"/>
              </a:buClr>
            </a:pPr>
            <a:r>
              <a:rPr lang="en-US" sz="2400" dirty="0" smtClean="0">
                <a:solidFill>
                  <a:srgbClr val="FFFF99"/>
                </a:solidFill>
                <a:latin typeface="Candara" pitchFamily="34" charset="0"/>
              </a:rPr>
              <a:t>Visual Landscape Design Concepts and Principles</a:t>
            </a:r>
          </a:p>
          <a:p>
            <a:pPr marL="609600" indent="-609600" eaLnBrk="1" hangingPunct="1">
              <a:buClr>
                <a:schemeClr val="bg1"/>
              </a:buClr>
            </a:pPr>
            <a:r>
              <a:rPr lang="en-US" sz="2400" dirty="0" smtClean="0">
                <a:solidFill>
                  <a:srgbClr val="FFFF99"/>
                </a:solidFill>
                <a:latin typeface="Candara" pitchFamily="34" charset="0"/>
              </a:rPr>
              <a:t>Landscape Character Analysis … lines of force</a:t>
            </a:r>
          </a:p>
          <a:p>
            <a:pPr marL="609600" indent="-609600" eaLnBrk="1" hangingPunct="1">
              <a:buClr>
                <a:schemeClr val="bg1"/>
              </a:buClr>
            </a:pPr>
            <a:r>
              <a:rPr lang="en-US" sz="2400" dirty="0" smtClean="0">
                <a:solidFill>
                  <a:srgbClr val="FFFF99"/>
                </a:solidFill>
                <a:latin typeface="Candara" pitchFamily="34" charset="0"/>
              </a:rPr>
              <a:t>Visual Landscape Design Applications</a:t>
            </a:r>
          </a:p>
          <a:p>
            <a:pPr marL="609600" indent="-609600" eaLnBrk="1" hangingPunct="1">
              <a:buClr>
                <a:schemeClr val="bg1"/>
              </a:buClr>
            </a:pPr>
            <a:r>
              <a:rPr lang="en-US" sz="2400" dirty="0" smtClean="0">
                <a:solidFill>
                  <a:srgbClr val="FFFF99"/>
                </a:solidFill>
                <a:latin typeface="Candara" pitchFamily="34" charset="0"/>
              </a:rPr>
              <a:t>Design Techniques</a:t>
            </a:r>
          </a:p>
          <a:p>
            <a:pPr marL="609600" indent="-609600" eaLnBrk="1" hangingPunct="1">
              <a:buClr>
                <a:schemeClr val="bg1"/>
              </a:buClr>
            </a:pPr>
            <a:r>
              <a:rPr lang="en-US" sz="2400" dirty="0" smtClean="0">
                <a:solidFill>
                  <a:srgbClr val="FFFF99"/>
                </a:solidFill>
                <a:latin typeface="Candara" pitchFamily="34" charset="0"/>
              </a:rPr>
              <a:t>Integrated Visual Design Process</a:t>
            </a:r>
          </a:p>
          <a:p>
            <a:pPr marL="609600" indent="-609600" eaLnBrk="1" hangingPunct="1">
              <a:buClr>
                <a:schemeClr val="bg1"/>
              </a:buClr>
            </a:pPr>
            <a:r>
              <a:rPr lang="en-US" sz="2400" dirty="0" smtClean="0">
                <a:solidFill>
                  <a:srgbClr val="FFFF99"/>
                </a:solidFill>
                <a:latin typeface="Candara" pitchFamily="34" charset="0"/>
              </a:rPr>
              <a:t>Hands-on practice</a:t>
            </a:r>
          </a:p>
          <a:p>
            <a:pPr marL="609600" indent="-609600" eaLnBrk="1" hangingPunct="1"/>
            <a:endParaRPr lang="en-CA" dirty="0" smtClean="0">
              <a:latin typeface="Comic Sans MS" pitchFamily="-112" charset="0"/>
            </a:endParaRPr>
          </a:p>
        </p:txBody>
      </p:sp>
    </p:spTree>
    <p:extLst>
      <p:ext uri="{BB962C8B-B14F-4D97-AF65-F5344CB8AC3E}">
        <p14:creationId xmlns:p14="http://schemas.microsoft.com/office/powerpoint/2010/main" val="2618852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pPr eaLnBrk="1" hangingPunct="1"/>
            <a:endParaRPr lang="en-US" smtClean="0"/>
          </a:p>
        </p:txBody>
      </p:sp>
      <p:sp>
        <p:nvSpPr>
          <p:cNvPr id="99331" name="Content Placeholder 2"/>
          <p:cNvSpPr>
            <a:spLocks noGrp="1"/>
          </p:cNvSpPr>
          <p:nvPr>
            <p:ph idx="1"/>
          </p:nvPr>
        </p:nvSpPr>
        <p:spPr/>
        <p:txBody>
          <a:bodyPr/>
          <a:lstStyle/>
          <a:p>
            <a:pPr eaLnBrk="1" hangingPunct="1"/>
            <a:endParaRPr lang="en-US" smtClean="0"/>
          </a:p>
        </p:txBody>
      </p:sp>
      <p:pic>
        <p:nvPicPr>
          <p:cNvPr id="99332" name="Picture 2" descr="State_of_Forest_Map_VQO_values20APR2009"/>
          <p:cNvPicPr>
            <a:picLocks noChangeAspect="1" noChangeArrowheads="1"/>
          </p:cNvPicPr>
          <p:nvPr/>
        </p:nvPicPr>
        <p:blipFill>
          <a:blip r:embed="rId2" cstate="print"/>
          <a:srcRect l="430" r="1080" b="1135"/>
          <a:stretch>
            <a:fillRect/>
          </a:stretch>
        </p:blipFill>
        <p:spPr bwMode="auto">
          <a:xfrm>
            <a:off x="0" y="-26988"/>
            <a:ext cx="9180513" cy="6858001"/>
          </a:xfrm>
          <a:prstGeom prst="rect">
            <a:avLst/>
          </a:prstGeom>
          <a:noFill/>
          <a:ln w="9525">
            <a:noFill/>
            <a:miter lim="800000"/>
            <a:headEnd/>
            <a:tailEnd/>
          </a:ln>
        </p:spPr>
      </p:pic>
      <p:sp>
        <p:nvSpPr>
          <p:cNvPr id="5" name="Rectangle 4"/>
          <p:cNvSpPr/>
          <p:nvPr/>
        </p:nvSpPr>
        <p:spPr>
          <a:xfrm>
            <a:off x="7880350" y="1379538"/>
            <a:ext cx="785813" cy="215900"/>
          </a:xfrm>
          <a:prstGeom prst="rect">
            <a:avLst/>
          </a:prstGeom>
        </p:spPr>
        <p:txBody>
          <a:bodyPr>
            <a:spAutoFit/>
          </a:bodyPr>
          <a:lstStyle/>
          <a:p>
            <a:pPr>
              <a:defRPr/>
            </a:pPr>
            <a:r>
              <a:rPr lang="en-US" sz="800" dirty="0">
                <a:solidFill>
                  <a:srgbClr val="000000"/>
                </a:solidFill>
                <a:latin typeface="+mn-lt"/>
                <a:cs typeface="+mn-cs"/>
              </a:rPr>
              <a:t>109,746 Ha.</a:t>
            </a:r>
            <a:endParaRPr lang="en-CA" sz="800" dirty="0">
              <a:latin typeface="Comic Sans MS" pitchFamily="66" charset="0"/>
              <a:cs typeface="+mn-cs"/>
            </a:endParaRPr>
          </a:p>
        </p:txBody>
      </p:sp>
      <p:sp>
        <p:nvSpPr>
          <p:cNvPr id="6" name="Rectangle 5"/>
          <p:cNvSpPr/>
          <p:nvPr/>
        </p:nvSpPr>
        <p:spPr>
          <a:xfrm>
            <a:off x="7810500" y="1549400"/>
            <a:ext cx="806450" cy="215900"/>
          </a:xfrm>
          <a:prstGeom prst="rect">
            <a:avLst/>
          </a:prstGeom>
        </p:spPr>
        <p:txBody>
          <a:bodyPr wrap="none">
            <a:spAutoFit/>
          </a:bodyPr>
          <a:lstStyle/>
          <a:p>
            <a:pPr>
              <a:defRPr/>
            </a:pPr>
            <a:r>
              <a:rPr lang="en-US" sz="800" dirty="0">
                <a:solidFill>
                  <a:srgbClr val="000000"/>
                </a:solidFill>
                <a:latin typeface="+mj-lt"/>
                <a:cs typeface="+mn-cs"/>
              </a:rPr>
              <a:t>1,326,945 Ha</a:t>
            </a:r>
            <a:endParaRPr lang="en-CA" dirty="0">
              <a:latin typeface="Comic Sans MS" pitchFamily="66" charset="0"/>
              <a:cs typeface="+mn-cs"/>
            </a:endParaRPr>
          </a:p>
        </p:txBody>
      </p:sp>
      <p:sp>
        <p:nvSpPr>
          <p:cNvPr id="7" name="Rectangle 6"/>
          <p:cNvSpPr/>
          <p:nvPr/>
        </p:nvSpPr>
        <p:spPr>
          <a:xfrm>
            <a:off x="7832725" y="1725613"/>
            <a:ext cx="790575" cy="215900"/>
          </a:xfrm>
          <a:prstGeom prst="rect">
            <a:avLst/>
          </a:prstGeom>
        </p:spPr>
        <p:txBody>
          <a:bodyPr wrap="none">
            <a:spAutoFit/>
          </a:bodyPr>
          <a:lstStyle/>
          <a:p>
            <a:pPr>
              <a:defRPr/>
            </a:pPr>
            <a:r>
              <a:rPr lang="en-US" sz="800" dirty="0">
                <a:solidFill>
                  <a:srgbClr val="002060"/>
                </a:solidFill>
                <a:latin typeface="+mn-lt"/>
                <a:cs typeface="+mn-cs"/>
              </a:rPr>
              <a:t>5,395,445 ha</a:t>
            </a:r>
            <a:endParaRPr lang="en-CA" sz="800" dirty="0">
              <a:solidFill>
                <a:srgbClr val="002060"/>
              </a:solidFill>
              <a:latin typeface="+mn-lt"/>
              <a:cs typeface="+mn-cs"/>
            </a:endParaRPr>
          </a:p>
        </p:txBody>
      </p:sp>
      <p:sp>
        <p:nvSpPr>
          <p:cNvPr id="8" name="Rectangle 7"/>
          <p:cNvSpPr/>
          <p:nvPr/>
        </p:nvSpPr>
        <p:spPr>
          <a:xfrm>
            <a:off x="7834313" y="1906588"/>
            <a:ext cx="849312" cy="215900"/>
          </a:xfrm>
          <a:prstGeom prst="rect">
            <a:avLst/>
          </a:prstGeom>
        </p:spPr>
        <p:txBody>
          <a:bodyPr wrap="none">
            <a:spAutoFit/>
          </a:bodyPr>
          <a:lstStyle/>
          <a:p>
            <a:pPr>
              <a:defRPr/>
            </a:pPr>
            <a:r>
              <a:rPr lang="en-US" sz="800" dirty="0">
                <a:solidFill>
                  <a:srgbClr val="000000"/>
                </a:solidFill>
                <a:latin typeface="+mn-lt"/>
                <a:cs typeface="+mn-cs"/>
              </a:rPr>
              <a:t>3,177,422 ha. </a:t>
            </a:r>
            <a:endParaRPr lang="en-CA" sz="800" dirty="0">
              <a:solidFill>
                <a:srgbClr val="000000"/>
              </a:solidFill>
              <a:latin typeface="+mn-lt"/>
              <a:cs typeface="+mn-cs"/>
            </a:endParaRPr>
          </a:p>
        </p:txBody>
      </p:sp>
      <p:sp>
        <p:nvSpPr>
          <p:cNvPr id="11" name="Rectangle 10"/>
          <p:cNvSpPr/>
          <p:nvPr/>
        </p:nvSpPr>
        <p:spPr>
          <a:xfrm>
            <a:off x="7923213" y="2071688"/>
            <a:ext cx="731837" cy="215900"/>
          </a:xfrm>
          <a:prstGeom prst="rect">
            <a:avLst/>
          </a:prstGeom>
        </p:spPr>
        <p:txBody>
          <a:bodyPr wrap="none">
            <a:spAutoFit/>
          </a:bodyPr>
          <a:lstStyle/>
          <a:p>
            <a:pPr>
              <a:defRPr/>
            </a:pPr>
            <a:r>
              <a:rPr lang="en-US" sz="800" dirty="0">
                <a:solidFill>
                  <a:srgbClr val="000000"/>
                </a:solidFill>
                <a:latin typeface="+mn-lt"/>
                <a:cs typeface="+mn-cs"/>
              </a:rPr>
              <a:t>461,301 ha </a:t>
            </a:r>
            <a:endParaRPr lang="en-CA" sz="800" dirty="0">
              <a:solidFill>
                <a:srgbClr val="000000"/>
              </a:solidFill>
              <a:latin typeface="+mn-lt"/>
              <a:cs typeface="+mn-cs"/>
            </a:endParaRPr>
          </a:p>
        </p:txBody>
      </p:sp>
      <p:sp>
        <p:nvSpPr>
          <p:cNvPr id="99338" name="Rectangle 83"/>
          <p:cNvSpPr>
            <a:spLocks noChangeArrowheads="1"/>
          </p:cNvSpPr>
          <p:nvPr/>
        </p:nvSpPr>
        <p:spPr bwMode="auto">
          <a:xfrm>
            <a:off x="6443663" y="2619375"/>
            <a:ext cx="2700337" cy="646113"/>
          </a:xfrm>
          <a:prstGeom prst="rect">
            <a:avLst/>
          </a:prstGeom>
          <a:noFill/>
          <a:ln w="9525">
            <a:noFill/>
            <a:miter lim="800000"/>
            <a:headEnd/>
            <a:tailEnd/>
          </a:ln>
        </p:spPr>
        <p:txBody>
          <a:bodyPr>
            <a:spAutoFit/>
          </a:bodyPr>
          <a:lstStyle/>
          <a:p>
            <a:r>
              <a:rPr lang="en-US" sz="1200" b="1">
                <a:solidFill>
                  <a:srgbClr val="006600"/>
                </a:solidFill>
                <a:latin typeface="Candara" pitchFamily="34" charset="0"/>
              </a:rPr>
              <a:t>VQOs established on 10.5  million hectares of gross provincial land base.  72% of inventoried area has a VQO.</a:t>
            </a:r>
          </a:p>
        </p:txBody>
      </p:sp>
    </p:spTree>
    <p:extLst>
      <p:ext uri="{BB962C8B-B14F-4D97-AF65-F5344CB8AC3E}">
        <p14:creationId xmlns:p14="http://schemas.microsoft.com/office/powerpoint/2010/main" val="394391753"/>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78033" y="188640"/>
            <a:ext cx="8229600" cy="779785"/>
          </a:xfrm>
          <a:solidFill>
            <a:schemeClr val="accent2"/>
          </a:solidFill>
        </p:spPr>
        <p:txBody>
          <a:bodyPr/>
          <a:lstStyle/>
          <a:p>
            <a:pPr eaLnBrk="1" hangingPunct="1">
              <a:defRPr/>
            </a:pPr>
            <a:r>
              <a:rPr lang="en-US" sz="2800" b="1" dirty="0" smtClean="0">
                <a:solidFill>
                  <a:srgbClr val="F5E677"/>
                </a:solidFill>
                <a:latin typeface="Times New Roman" pitchFamily="-112" charset="0"/>
              </a:rPr>
              <a:t>Procedures for Partial Cuts</a:t>
            </a:r>
            <a:endParaRPr lang="en-CA" sz="2800" b="1" dirty="0" smtClean="0">
              <a:solidFill>
                <a:srgbClr val="F5E677"/>
              </a:solidFill>
              <a:latin typeface="Times New Roman" pitchFamily="-112" charset="0"/>
            </a:endParaRPr>
          </a:p>
        </p:txBody>
      </p:sp>
      <p:sp>
        <p:nvSpPr>
          <p:cNvPr id="66563" name="Rectangle 4"/>
          <p:cNvSpPr>
            <a:spLocks noChangeArrowheads="1"/>
          </p:cNvSpPr>
          <p:nvPr/>
        </p:nvSpPr>
        <p:spPr bwMode="auto">
          <a:xfrm>
            <a:off x="838200" y="1308100"/>
            <a:ext cx="7696200"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Verdana" pitchFamily="-112" charset="0"/>
                <a:cs typeface="Arial" charset="0"/>
              </a:defRPr>
            </a:lvl1pPr>
            <a:lvl2pPr marL="742950" indent="-285750" eaLnBrk="0" hangingPunct="0">
              <a:defRPr>
                <a:solidFill>
                  <a:schemeClr val="tx1"/>
                </a:solidFill>
                <a:latin typeface="Verdana" pitchFamily="-112" charset="0"/>
                <a:cs typeface="Arial" charset="0"/>
              </a:defRPr>
            </a:lvl2pPr>
            <a:lvl3pPr marL="1143000" indent="-228600" eaLnBrk="0" hangingPunct="0">
              <a:defRPr>
                <a:solidFill>
                  <a:schemeClr val="tx1"/>
                </a:solidFill>
                <a:latin typeface="Verdana" pitchFamily="-112" charset="0"/>
                <a:cs typeface="Arial" charset="0"/>
              </a:defRPr>
            </a:lvl3pPr>
            <a:lvl4pPr marL="1600200" indent="-228600" eaLnBrk="0" hangingPunct="0">
              <a:defRPr>
                <a:solidFill>
                  <a:schemeClr val="tx1"/>
                </a:solidFill>
                <a:latin typeface="Verdana" pitchFamily="-112" charset="0"/>
                <a:cs typeface="Arial" charset="0"/>
              </a:defRPr>
            </a:lvl4pPr>
            <a:lvl5pPr marL="2057400" indent="-228600" eaLnBrk="0" hangingPunct="0">
              <a:defRPr>
                <a:solidFill>
                  <a:schemeClr val="tx1"/>
                </a:solidFill>
                <a:latin typeface="Verdana" pitchFamily="-112" charset="0"/>
                <a:cs typeface="Arial" charset="0"/>
              </a:defRPr>
            </a:lvl5pPr>
            <a:lvl6pPr marL="2514600" indent="-228600" eaLnBrk="0" fontAlgn="base" hangingPunct="0">
              <a:spcBef>
                <a:spcPct val="0"/>
              </a:spcBef>
              <a:spcAft>
                <a:spcPct val="0"/>
              </a:spcAft>
              <a:defRPr>
                <a:solidFill>
                  <a:schemeClr val="tx1"/>
                </a:solidFill>
                <a:latin typeface="Verdana" pitchFamily="-112" charset="0"/>
                <a:cs typeface="Arial" charset="0"/>
              </a:defRPr>
            </a:lvl6pPr>
            <a:lvl7pPr marL="2971800" indent="-228600" eaLnBrk="0" fontAlgn="base" hangingPunct="0">
              <a:spcBef>
                <a:spcPct val="0"/>
              </a:spcBef>
              <a:spcAft>
                <a:spcPct val="0"/>
              </a:spcAft>
              <a:defRPr>
                <a:solidFill>
                  <a:schemeClr val="tx1"/>
                </a:solidFill>
                <a:latin typeface="Verdana" pitchFamily="-112" charset="0"/>
                <a:cs typeface="Arial" charset="0"/>
              </a:defRPr>
            </a:lvl7pPr>
            <a:lvl8pPr marL="3429000" indent="-228600" eaLnBrk="0" fontAlgn="base" hangingPunct="0">
              <a:spcBef>
                <a:spcPct val="0"/>
              </a:spcBef>
              <a:spcAft>
                <a:spcPct val="0"/>
              </a:spcAft>
              <a:defRPr>
                <a:solidFill>
                  <a:schemeClr val="tx1"/>
                </a:solidFill>
                <a:latin typeface="Verdana" pitchFamily="-112" charset="0"/>
                <a:cs typeface="Arial" charset="0"/>
              </a:defRPr>
            </a:lvl8pPr>
            <a:lvl9pPr marL="3886200" indent="-228600" eaLnBrk="0" fontAlgn="base" hangingPunct="0">
              <a:spcBef>
                <a:spcPct val="0"/>
              </a:spcBef>
              <a:spcAft>
                <a:spcPct val="0"/>
              </a:spcAft>
              <a:defRPr>
                <a:solidFill>
                  <a:schemeClr val="tx1"/>
                </a:solidFill>
                <a:latin typeface="Verdana" pitchFamily="-112" charset="0"/>
                <a:cs typeface="Arial" charset="0"/>
              </a:defRPr>
            </a:lvl9pPr>
          </a:lstStyle>
          <a:p>
            <a:pPr eaLnBrk="1" hangingPunct="1"/>
            <a:r>
              <a:rPr lang="en-US" altLang="en-US" b="1" dirty="0">
                <a:solidFill>
                  <a:srgbClr val="FFFFFF"/>
                </a:solidFill>
                <a:latin typeface="Arial" charset="0"/>
              </a:rPr>
              <a:t>Partial cuts are assessed for their Basic VQC in section 2.2.3 using the written definitions.</a:t>
            </a:r>
          </a:p>
          <a:p>
            <a:pPr eaLnBrk="1" hangingPunct="1"/>
            <a:endParaRPr lang="en-US" altLang="en-US" b="1" dirty="0">
              <a:solidFill>
                <a:srgbClr val="FFFFFF"/>
              </a:solidFill>
              <a:latin typeface="Arial" charset="0"/>
            </a:endParaRPr>
          </a:p>
          <a:p>
            <a:pPr eaLnBrk="1" hangingPunct="1"/>
            <a:r>
              <a:rPr lang="en-US" altLang="en-US" b="1" dirty="0">
                <a:solidFill>
                  <a:srgbClr val="FFFFFF"/>
                </a:solidFill>
                <a:latin typeface="Arial" charset="0"/>
              </a:rPr>
              <a:t>The Adjusted VQC is determined using a two-step “visual equivalent to clear cut” procedure. First you determine visual percent volume removed, by consulting SP or an </a:t>
            </a:r>
            <a:r>
              <a:rPr lang="en-US" altLang="en-US" b="1" dirty="0">
                <a:solidFill>
                  <a:srgbClr val="FFFF00"/>
                </a:solidFill>
                <a:latin typeface="Arial" charset="0"/>
              </a:rPr>
              <a:t>ocular assessment.  </a:t>
            </a:r>
            <a:r>
              <a:rPr lang="en-US" altLang="en-US" b="1" dirty="0">
                <a:solidFill>
                  <a:srgbClr val="FFFFFF"/>
                </a:solidFill>
                <a:latin typeface="Arial" charset="0"/>
              </a:rPr>
              <a:t>Once you have this go to the table below and determine the “visual equivalent to clear-cut” alteration number and plug this into section 2.3.4.</a:t>
            </a:r>
          </a:p>
          <a:p>
            <a:pPr eaLnBrk="1" hangingPunct="1"/>
            <a:endParaRPr lang="en-US" altLang="en-US" dirty="0">
              <a:solidFill>
                <a:schemeClr val="tx2"/>
              </a:solidFill>
              <a:latin typeface="Arial" charset="0"/>
            </a:endParaRPr>
          </a:p>
        </p:txBody>
      </p:sp>
      <p:sp>
        <p:nvSpPr>
          <p:cNvPr id="66564" name="Text Box 647"/>
          <p:cNvSpPr txBox="1">
            <a:spLocks noChangeArrowheads="1"/>
          </p:cNvSpPr>
          <p:nvPr/>
        </p:nvSpPr>
        <p:spPr bwMode="auto">
          <a:xfrm>
            <a:off x="8609013" y="6400800"/>
            <a:ext cx="6111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112" charset="0"/>
                <a:cs typeface="Arial" charset="0"/>
              </a:defRPr>
            </a:lvl1pPr>
            <a:lvl2pPr marL="742950" indent="-285750" eaLnBrk="0" hangingPunct="0">
              <a:defRPr>
                <a:solidFill>
                  <a:schemeClr val="tx1"/>
                </a:solidFill>
                <a:latin typeface="Verdana" pitchFamily="-112" charset="0"/>
                <a:cs typeface="Arial" charset="0"/>
              </a:defRPr>
            </a:lvl2pPr>
            <a:lvl3pPr marL="1143000" indent="-228600" eaLnBrk="0" hangingPunct="0">
              <a:defRPr>
                <a:solidFill>
                  <a:schemeClr val="tx1"/>
                </a:solidFill>
                <a:latin typeface="Verdana" pitchFamily="-112" charset="0"/>
                <a:cs typeface="Arial" charset="0"/>
              </a:defRPr>
            </a:lvl3pPr>
            <a:lvl4pPr marL="1600200" indent="-228600" eaLnBrk="0" hangingPunct="0">
              <a:defRPr>
                <a:solidFill>
                  <a:schemeClr val="tx1"/>
                </a:solidFill>
                <a:latin typeface="Verdana" pitchFamily="-112" charset="0"/>
                <a:cs typeface="Arial" charset="0"/>
              </a:defRPr>
            </a:lvl4pPr>
            <a:lvl5pPr marL="2057400" indent="-228600" eaLnBrk="0" hangingPunct="0">
              <a:defRPr>
                <a:solidFill>
                  <a:schemeClr val="tx1"/>
                </a:solidFill>
                <a:latin typeface="Verdana" pitchFamily="-112" charset="0"/>
                <a:cs typeface="Arial" charset="0"/>
              </a:defRPr>
            </a:lvl5pPr>
            <a:lvl6pPr marL="2514600" indent="-228600" eaLnBrk="0" fontAlgn="base" hangingPunct="0">
              <a:spcBef>
                <a:spcPct val="0"/>
              </a:spcBef>
              <a:spcAft>
                <a:spcPct val="0"/>
              </a:spcAft>
              <a:defRPr>
                <a:solidFill>
                  <a:schemeClr val="tx1"/>
                </a:solidFill>
                <a:latin typeface="Verdana" pitchFamily="-112" charset="0"/>
                <a:cs typeface="Arial" charset="0"/>
              </a:defRPr>
            </a:lvl6pPr>
            <a:lvl7pPr marL="2971800" indent="-228600" eaLnBrk="0" fontAlgn="base" hangingPunct="0">
              <a:spcBef>
                <a:spcPct val="0"/>
              </a:spcBef>
              <a:spcAft>
                <a:spcPct val="0"/>
              </a:spcAft>
              <a:defRPr>
                <a:solidFill>
                  <a:schemeClr val="tx1"/>
                </a:solidFill>
                <a:latin typeface="Verdana" pitchFamily="-112" charset="0"/>
                <a:cs typeface="Arial" charset="0"/>
              </a:defRPr>
            </a:lvl7pPr>
            <a:lvl8pPr marL="3429000" indent="-228600" eaLnBrk="0" fontAlgn="base" hangingPunct="0">
              <a:spcBef>
                <a:spcPct val="0"/>
              </a:spcBef>
              <a:spcAft>
                <a:spcPct val="0"/>
              </a:spcAft>
              <a:defRPr>
                <a:solidFill>
                  <a:schemeClr val="tx1"/>
                </a:solidFill>
                <a:latin typeface="Verdana" pitchFamily="-112" charset="0"/>
                <a:cs typeface="Arial" charset="0"/>
              </a:defRPr>
            </a:lvl8pPr>
            <a:lvl9pPr marL="3886200" indent="-228600" eaLnBrk="0" fontAlgn="base" hangingPunct="0">
              <a:spcBef>
                <a:spcPct val="0"/>
              </a:spcBef>
              <a:spcAft>
                <a:spcPct val="0"/>
              </a:spcAft>
              <a:defRPr>
                <a:solidFill>
                  <a:schemeClr val="tx1"/>
                </a:solidFill>
                <a:latin typeface="Verdana" pitchFamily="-112" charset="0"/>
                <a:cs typeface="Arial" charset="0"/>
              </a:defRPr>
            </a:lvl9pPr>
          </a:lstStyle>
          <a:p>
            <a:pPr eaLnBrk="1" hangingPunct="1">
              <a:spcBef>
                <a:spcPct val="50000"/>
              </a:spcBef>
            </a:pPr>
            <a:r>
              <a:rPr lang="en-GB" altLang="en-US" sz="2000">
                <a:latin typeface="Arial" charset="0"/>
              </a:rPr>
              <a:t>59</a:t>
            </a:r>
            <a:endParaRPr lang="en-GB" altLang="en-US" sz="2400">
              <a:latin typeface="Monotype Sorts" pitchFamily="-112" charset="2"/>
            </a:endParaRPr>
          </a:p>
        </p:txBody>
      </p:sp>
      <p:grpSp>
        <p:nvGrpSpPr>
          <p:cNvPr id="66565" name="Group 648"/>
          <p:cNvGrpSpPr>
            <a:grpSpLocks/>
          </p:cNvGrpSpPr>
          <p:nvPr/>
        </p:nvGrpSpPr>
        <p:grpSpPr bwMode="auto">
          <a:xfrm>
            <a:off x="8503968" y="6151227"/>
            <a:ext cx="388512" cy="446125"/>
            <a:chOff x="4920" y="3612"/>
            <a:chExt cx="529" cy="661"/>
          </a:xfrm>
        </p:grpSpPr>
        <p:sp>
          <p:nvSpPr>
            <p:cNvPr id="66567" name="Freeform 649"/>
            <p:cNvSpPr>
              <a:spLocks/>
            </p:cNvSpPr>
            <p:nvPr/>
          </p:nvSpPr>
          <p:spPr bwMode="auto">
            <a:xfrm>
              <a:off x="4920" y="3612"/>
              <a:ext cx="528" cy="660"/>
            </a:xfrm>
            <a:custGeom>
              <a:avLst/>
              <a:gdLst>
                <a:gd name="T0" fmla="*/ 526 w 528"/>
                <a:gd name="T1" fmla="*/ 311 h 660"/>
                <a:gd name="T2" fmla="*/ 523 w 528"/>
                <a:gd name="T3" fmla="*/ 274 h 660"/>
                <a:gd name="T4" fmla="*/ 516 w 528"/>
                <a:gd name="T5" fmla="*/ 238 h 660"/>
                <a:gd name="T6" fmla="*/ 507 w 528"/>
                <a:gd name="T7" fmla="*/ 202 h 660"/>
                <a:gd name="T8" fmla="*/ 494 w 528"/>
                <a:gd name="T9" fmla="*/ 169 h 660"/>
                <a:gd name="T10" fmla="*/ 477 w 528"/>
                <a:gd name="T11" fmla="*/ 138 h 660"/>
                <a:gd name="T12" fmla="*/ 459 w 528"/>
                <a:gd name="T13" fmla="*/ 109 h 660"/>
                <a:gd name="T14" fmla="*/ 438 w 528"/>
                <a:gd name="T15" fmla="*/ 82 h 660"/>
                <a:gd name="T16" fmla="*/ 414 w 528"/>
                <a:gd name="T17" fmla="*/ 59 h 660"/>
                <a:gd name="T18" fmla="*/ 389 w 528"/>
                <a:gd name="T19" fmla="*/ 40 h 660"/>
                <a:gd name="T20" fmla="*/ 362 w 528"/>
                <a:gd name="T21" fmla="*/ 24 h 660"/>
                <a:gd name="T22" fmla="*/ 333 w 528"/>
                <a:gd name="T23" fmla="*/ 12 h 660"/>
                <a:gd name="T24" fmla="*/ 304 w 528"/>
                <a:gd name="T25" fmla="*/ 4 h 660"/>
                <a:gd name="T26" fmla="*/ 275 w 528"/>
                <a:gd name="T27" fmla="*/ 0 h 660"/>
                <a:gd name="T28" fmla="*/ 245 w 528"/>
                <a:gd name="T29" fmla="*/ 1 h 660"/>
                <a:gd name="T30" fmla="*/ 215 w 528"/>
                <a:gd name="T31" fmla="*/ 6 h 660"/>
                <a:gd name="T32" fmla="*/ 186 w 528"/>
                <a:gd name="T33" fmla="*/ 15 h 660"/>
                <a:gd name="T34" fmla="*/ 159 w 528"/>
                <a:gd name="T35" fmla="*/ 28 h 660"/>
                <a:gd name="T36" fmla="*/ 132 w 528"/>
                <a:gd name="T37" fmla="*/ 45 h 660"/>
                <a:gd name="T38" fmla="*/ 107 w 528"/>
                <a:gd name="T39" fmla="*/ 65 h 660"/>
                <a:gd name="T40" fmla="*/ 84 w 528"/>
                <a:gd name="T41" fmla="*/ 89 h 660"/>
                <a:gd name="T42" fmla="*/ 64 w 528"/>
                <a:gd name="T43" fmla="*/ 115 h 660"/>
                <a:gd name="T44" fmla="*/ 45 w 528"/>
                <a:gd name="T45" fmla="*/ 145 h 660"/>
                <a:gd name="T46" fmla="*/ 30 w 528"/>
                <a:gd name="T47" fmla="*/ 177 h 660"/>
                <a:gd name="T48" fmla="*/ 18 w 528"/>
                <a:gd name="T49" fmla="*/ 211 h 660"/>
                <a:gd name="T50" fmla="*/ 9 w 528"/>
                <a:gd name="T51" fmla="*/ 247 h 660"/>
                <a:gd name="T52" fmla="*/ 3 w 528"/>
                <a:gd name="T53" fmla="*/ 283 h 660"/>
                <a:gd name="T54" fmla="*/ 0 w 528"/>
                <a:gd name="T55" fmla="*/ 320 h 660"/>
                <a:gd name="T56" fmla="*/ 1 w 528"/>
                <a:gd name="T57" fmla="*/ 357 h 660"/>
                <a:gd name="T58" fmla="*/ 5 w 528"/>
                <a:gd name="T59" fmla="*/ 394 h 660"/>
                <a:gd name="T60" fmla="*/ 13 w 528"/>
                <a:gd name="T61" fmla="*/ 430 h 660"/>
                <a:gd name="T62" fmla="*/ 23 w 528"/>
                <a:gd name="T63" fmla="*/ 465 h 660"/>
                <a:gd name="T64" fmla="*/ 37 w 528"/>
                <a:gd name="T65" fmla="*/ 498 h 660"/>
                <a:gd name="T66" fmla="*/ 54 w 528"/>
                <a:gd name="T67" fmla="*/ 529 h 660"/>
                <a:gd name="T68" fmla="*/ 74 w 528"/>
                <a:gd name="T69" fmla="*/ 557 h 660"/>
                <a:gd name="T70" fmla="*/ 95 w 528"/>
                <a:gd name="T71" fmla="*/ 582 h 660"/>
                <a:gd name="T72" fmla="*/ 119 w 528"/>
                <a:gd name="T73" fmla="*/ 605 h 660"/>
                <a:gd name="T74" fmla="*/ 145 w 528"/>
                <a:gd name="T75" fmla="*/ 624 h 660"/>
                <a:gd name="T76" fmla="*/ 172 w 528"/>
                <a:gd name="T77" fmla="*/ 639 h 660"/>
                <a:gd name="T78" fmla="*/ 201 w 528"/>
                <a:gd name="T79" fmla="*/ 649 h 660"/>
                <a:gd name="T80" fmla="*/ 230 w 528"/>
                <a:gd name="T81" fmla="*/ 656 h 660"/>
                <a:gd name="T82" fmla="*/ 260 w 528"/>
                <a:gd name="T83" fmla="*/ 659 h 660"/>
                <a:gd name="T84" fmla="*/ 289 w 528"/>
                <a:gd name="T85" fmla="*/ 657 h 660"/>
                <a:gd name="T86" fmla="*/ 319 w 528"/>
                <a:gd name="T87" fmla="*/ 652 h 660"/>
                <a:gd name="T88" fmla="*/ 348 w 528"/>
                <a:gd name="T89" fmla="*/ 642 h 660"/>
                <a:gd name="T90" fmla="*/ 375 w 528"/>
                <a:gd name="T91" fmla="*/ 628 h 660"/>
                <a:gd name="T92" fmla="*/ 402 w 528"/>
                <a:gd name="T93" fmla="*/ 610 h 660"/>
                <a:gd name="T94" fmla="*/ 426 w 528"/>
                <a:gd name="T95" fmla="*/ 589 h 660"/>
                <a:gd name="T96" fmla="*/ 448 w 528"/>
                <a:gd name="T97" fmla="*/ 564 h 660"/>
                <a:gd name="T98" fmla="*/ 468 w 528"/>
                <a:gd name="T99" fmla="*/ 536 h 660"/>
                <a:gd name="T100" fmla="*/ 486 w 528"/>
                <a:gd name="T101" fmla="*/ 506 h 660"/>
                <a:gd name="T102" fmla="*/ 501 w 528"/>
                <a:gd name="T103" fmla="*/ 474 h 660"/>
                <a:gd name="T104" fmla="*/ 512 w 528"/>
                <a:gd name="T105" fmla="*/ 439 h 660"/>
                <a:gd name="T106" fmla="*/ 520 w 528"/>
                <a:gd name="T107" fmla="*/ 404 h 660"/>
                <a:gd name="T108" fmla="*/ 525 w 528"/>
                <a:gd name="T109" fmla="*/ 367 h 660"/>
                <a:gd name="T110" fmla="*/ 527 w 528"/>
                <a:gd name="T111" fmla="*/ 330 h 6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8"/>
                <a:gd name="T169" fmla="*/ 0 h 660"/>
                <a:gd name="T170" fmla="*/ 528 w 528"/>
                <a:gd name="T171" fmla="*/ 660 h 66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8" h="660">
                  <a:moveTo>
                    <a:pt x="527" y="330"/>
                  </a:moveTo>
                  <a:lnTo>
                    <a:pt x="526" y="311"/>
                  </a:lnTo>
                  <a:lnTo>
                    <a:pt x="525" y="292"/>
                  </a:lnTo>
                  <a:lnTo>
                    <a:pt x="523" y="274"/>
                  </a:lnTo>
                  <a:lnTo>
                    <a:pt x="520" y="255"/>
                  </a:lnTo>
                  <a:lnTo>
                    <a:pt x="516" y="238"/>
                  </a:lnTo>
                  <a:lnTo>
                    <a:pt x="512" y="220"/>
                  </a:lnTo>
                  <a:lnTo>
                    <a:pt x="507" y="202"/>
                  </a:lnTo>
                  <a:lnTo>
                    <a:pt x="501" y="185"/>
                  </a:lnTo>
                  <a:lnTo>
                    <a:pt x="494" y="169"/>
                  </a:lnTo>
                  <a:lnTo>
                    <a:pt x="486" y="153"/>
                  </a:lnTo>
                  <a:lnTo>
                    <a:pt x="477" y="138"/>
                  </a:lnTo>
                  <a:lnTo>
                    <a:pt x="468" y="123"/>
                  </a:lnTo>
                  <a:lnTo>
                    <a:pt x="459" y="109"/>
                  </a:lnTo>
                  <a:lnTo>
                    <a:pt x="448" y="95"/>
                  </a:lnTo>
                  <a:lnTo>
                    <a:pt x="438" y="82"/>
                  </a:lnTo>
                  <a:lnTo>
                    <a:pt x="426" y="70"/>
                  </a:lnTo>
                  <a:lnTo>
                    <a:pt x="414" y="59"/>
                  </a:lnTo>
                  <a:lnTo>
                    <a:pt x="402" y="49"/>
                  </a:lnTo>
                  <a:lnTo>
                    <a:pt x="389" y="40"/>
                  </a:lnTo>
                  <a:lnTo>
                    <a:pt x="375" y="31"/>
                  </a:lnTo>
                  <a:lnTo>
                    <a:pt x="362" y="24"/>
                  </a:lnTo>
                  <a:lnTo>
                    <a:pt x="348" y="17"/>
                  </a:lnTo>
                  <a:lnTo>
                    <a:pt x="333" y="12"/>
                  </a:lnTo>
                  <a:lnTo>
                    <a:pt x="319" y="8"/>
                  </a:lnTo>
                  <a:lnTo>
                    <a:pt x="304" y="4"/>
                  </a:lnTo>
                  <a:lnTo>
                    <a:pt x="289" y="2"/>
                  </a:lnTo>
                  <a:lnTo>
                    <a:pt x="275" y="0"/>
                  </a:lnTo>
                  <a:lnTo>
                    <a:pt x="260" y="0"/>
                  </a:lnTo>
                  <a:lnTo>
                    <a:pt x="245" y="1"/>
                  </a:lnTo>
                  <a:lnTo>
                    <a:pt x="230" y="3"/>
                  </a:lnTo>
                  <a:lnTo>
                    <a:pt x="215" y="6"/>
                  </a:lnTo>
                  <a:lnTo>
                    <a:pt x="201" y="10"/>
                  </a:lnTo>
                  <a:lnTo>
                    <a:pt x="186" y="15"/>
                  </a:lnTo>
                  <a:lnTo>
                    <a:pt x="172" y="20"/>
                  </a:lnTo>
                  <a:lnTo>
                    <a:pt x="159" y="28"/>
                  </a:lnTo>
                  <a:lnTo>
                    <a:pt x="145" y="35"/>
                  </a:lnTo>
                  <a:lnTo>
                    <a:pt x="132" y="45"/>
                  </a:lnTo>
                  <a:lnTo>
                    <a:pt x="119" y="54"/>
                  </a:lnTo>
                  <a:lnTo>
                    <a:pt x="107" y="65"/>
                  </a:lnTo>
                  <a:lnTo>
                    <a:pt x="95" y="77"/>
                  </a:lnTo>
                  <a:lnTo>
                    <a:pt x="84" y="89"/>
                  </a:lnTo>
                  <a:lnTo>
                    <a:pt x="74" y="102"/>
                  </a:lnTo>
                  <a:lnTo>
                    <a:pt x="64" y="115"/>
                  </a:lnTo>
                  <a:lnTo>
                    <a:pt x="54" y="130"/>
                  </a:lnTo>
                  <a:lnTo>
                    <a:pt x="45" y="145"/>
                  </a:lnTo>
                  <a:lnTo>
                    <a:pt x="37" y="161"/>
                  </a:lnTo>
                  <a:lnTo>
                    <a:pt x="30" y="177"/>
                  </a:lnTo>
                  <a:lnTo>
                    <a:pt x="23" y="194"/>
                  </a:lnTo>
                  <a:lnTo>
                    <a:pt x="18" y="211"/>
                  </a:lnTo>
                  <a:lnTo>
                    <a:pt x="13" y="229"/>
                  </a:lnTo>
                  <a:lnTo>
                    <a:pt x="9" y="247"/>
                  </a:lnTo>
                  <a:lnTo>
                    <a:pt x="5" y="265"/>
                  </a:lnTo>
                  <a:lnTo>
                    <a:pt x="3" y="283"/>
                  </a:lnTo>
                  <a:lnTo>
                    <a:pt x="1" y="302"/>
                  </a:lnTo>
                  <a:lnTo>
                    <a:pt x="0" y="320"/>
                  </a:lnTo>
                  <a:lnTo>
                    <a:pt x="0" y="339"/>
                  </a:lnTo>
                  <a:lnTo>
                    <a:pt x="1" y="357"/>
                  </a:lnTo>
                  <a:lnTo>
                    <a:pt x="3" y="376"/>
                  </a:lnTo>
                  <a:lnTo>
                    <a:pt x="5" y="394"/>
                  </a:lnTo>
                  <a:lnTo>
                    <a:pt x="9" y="412"/>
                  </a:lnTo>
                  <a:lnTo>
                    <a:pt x="13" y="430"/>
                  </a:lnTo>
                  <a:lnTo>
                    <a:pt x="18" y="448"/>
                  </a:lnTo>
                  <a:lnTo>
                    <a:pt x="23" y="465"/>
                  </a:lnTo>
                  <a:lnTo>
                    <a:pt x="30" y="482"/>
                  </a:lnTo>
                  <a:lnTo>
                    <a:pt x="37" y="498"/>
                  </a:lnTo>
                  <a:lnTo>
                    <a:pt x="45" y="514"/>
                  </a:lnTo>
                  <a:lnTo>
                    <a:pt x="54" y="529"/>
                  </a:lnTo>
                  <a:lnTo>
                    <a:pt x="64" y="544"/>
                  </a:lnTo>
                  <a:lnTo>
                    <a:pt x="74" y="557"/>
                  </a:lnTo>
                  <a:lnTo>
                    <a:pt x="84" y="570"/>
                  </a:lnTo>
                  <a:lnTo>
                    <a:pt x="95" y="582"/>
                  </a:lnTo>
                  <a:lnTo>
                    <a:pt x="107" y="594"/>
                  </a:lnTo>
                  <a:lnTo>
                    <a:pt x="119" y="605"/>
                  </a:lnTo>
                  <a:lnTo>
                    <a:pt x="132" y="614"/>
                  </a:lnTo>
                  <a:lnTo>
                    <a:pt x="145" y="624"/>
                  </a:lnTo>
                  <a:lnTo>
                    <a:pt x="159" y="631"/>
                  </a:lnTo>
                  <a:lnTo>
                    <a:pt x="172" y="639"/>
                  </a:lnTo>
                  <a:lnTo>
                    <a:pt x="186" y="644"/>
                  </a:lnTo>
                  <a:lnTo>
                    <a:pt x="201" y="649"/>
                  </a:lnTo>
                  <a:lnTo>
                    <a:pt x="215" y="654"/>
                  </a:lnTo>
                  <a:lnTo>
                    <a:pt x="230" y="656"/>
                  </a:lnTo>
                  <a:lnTo>
                    <a:pt x="245" y="658"/>
                  </a:lnTo>
                  <a:lnTo>
                    <a:pt x="260" y="659"/>
                  </a:lnTo>
                  <a:lnTo>
                    <a:pt x="275" y="658"/>
                  </a:lnTo>
                  <a:lnTo>
                    <a:pt x="289" y="657"/>
                  </a:lnTo>
                  <a:lnTo>
                    <a:pt x="304" y="655"/>
                  </a:lnTo>
                  <a:lnTo>
                    <a:pt x="319" y="652"/>
                  </a:lnTo>
                  <a:lnTo>
                    <a:pt x="333" y="647"/>
                  </a:lnTo>
                  <a:lnTo>
                    <a:pt x="348" y="642"/>
                  </a:lnTo>
                  <a:lnTo>
                    <a:pt x="362" y="635"/>
                  </a:lnTo>
                  <a:lnTo>
                    <a:pt x="375" y="628"/>
                  </a:lnTo>
                  <a:lnTo>
                    <a:pt x="389" y="620"/>
                  </a:lnTo>
                  <a:lnTo>
                    <a:pt x="402" y="610"/>
                  </a:lnTo>
                  <a:lnTo>
                    <a:pt x="414" y="600"/>
                  </a:lnTo>
                  <a:lnTo>
                    <a:pt x="426" y="589"/>
                  </a:lnTo>
                  <a:lnTo>
                    <a:pt x="438" y="577"/>
                  </a:lnTo>
                  <a:lnTo>
                    <a:pt x="448" y="564"/>
                  </a:lnTo>
                  <a:lnTo>
                    <a:pt x="459" y="551"/>
                  </a:lnTo>
                  <a:lnTo>
                    <a:pt x="468" y="536"/>
                  </a:lnTo>
                  <a:lnTo>
                    <a:pt x="477" y="521"/>
                  </a:lnTo>
                  <a:lnTo>
                    <a:pt x="486" y="506"/>
                  </a:lnTo>
                  <a:lnTo>
                    <a:pt x="494" y="490"/>
                  </a:lnTo>
                  <a:lnTo>
                    <a:pt x="501" y="474"/>
                  </a:lnTo>
                  <a:lnTo>
                    <a:pt x="507" y="457"/>
                  </a:lnTo>
                  <a:lnTo>
                    <a:pt x="512" y="439"/>
                  </a:lnTo>
                  <a:lnTo>
                    <a:pt x="516" y="421"/>
                  </a:lnTo>
                  <a:lnTo>
                    <a:pt x="520" y="404"/>
                  </a:lnTo>
                  <a:lnTo>
                    <a:pt x="523" y="385"/>
                  </a:lnTo>
                  <a:lnTo>
                    <a:pt x="525" y="367"/>
                  </a:lnTo>
                  <a:lnTo>
                    <a:pt x="526" y="348"/>
                  </a:lnTo>
                  <a:lnTo>
                    <a:pt x="527" y="330"/>
                  </a:lnTo>
                </a:path>
              </a:pathLst>
            </a:custGeom>
            <a:solidFill>
              <a:srgbClr val="FFFFF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68" name="Freeform 650"/>
            <p:cNvSpPr>
              <a:spLocks/>
            </p:cNvSpPr>
            <p:nvPr/>
          </p:nvSpPr>
          <p:spPr bwMode="auto">
            <a:xfrm>
              <a:off x="5003" y="3698"/>
              <a:ext cx="363" cy="488"/>
            </a:xfrm>
            <a:custGeom>
              <a:avLst/>
              <a:gdLst>
                <a:gd name="T0" fmla="*/ 362 w 363"/>
                <a:gd name="T1" fmla="*/ 230 h 488"/>
                <a:gd name="T2" fmla="*/ 360 w 363"/>
                <a:gd name="T3" fmla="*/ 202 h 488"/>
                <a:gd name="T4" fmla="*/ 355 w 363"/>
                <a:gd name="T5" fmla="*/ 175 h 488"/>
                <a:gd name="T6" fmla="*/ 348 w 363"/>
                <a:gd name="T7" fmla="*/ 149 h 488"/>
                <a:gd name="T8" fmla="*/ 339 w 363"/>
                <a:gd name="T9" fmla="*/ 125 h 488"/>
                <a:gd name="T10" fmla="*/ 328 w 363"/>
                <a:gd name="T11" fmla="*/ 101 h 488"/>
                <a:gd name="T12" fmla="*/ 315 w 363"/>
                <a:gd name="T13" fmla="*/ 80 h 488"/>
                <a:gd name="T14" fmla="*/ 301 w 363"/>
                <a:gd name="T15" fmla="*/ 61 h 488"/>
                <a:gd name="T16" fmla="*/ 285 w 363"/>
                <a:gd name="T17" fmla="*/ 44 h 488"/>
                <a:gd name="T18" fmla="*/ 267 w 363"/>
                <a:gd name="T19" fmla="*/ 30 h 488"/>
                <a:gd name="T20" fmla="*/ 248 w 363"/>
                <a:gd name="T21" fmla="*/ 18 h 488"/>
                <a:gd name="T22" fmla="*/ 230 w 363"/>
                <a:gd name="T23" fmla="*/ 9 h 488"/>
                <a:gd name="T24" fmla="*/ 209 w 363"/>
                <a:gd name="T25" fmla="*/ 3 h 488"/>
                <a:gd name="T26" fmla="*/ 189 w 363"/>
                <a:gd name="T27" fmla="*/ 0 h 488"/>
                <a:gd name="T28" fmla="*/ 169 w 363"/>
                <a:gd name="T29" fmla="*/ 1 h 488"/>
                <a:gd name="T30" fmla="*/ 148 w 363"/>
                <a:gd name="T31" fmla="*/ 4 h 488"/>
                <a:gd name="T32" fmla="*/ 128 w 363"/>
                <a:gd name="T33" fmla="*/ 11 h 488"/>
                <a:gd name="T34" fmla="*/ 109 w 363"/>
                <a:gd name="T35" fmla="*/ 20 h 488"/>
                <a:gd name="T36" fmla="*/ 91 w 363"/>
                <a:gd name="T37" fmla="*/ 33 h 488"/>
                <a:gd name="T38" fmla="*/ 74 w 363"/>
                <a:gd name="T39" fmla="*/ 48 h 488"/>
                <a:gd name="T40" fmla="*/ 58 w 363"/>
                <a:gd name="T41" fmla="*/ 65 h 488"/>
                <a:gd name="T42" fmla="*/ 43 w 363"/>
                <a:gd name="T43" fmla="*/ 85 h 488"/>
                <a:gd name="T44" fmla="*/ 31 w 363"/>
                <a:gd name="T45" fmla="*/ 107 h 488"/>
                <a:gd name="T46" fmla="*/ 21 w 363"/>
                <a:gd name="T47" fmla="*/ 131 h 488"/>
                <a:gd name="T48" fmla="*/ 12 w 363"/>
                <a:gd name="T49" fmla="*/ 156 h 488"/>
                <a:gd name="T50" fmla="*/ 6 w 363"/>
                <a:gd name="T51" fmla="*/ 182 h 488"/>
                <a:gd name="T52" fmla="*/ 2 w 363"/>
                <a:gd name="T53" fmla="*/ 209 h 488"/>
                <a:gd name="T54" fmla="*/ 0 w 363"/>
                <a:gd name="T55" fmla="*/ 237 h 488"/>
                <a:gd name="T56" fmla="*/ 1 w 363"/>
                <a:gd name="T57" fmla="*/ 264 h 488"/>
                <a:gd name="T58" fmla="*/ 4 w 363"/>
                <a:gd name="T59" fmla="*/ 291 h 488"/>
                <a:gd name="T60" fmla="*/ 9 w 363"/>
                <a:gd name="T61" fmla="*/ 318 h 488"/>
                <a:gd name="T62" fmla="*/ 17 w 363"/>
                <a:gd name="T63" fmla="*/ 344 h 488"/>
                <a:gd name="T64" fmla="*/ 26 w 363"/>
                <a:gd name="T65" fmla="*/ 368 h 488"/>
                <a:gd name="T66" fmla="*/ 37 w 363"/>
                <a:gd name="T67" fmla="*/ 391 h 488"/>
                <a:gd name="T68" fmla="*/ 50 w 363"/>
                <a:gd name="T69" fmla="*/ 412 h 488"/>
                <a:gd name="T70" fmla="*/ 65 w 363"/>
                <a:gd name="T71" fmla="*/ 431 h 488"/>
                <a:gd name="T72" fmla="*/ 82 w 363"/>
                <a:gd name="T73" fmla="*/ 447 h 488"/>
                <a:gd name="T74" fmla="*/ 99 w 363"/>
                <a:gd name="T75" fmla="*/ 461 h 488"/>
                <a:gd name="T76" fmla="*/ 118 w 363"/>
                <a:gd name="T77" fmla="*/ 472 h 488"/>
                <a:gd name="T78" fmla="*/ 138 w 363"/>
                <a:gd name="T79" fmla="*/ 480 h 488"/>
                <a:gd name="T80" fmla="*/ 158 w 363"/>
                <a:gd name="T81" fmla="*/ 485 h 488"/>
                <a:gd name="T82" fmla="*/ 178 w 363"/>
                <a:gd name="T83" fmla="*/ 487 h 488"/>
                <a:gd name="T84" fmla="*/ 199 w 363"/>
                <a:gd name="T85" fmla="*/ 486 h 488"/>
                <a:gd name="T86" fmla="*/ 220 w 363"/>
                <a:gd name="T87" fmla="*/ 481 h 488"/>
                <a:gd name="T88" fmla="*/ 239 w 363"/>
                <a:gd name="T89" fmla="*/ 474 h 488"/>
                <a:gd name="T90" fmla="*/ 258 w 363"/>
                <a:gd name="T91" fmla="*/ 464 h 488"/>
                <a:gd name="T92" fmla="*/ 276 w 363"/>
                <a:gd name="T93" fmla="*/ 451 h 488"/>
                <a:gd name="T94" fmla="*/ 293 w 363"/>
                <a:gd name="T95" fmla="*/ 435 h 488"/>
                <a:gd name="T96" fmla="*/ 308 w 363"/>
                <a:gd name="T97" fmla="*/ 417 h 488"/>
                <a:gd name="T98" fmla="*/ 322 w 363"/>
                <a:gd name="T99" fmla="*/ 397 h 488"/>
                <a:gd name="T100" fmla="*/ 334 w 363"/>
                <a:gd name="T101" fmla="*/ 374 h 488"/>
                <a:gd name="T102" fmla="*/ 344 w 363"/>
                <a:gd name="T103" fmla="*/ 350 h 488"/>
                <a:gd name="T104" fmla="*/ 352 w 363"/>
                <a:gd name="T105" fmla="*/ 325 h 488"/>
                <a:gd name="T106" fmla="*/ 358 w 363"/>
                <a:gd name="T107" fmla="*/ 298 h 488"/>
                <a:gd name="T108" fmla="*/ 361 w 363"/>
                <a:gd name="T109" fmla="*/ 271 h 488"/>
                <a:gd name="T110" fmla="*/ 362 w 363"/>
                <a:gd name="T111" fmla="*/ 244 h 4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8"/>
                <a:gd name="T170" fmla="*/ 363 w 363"/>
                <a:gd name="T171" fmla="*/ 488 h 4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8">
                  <a:moveTo>
                    <a:pt x="362" y="244"/>
                  </a:moveTo>
                  <a:lnTo>
                    <a:pt x="362" y="230"/>
                  </a:lnTo>
                  <a:lnTo>
                    <a:pt x="361" y="216"/>
                  </a:lnTo>
                  <a:lnTo>
                    <a:pt x="360" y="202"/>
                  </a:lnTo>
                  <a:lnTo>
                    <a:pt x="358" y="189"/>
                  </a:lnTo>
                  <a:lnTo>
                    <a:pt x="355" y="175"/>
                  </a:lnTo>
                  <a:lnTo>
                    <a:pt x="352" y="162"/>
                  </a:lnTo>
                  <a:lnTo>
                    <a:pt x="348" y="149"/>
                  </a:lnTo>
                  <a:lnTo>
                    <a:pt x="344" y="137"/>
                  </a:lnTo>
                  <a:lnTo>
                    <a:pt x="339" y="125"/>
                  </a:lnTo>
                  <a:lnTo>
                    <a:pt x="334" y="113"/>
                  </a:lnTo>
                  <a:lnTo>
                    <a:pt x="328" y="101"/>
                  </a:lnTo>
                  <a:lnTo>
                    <a:pt x="322" y="90"/>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5"/>
                  </a:lnTo>
                  <a:lnTo>
                    <a:pt x="37" y="96"/>
                  </a:lnTo>
                  <a:lnTo>
                    <a:pt x="31" y="107"/>
                  </a:lnTo>
                  <a:lnTo>
                    <a:pt x="26" y="119"/>
                  </a:lnTo>
                  <a:lnTo>
                    <a:pt x="21" y="131"/>
                  </a:lnTo>
                  <a:lnTo>
                    <a:pt x="17" y="143"/>
                  </a:lnTo>
                  <a:lnTo>
                    <a:pt x="12" y="156"/>
                  </a:lnTo>
                  <a:lnTo>
                    <a:pt x="9" y="169"/>
                  </a:lnTo>
                  <a:lnTo>
                    <a:pt x="6" y="182"/>
                  </a:lnTo>
                  <a:lnTo>
                    <a:pt x="4" y="196"/>
                  </a:lnTo>
                  <a:lnTo>
                    <a:pt x="2" y="209"/>
                  </a:lnTo>
                  <a:lnTo>
                    <a:pt x="1" y="223"/>
                  </a:lnTo>
                  <a:lnTo>
                    <a:pt x="0" y="237"/>
                  </a:lnTo>
                  <a:lnTo>
                    <a:pt x="0" y="250"/>
                  </a:lnTo>
                  <a:lnTo>
                    <a:pt x="1" y="264"/>
                  </a:lnTo>
                  <a:lnTo>
                    <a:pt x="2" y="278"/>
                  </a:lnTo>
                  <a:lnTo>
                    <a:pt x="4" y="291"/>
                  </a:lnTo>
                  <a:lnTo>
                    <a:pt x="6" y="305"/>
                  </a:lnTo>
                  <a:lnTo>
                    <a:pt x="9" y="318"/>
                  </a:lnTo>
                  <a:lnTo>
                    <a:pt x="12" y="331"/>
                  </a:lnTo>
                  <a:lnTo>
                    <a:pt x="17" y="344"/>
                  </a:lnTo>
                  <a:lnTo>
                    <a:pt x="21" y="356"/>
                  </a:lnTo>
                  <a:lnTo>
                    <a:pt x="26" y="368"/>
                  </a:lnTo>
                  <a:lnTo>
                    <a:pt x="31" y="380"/>
                  </a:lnTo>
                  <a:lnTo>
                    <a:pt x="37" y="391"/>
                  </a:lnTo>
                  <a:lnTo>
                    <a:pt x="43" y="402"/>
                  </a:lnTo>
                  <a:lnTo>
                    <a:pt x="50" y="412"/>
                  </a:lnTo>
                  <a:lnTo>
                    <a:pt x="58" y="422"/>
                  </a:lnTo>
                  <a:lnTo>
                    <a:pt x="65" y="431"/>
                  </a:lnTo>
                  <a:lnTo>
                    <a:pt x="74" y="439"/>
                  </a:lnTo>
                  <a:lnTo>
                    <a:pt x="82" y="447"/>
                  </a:lnTo>
                  <a:lnTo>
                    <a:pt x="91" y="454"/>
                  </a:lnTo>
                  <a:lnTo>
                    <a:pt x="99" y="461"/>
                  </a:lnTo>
                  <a:lnTo>
                    <a:pt x="109" y="467"/>
                  </a:lnTo>
                  <a:lnTo>
                    <a:pt x="118" y="472"/>
                  </a:lnTo>
                  <a:lnTo>
                    <a:pt x="128" y="476"/>
                  </a:lnTo>
                  <a:lnTo>
                    <a:pt x="138" y="480"/>
                  </a:lnTo>
                  <a:lnTo>
                    <a:pt x="148" y="483"/>
                  </a:lnTo>
                  <a:lnTo>
                    <a:pt x="158" y="485"/>
                  </a:lnTo>
                  <a:lnTo>
                    <a:pt x="169" y="486"/>
                  </a:lnTo>
                  <a:lnTo>
                    <a:pt x="178" y="487"/>
                  </a:lnTo>
                  <a:lnTo>
                    <a:pt x="189" y="487"/>
                  </a:lnTo>
                  <a:lnTo>
                    <a:pt x="199" y="486"/>
                  </a:lnTo>
                  <a:lnTo>
                    <a:pt x="209" y="484"/>
                  </a:lnTo>
                  <a:lnTo>
                    <a:pt x="220" y="481"/>
                  </a:lnTo>
                  <a:lnTo>
                    <a:pt x="230" y="478"/>
                  </a:lnTo>
                  <a:lnTo>
                    <a:pt x="239" y="474"/>
                  </a:lnTo>
                  <a:lnTo>
                    <a:pt x="248" y="469"/>
                  </a:lnTo>
                  <a:lnTo>
                    <a:pt x="258" y="464"/>
                  </a:lnTo>
                  <a:lnTo>
                    <a:pt x="267" y="457"/>
                  </a:lnTo>
                  <a:lnTo>
                    <a:pt x="276" y="451"/>
                  </a:lnTo>
                  <a:lnTo>
                    <a:pt x="285" y="443"/>
                  </a:lnTo>
                  <a:lnTo>
                    <a:pt x="293" y="435"/>
                  </a:lnTo>
                  <a:lnTo>
                    <a:pt x="301" y="426"/>
                  </a:lnTo>
                  <a:lnTo>
                    <a:pt x="308" y="417"/>
                  </a:lnTo>
                  <a:lnTo>
                    <a:pt x="315" y="407"/>
                  </a:lnTo>
                  <a:lnTo>
                    <a:pt x="322" y="397"/>
                  </a:lnTo>
                  <a:lnTo>
                    <a:pt x="328" y="386"/>
                  </a:lnTo>
                  <a:lnTo>
                    <a:pt x="334" y="374"/>
                  </a:lnTo>
                  <a:lnTo>
                    <a:pt x="339" y="362"/>
                  </a:lnTo>
                  <a:lnTo>
                    <a:pt x="344" y="350"/>
                  </a:lnTo>
                  <a:lnTo>
                    <a:pt x="348" y="337"/>
                  </a:lnTo>
                  <a:lnTo>
                    <a:pt x="352" y="325"/>
                  </a:lnTo>
                  <a:lnTo>
                    <a:pt x="355" y="312"/>
                  </a:lnTo>
                  <a:lnTo>
                    <a:pt x="358" y="298"/>
                  </a:lnTo>
                  <a:lnTo>
                    <a:pt x="360" y="285"/>
                  </a:lnTo>
                  <a:lnTo>
                    <a:pt x="361" y="271"/>
                  </a:lnTo>
                  <a:lnTo>
                    <a:pt x="362" y="257"/>
                  </a:lnTo>
                  <a:lnTo>
                    <a:pt x="362" y="244"/>
                  </a:lnTo>
                </a:path>
              </a:pathLst>
            </a:custGeom>
            <a:solidFill>
              <a:srgbClr val="80FFF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69" name="Freeform 651"/>
            <p:cNvSpPr>
              <a:spLocks/>
            </p:cNvSpPr>
            <p:nvPr/>
          </p:nvSpPr>
          <p:spPr bwMode="auto">
            <a:xfrm>
              <a:off x="5023" y="3994"/>
              <a:ext cx="306" cy="59"/>
            </a:xfrm>
            <a:custGeom>
              <a:avLst/>
              <a:gdLst>
                <a:gd name="T0" fmla="*/ 0 w 306"/>
                <a:gd name="T1" fmla="*/ 42 h 59"/>
                <a:gd name="T2" fmla="*/ 38 w 306"/>
                <a:gd name="T3" fmla="*/ 25 h 59"/>
                <a:gd name="T4" fmla="*/ 49 w 306"/>
                <a:gd name="T5" fmla="*/ 34 h 59"/>
                <a:gd name="T6" fmla="*/ 60 w 306"/>
                <a:gd name="T7" fmla="*/ 33 h 59"/>
                <a:gd name="T8" fmla="*/ 74 w 306"/>
                <a:gd name="T9" fmla="*/ 37 h 59"/>
                <a:gd name="T10" fmla="*/ 102 w 306"/>
                <a:gd name="T11" fmla="*/ 21 h 59"/>
                <a:gd name="T12" fmla="*/ 113 w 306"/>
                <a:gd name="T13" fmla="*/ 24 h 59"/>
                <a:gd name="T14" fmla="*/ 147 w 306"/>
                <a:gd name="T15" fmla="*/ 0 h 59"/>
                <a:gd name="T16" fmla="*/ 170 w 306"/>
                <a:gd name="T17" fmla="*/ 13 h 59"/>
                <a:gd name="T18" fmla="*/ 185 w 306"/>
                <a:gd name="T19" fmla="*/ 7 h 59"/>
                <a:gd name="T20" fmla="*/ 210 w 306"/>
                <a:gd name="T21" fmla="*/ 30 h 59"/>
                <a:gd name="T22" fmla="*/ 222 w 306"/>
                <a:gd name="T23" fmla="*/ 25 h 59"/>
                <a:gd name="T24" fmla="*/ 243 w 306"/>
                <a:gd name="T25" fmla="*/ 39 h 59"/>
                <a:gd name="T26" fmla="*/ 269 w 306"/>
                <a:gd name="T27" fmla="*/ 28 h 59"/>
                <a:gd name="T28" fmla="*/ 296 w 306"/>
                <a:gd name="T29" fmla="*/ 42 h 59"/>
                <a:gd name="T30" fmla="*/ 305 w 306"/>
                <a:gd name="T31" fmla="*/ 48 h 59"/>
                <a:gd name="T32" fmla="*/ 178 w 306"/>
                <a:gd name="T33" fmla="*/ 50 h 59"/>
                <a:gd name="T34" fmla="*/ 19 w 306"/>
                <a:gd name="T35" fmla="*/ 58 h 59"/>
                <a:gd name="T36" fmla="*/ 8 w 306"/>
                <a:gd name="T37" fmla="*/ 49 h 59"/>
                <a:gd name="T38" fmla="*/ 0 w 306"/>
                <a:gd name="T39" fmla="*/ 42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6"/>
                <a:gd name="T61" fmla="*/ 0 h 59"/>
                <a:gd name="T62" fmla="*/ 306 w 306"/>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6" h="59">
                  <a:moveTo>
                    <a:pt x="0" y="42"/>
                  </a:moveTo>
                  <a:lnTo>
                    <a:pt x="38" y="25"/>
                  </a:lnTo>
                  <a:lnTo>
                    <a:pt x="49" y="34"/>
                  </a:lnTo>
                  <a:lnTo>
                    <a:pt x="60" y="33"/>
                  </a:lnTo>
                  <a:lnTo>
                    <a:pt x="74" y="37"/>
                  </a:lnTo>
                  <a:lnTo>
                    <a:pt x="102" y="21"/>
                  </a:lnTo>
                  <a:lnTo>
                    <a:pt x="113" y="24"/>
                  </a:lnTo>
                  <a:lnTo>
                    <a:pt x="147" y="0"/>
                  </a:lnTo>
                  <a:lnTo>
                    <a:pt x="170" y="13"/>
                  </a:lnTo>
                  <a:lnTo>
                    <a:pt x="185" y="7"/>
                  </a:lnTo>
                  <a:lnTo>
                    <a:pt x="210" y="30"/>
                  </a:lnTo>
                  <a:lnTo>
                    <a:pt x="222" y="25"/>
                  </a:lnTo>
                  <a:lnTo>
                    <a:pt x="243" y="39"/>
                  </a:lnTo>
                  <a:lnTo>
                    <a:pt x="269" y="28"/>
                  </a:lnTo>
                  <a:lnTo>
                    <a:pt x="296" y="42"/>
                  </a:lnTo>
                  <a:lnTo>
                    <a:pt x="305" y="48"/>
                  </a:lnTo>
                  <a:lnTo>
                    <a:pt x="178" y="50"/>
                  </a:lnTo>
                  <a:lnTo>
                    <a:pt x="19" y="58"/>
                  </a:lnTo>
                  <a:lnTo>
                    <a:pt x="8" y="49"/>
                  </a:lnTo>
                  <a:lnTo>
                    <a:pt x="0" y="42"/>
                  </a:lnTo>
                </a:path>
              </a:pathLst>
            </a:custGeom>
            <a:solidFill>
              <a:srgbClr val="20B0E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70" name="Freeform 652"/>
            <p:cNvSpPr>
              <a:spLocks/>
            </p:cNvSpPr>
            <p:nvPr/>
          </p:nvSpPr>
          <p:spPr bwMode="auto">
            <a:xfrm>
              <a:off x="5023" y="4037"/>
              <a:ext cx="321" cy="144"/>
            </a:xfrm>
            <a:custGeom>
              <a:avLst/>
              <a:gdLst>
                <a:gd name="T0" fmla="*/ 0 w 321"/>
                <a:gd name="T1" fmla="*/ 0 h 144"/>
                <a:gd name="T2" fmla="*/ 3 w 321"/>
                <a:gd name="T3" fmla="*/ 7 h 144"/>
                <a:gd name="T4" fmla="*/ 6 w 321"/>
                <a:gd name="T5" fmla="*/ 14 h 144"/>
                <a:gd name="T6" fmla="*/ 9 w 321"/>
                <a:gd name="T7" fmla="*/ 21 h 144"/>
                <a:gd name="T8" fmla="*/ 12 w 321"/>
                <a:gd name="T9" fmla="*/ 28 h 144"/>
                <a:gd name="T10" fmla="*/ 15 w 321"/>
                <a:gd name="T11" fmla="*/ 35 h 144"/>
                <a:gd name="T12" fmla="*/ 18 w 321"/>
                <a:gd name="T13" fmla="*/ 42 h 144"/>
                <a:gd name="T14" fmla="*/ 22 w 321"/>
                <a:gd name="T15" fmla="*/ 48 h 144"/>
                <a:gd name="T16" fmla="*/ 25 w 321"/>
                <a:gd name="T17" fmla="*/ 55 h 144"/>
                <a:gd name="T18" fmla="*/ 29 w 321"/>
                <a:gd name="T19" fmla="*/ 61 h 144"/>
                <a:gd name="T20" fmla="*/ 33 w 321"/>
                <a:gd name="T21" fmla="*/ 68 h 144"/>
                <a:gd name="T22" fmla="*/ 37 w 321"/>
                <a:gd name="T23" fmla="*/ 74 h 144"/>
                <a:gd name="T24" fmla="*/ 41 w 321"/>
                <a:gd name="T25" fmla="*/ 80 h 144"/>
                <a:gd name="T26" fmla="*/ 47 w 321"/>
                <a:gd name="T27" fmla="*/ 86 h 144"/>
                <a:gd name="T28" fmla="*/ 52 w 321"/>
                <a:gd name="T29" fmla="*/ 92 h 144"/>
                <a:gd name="T30" fmla="*/ 57 w 321"/>
                <a:gd name="T31" fmla="*/ 97 h 144"/>
                <a:gd name="T32" fmla="*/ 62 w 321"/>
                <a:gd name="T33" fmla="*/ 103 h 144"/>
                <a:gd name="T34" fmla="*/ 68 w 321"/>
                <a:gd name="T35" fmla="*/ 108 h 144"/>
                <a:gd name="T36" fmla="*/ 74 w 321"/>
                <a:gd name="T37" fmla="*/ 112 h 144"/>
                <a:gd name="T38" fmla="*/ 80 w 321"/>
                <a:gd name="T39" fmla="*/ 117 h 144"/>
                <a:gd name="T40" fmla="*/ 86 w 321"/>
                <a:gd name="T41" fmla="*/ 121 h 144"/>
                <a:gd name="T42" fmla="*/ 93 w 321"/>
                <a:gd name="T43" fmla="*/ 125 h 144"/>
                <a:gd name="T44" fmla="*/ 100 w 321"/>
                <a:gd name="T45" fmla="*/ 128 h 144"/>
                <a:gd name="T46" fmla="*/ 107 w 321"/>
                <a:gd name="T47" fmla="*/ 131 h 144"/>
                <a:gd name="T48" fmla="*/ 114 w 321"/>
                <a:gd name="T49" fmla="*/ 135 h 144"/>
                <a:gd name="T50" fmla="*/ 121 w 321"/>
                <a:gd name="T51" fmla="*/ 137 h 144"/>
                <a:gd name="T52" fmla="*/ 129 w 321"/>
                <a:gd name="T53" fmla="*/ 139 h 144"/>
                <a:gd name="T54" fmla="*/ 136 w 321"/>
                <a:gd name="T55" fmla="*/ 141 h 144"/>
                <a:gd name="T56" fmla="*/ 144 w 321"/>
                <a:gd name="T57" fmla="*/ 142 h 144"/>
                <a:gd name="T58" fmla="*/ 152 w 321"/>
                <a:gd name="T59" fmla="*/ 143 h 144"/>
                <a:gd name="T60" fmla="*/ 159 w 321"/>
                <a:gd name="T61" fmla="*/ 143 h 144"/>
                <a:gd name="T62" fmla="*/ 167 w 321"/>
                <a:gd name="T63" fmla="*/ 143 h 144"/>
                <a:gd name="T64" fmla="*/ 175 w 321"/>
                <a:gd name="T65" fmla="*/ 142 h 144"/>
                <a:gd name="T66" fmla="*/ 182 w 321"/>
                <a:gd name="T67" fmla="*/ 141 h 144"/>
                <a:gd name="T68" fmla="*/ 190 w 321"/>
                <a:gd name="T69" fmla="*/ 139 h 144"/>
                <a:gd name="T70" fmla="*/ 197 w 321"/>
                <a:gd name="T71" fmla="*/ 138 h 144"/>
                <a:gd name="T72" fmla="*/ 204 w 321"/>
                <a:gd name="T73" fmla="*/ 135 h 144"/>
                <a:gd name="T74" fmla="*/ 212 w 321"/>
                <a:gd name="T75" fmla="*/ 132 h 144"/>
                <a:gd name="T76" fmla="*/ 219 w 321"/>
                <a:gd name="T77" fmla="*/ 129 h 144"/>
                <a:gd name="T78" fmla="*/ 225 w 321"/>
                <a:gd name="T79" fmla="*/ 126 h 144"/>
                <a:gd name="T80" fmla="*/ 232 w 321"/>
                <a:gd name="T81" fmla="*/ 121 h 144"/>
                <a:gd name="T82" fmla="*/ 238 w 321"/>
                <a:gd name="T83" fmla="*/ 117 h 144"/>
                <a:gd name="T84" fmla="*/ 244 w 321"/>
                <a:gd name="T85" fmla="*/ 112 h 144"/>
                <a:gd name="T86" fmla="*/ 250 w 321"/>
                <a:gd name="T87" fmla="*/ 108 h 144"/>
                <a:gd name="T88" fmla="*/ 256 w 321"/>
                <a:gd name="T89" fmla="*/ 102 h 144"/>
                <a:gd name="T90" fmla="*/ 261 w 321"/>
                <a:gd name="T91" fmla="*/ 97 h 144"/>
                <a:gd name="T92" fmla="*/ 267 w 321"/>
                <a:gd name="T93" fmla="*/ 92 h 144"/>
                <a:gd name="T94" fmla="*/ 272 w 321"/>
                <a:gd name="T95" fmla="*/ 86 h 144"/>
                <a:gd name="T96" fmla="*/ 277 w 321"/>
                <a:gd name="T97" fmla="*/ 81 h 144"/>
                <a:gd name="T98" fmla="*/ 282 w 321"/>
                <a:gd name="T99" fmla="*/ 75 h 144"/>
                <a:gd name="T100" fmla="*/ 286 w 321"/>
                <a:gd name="T101" fmla="*/ 69 h 144"/>
                <a:gd name="T102" fmla="*/ 290 w 321"/>
                <a:gd name="T103" fmla="*/ 63 h 144"/>
                <a:gd name="T104" fmla="*/ 295 w 321"/>
                <a:gd name="T105" fmla="*/ 56 h 144"/>
                <a:gd name="T106" fmla="*/ 299 w 321"/>
                <a:gd name="T107" fmla="*/ 50 h 144"/>
                <a:gd name="T108" fmla="*/ 302 w 321"/>
                <a:gd name="T109" fmla="*/ 43 h 144"/>
                <a:gd name="T110" fmla="*/ 306 w 321"/>
                <a:gd name="T111" fmla="*/ 36 h 144"/>
                <a:gd name="T112" fmla="*/ 309 w 321"/>
                <a:gd name="T113" fmla="*/ 29 h 144"/>
                <a:gd name="T114" fmla="*/ 312 w 321"/>
                <a:gd name="T115" fmla="*/ 23 h 144"/>
                <a:gd name="T116" fmla="*/ 315 w 321"/>
                <a:gd name="T117" fmla="*/ 16 h 144"/>
                <a:gd name="T118" fmla="*/ 317 w 321"/>
                <a:gd name="T119" fmla="*/ 9 h 144"/>
                <a:gd name="T120" fmla="*/ 319 w 321"/>
                <a:gd name="T121" fmla="*/ 2 h 144"/>
                <a:gd name="T122" fmla="*/ 320 w 321"/>
                <a:gd name="T123" fmla="*/ 1 h 144"/>
                <a:gd name="T124" fmla="*/ 0 w 321"/>
                <a:gd name="T125" fmla="*/ 0 h 1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1"/>
                <a:gd name="T190" fmla="*/ 0 h 144"/>
                <a:gd name="T191" fmla="*/ 321 w 321"/>
                <a:gd name="T192" fmla="*/ 144 h 1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1" h="144">
                  <a:moveTo>
                    <a:pt x="0" y="0"/>
                  </a:moveTo>
                  <a:lnTo>
                    <a:pt x="3" y="7"/>
                  </a:lnTo>
                  <a:lnTo>
                    <a:pt x="6" y="14"/>
                  </a:lnTo>
                  <a:lnTo>
                    <a:pt x="9" y="21"/>
                  </a:lnTo>
                  <a:lnTo>
                    <a:pt x="12" y="28"/>
                  </a:lnTo>
                  <a:lnTo>
                    <a:pt x="15" y="35"/>
                  </a:lnTo>
                  <a:lnTo>
                    <a:pt x="18" y="42"/>
                  </a:lnTo>
                  <a:lnTo>
                    <a:pt x="22" y="48"/>
                  </a:lnTo>
                  <a:lnTo>
                    <a:pt x="25" y="55"/>
                  </a:lnTo>
                  <a:lnTo>
                    <a:pt x="29" y="61"/>
                  </a:lnTo>
                  <a:lnTo>
                    <a:pt x="33" y="68"/>
                  </a:lnTo>
                  <a:lnTo>
                    <a:pt x="37" y="74"/>
                  </a:lnTo>
                  <a:lnTo>
                    <a:pt x="41" y="80"/>
                  </a:lnTo>
                  <a:lnTo>
                    <a:pt x="47" y="86"/>
                  </a:lnTo>
                  <a:lnTo>
                    <a:pt x="52" y="92"/>
                  </a:lnTo>
                  <a:lnTo>
                    <a:pt x="57" y="97"/>
                  </a:lnTo>
                  <a:lnTo>
                    <a:pt x="62" y="103"/>
                  </a:lnTo>
                  <a:lnTo>
                    <a:pt x="68" y="108"/>
                  </a:lnTo>
                  <a:lnTo>
                    <a:pt x="74" y="112"/>
                  </a:lnTo>
                  <a:lnTo>
                    <a:pt x="80" y="117"/>
                  </a:lnTo>
                  <a:lnTo>
                    <a:pt x="86" y="121"/>
                  </a:lnTo>
                  <a:lnTo>
                    <a:pt x="93" y="125"/>
                  </a:lnTo>
                  <a:lnTo>
                    <a:pt x="100" y="128"/>
                  </a:lnTo>
                  <a:lnTo>
                    <a:pt x="107" y="131"/>
                  </a:lnTo>
                  <a:lnTo>
                    <a:pt x="114" y="135"/>
                  </a:lnTo>
                  <a:lnTo>
                    <a:pt x="121" y="137"/>
                  </a:lnTo>
                  <a:lnTo>
                    <a:pt x="129" y="139"/>
                  </a:lnTo>
                  <a:lnTo>
                    <a:pt x="136" y="141"/>
                  </a:lnTo>
                  <a:lnTo>
                    <a:pt x="144" y="142"/>
                  </a:lnTo>
                  <a:lnTo>
                    <a:pt x="152" y="143"/>
                  </a:lnTo>
                  <a:lnTo>
                    <a:pt x="159" y="143"/>
                  </a:lnTo>
                  <a:lnTo>
                    <a:pt x="167" y="143"/>
                  </a:lnTo>
                  <a:lnTo>
                    <a:pt x="175" y="142"/>
                  </a:lnTo>
                  <a:lnTo>
                    <a:pt x="182" y="141"/>
                  </a:lnTo>
                  <a:lnTo>
                    <a:pt x="190" y="139"/>
                  </a:lnTo>
                  <a:lnTo>
                    <a:pt x="197" y="138"/>
                  </a:lnTo>
                  <a:lnTo>
                    <a:pt x="204" y="135"/>
                  </a:lnTo>
                  <a:lnTo>
                    <a:pt x="212" y="132"/>
                  </a:lnTo>
                  <a:lnTo>
                    <a:pt x="219" y="129"/>
                  </a:lnTo>
                  <a:lnTo>
                    <a:pt x="225" y="126"/>
                  </a:lnTo>
                  <a:lnTo>
                    <a:pt x="232" y="121"/>
                  </a:lnTo>
                  <a:lnTo>
                    <a:pt x="238" y="117"/>
                  </a:lnTo>
                  <a:lnTo>
                    <a:pt x="244" y="112"/>
                  </a:lnTo>
                  <a:lnTo>
                    <a:pt x="250" y="108"/>
                  </a:lnTo>
                  <a:lnTo>
                    <a:pt x="256" y="102"/>
                  </a:lnTo>
                  <a:lnTo>
                    <a:pt x="261" y="97"/>
                  </a:lnTo>
                  <a:lnTo>
                    <a:pt x="267" y="92"/>
                  </a:lnTo>
                  <a:lnTo>
                    <a:pt x="272" y="86"/>
                  </a:lnTo>
                  <a:lnTo>
                    <a:pt x="277" y="81"/>
                  </a:lnTo>
                  <a:lnTo>
                    <a:pt x="282" y="75"/>
                  </a:lnTo>
                  <a:lnTo>
                    <a:pt x="286" y="69"/>
                  </a:lnTo>
                  <a:lnTo>
                    <a:pt x="290" y="63"/>
                  </a:lnTo>
                  <a:lnTo>
                    <a:pt x="295" y="56"/>
                  </a:lnTo>
                  <a:lnTo>
                    <a:pt x="299" y="50"/>
                  </a:lnTo>
                  <a:lnTo>
                    <a:pt x="302" y="43"/>
                  </a:lnTo>
                  <a:lnTo>
                    <a:pt x="306" y="36"/>
                  </a:lnTo>
                  <a:lnTo>
                    <a:pt x="309" y="29"/>
                  </a:lnTo>
                  <a:lnTo>
                    <a:pt x="312" y="23"/>
                  </a:lnTo>
                  <a:lnTo>
                    <a:pt x="315" y="16"/>
                  </a:lnTo>
                  <a:lnTo>
                    <a:pt x="317" y="9"/>
                  </a:lnTo>
                  <a:lnTo>
                    <a:pt x="319" y="2"/>
                  </a:lnTo>
                  <a:lnTo>
                    <a:pt x="320" y="1"/>
                  </a:lnTo>
                  <a:lnTo>
                    <a:pt x="0" y="0"/>
                  </a:lnTo>
                </a:path>
              </a:pathLst>
            </a:custGeom>
            <a:solidFill>
              <a:srgbClr val="20B0E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71" name="Freeform 653"/>
            <p:cNvSpPr>
              <a:spLocks/>
            </p:cNvSpPr>
            <p:nvPr/>
          </p:nvSpPr>
          <p:spPr bwMode="auto">
            <a:xfrm>
              <a:off x="5040" y="4073"/>
              <a:ext cx="291" cy="108"/>
            </a:xfrm>
            <a:custGeom>
              <a:avLst/>
              <a:gdLst>
                <a:gd name="T0" fmla="*/ 0 w 291"/>
                <a:gd name="T1" fmla="*/ 3 h 108"/>
                <a:gd name="T2" fmla="*/ 2 w 291"/>
                <a:gd name="T3" fmla="*/ 9 h 108"/>
                <a:gd name="T4" fmla="*/ 6 w 291"/>
                <a:gd name="T5" fmla="*/ 16 h 108"/>
                <a:gd name="T6" fmla="*/ 9 w 291"/>
                <a:gd name="T7" fmla="*/ 22 h 108"/>
                <a:gd name="T8" fmla="*/ 13 w 291"/>
                <a:gd name="T9" fmla="*/ 28 h 108"/>
                <a:gd name="T10" fmla="*/ 17 w 291"/>
                <a:gd name="T11" fmla="*/ 34 h 108"/>
                <a:gd name="T12" fmla="*/ 21 w 291"/>
                <a:gd name="T13" fmla="*/ 40 h 108"/>
                <a:gd name="T14" fmla="*/ 26 w 291"/>
                <a:gd name="T15" fmla="*/ 45 h 108"/>
                <a:gd name="T16" fmla="*/ 30 w 291"/>
                <a:gd name="T17" fmla="*/ 51 h 108"/>
                <a:gd name="T18" fmla="*/ 35 w 291"/>
                <a:gd name="T19" fmla="*/ 56 h 108"/>
                <a:gd name="T20" fmla="*/ 40 w 291"/>
                <a:gd name="T21" fmla="*/ 61 h 108"/>
                <a:gd name="T22" fmla="*/ 45 w 291"/>
                <a:gd name="T23" fmla="*/ 67 h 108"/>
                <a:gd name="T24" fmla="*/ 51 w 291"/>
                <a:gd name="T25" fmla="*/ 72 h 108"/>
                <a:gd name="T26" fmla="*/ 57 w 291"/>
                <a:gd name="T27" fmla="*/ 76 h 108"/>
                <a:gd name="T28" fmla="*/ 62 w 291"/>
                <a:gd name="T29" fmla="*/ 81 h 108"/>
                <a:gd name="T30" fmla="*/ 68 w 291"/>
                <a:gd name="T31" fmla="*/ 84 h 108"/>
                <a:gd name="T32" fmla="*/ 75 w 291"/>
                <a:gd name="T33" fmla="*/ 88 h 108"/>
                <a:gd name="T34" fmla="*/ 81 w 291"/>
                <a:gd name="T35" fmla="*/ 91 h 108"/>
                <a:gd name="T36" fmla="*/ 88 w 291"/>
                <a:gd name="T37" fmla="*/ 94 h 108"/>
                <a:gd name="T38" fmla="*/ 95 w 291"/>
                <a:gd name="T39" fmla="*/ 97 h 108"/>
                <a:gd name="T40" fmla="*/ 102 w 291"/>
                <a:gd name="T41" fmla="*/ 100 h 108"/>
                <a:gd name="T42" fmla="*/ 109 w 291"/>
                <a:gd name="T43" fmla="*/ 102 h 108"/>
                <a:gd name="T44" fmla="*/ 116 w 291"/>
                <a:gd name="T45" fmla="*/ 104 h 108"/>
                <a:gd name="T46" fmla="*/ 123 w 291"/>
                <a:gd name="T47" fmla="*/ 105 h 108"/>
                <a:gd name="T48" fmla="*/ 130 w 291"/>
                <a:gd name="T49" fmla="*/ 107 h 108"/>
                <a:gd name="T50" fmla="*/ 138 w 291"/>
                <a:gd name="T51" fmla="*/ 107 h 108"/>
                <a:gd name="T52" fmla="*/ 145 w 291"/>
                <a:gd name="T53" fmla="*/ 107 h 108"/>
                <a:gd name="T54" fmla="*/ 152 w 291"/>
                <a:gd name="T55" fmla="*/ 107 h 108"/>
                <a:gd name="T56" fmla="*/ 159 w 291"/>
                <a:gd name="T57" fmla="*/ 106 h 108"/>
                <a:gd name="T58" fmla="*/ 167 w 291"/>
                <a:gd name="T59" fmla="*/ 105 h 108"/>
                <a:gd name="T60" fmla="*/ 174 w 291"/>
                <a:gd name="T61" fmla="*/ 103 h 108"/>
                <a:gd name="T62" fmla="*/ 181 w 291"/>
                <a:gd name="T63" fmla="*/ 102 h 108"/>
                <a:gd name="T64" fmla="*/ 188 w 291"/>
                <a:gd name="T65" fmla="*/ 99 h 108"/>
                <a:gd name="T66" fmla="*/ 195 w 291"/>
                <a:gd name="T67" fmla="*/ 96 h 108"/>
                <a:gd name="T68" fmla="*/ 202 w 291"/>
                <a:gd name="T69" fmla="*/ 93 h 108"/>
                <a:gd name="T70" fmla="*/ 209 w 291"/>
                <a:gd name="T71" fmla="*/ 90 h 108"/>
                <a:gd name="T72" fmla="*/ 215 w 291"/>
                <a:gd name="T73" fmla="*/ 86 h 108"/>
                <a:gd name="T74" fmla="*/ 220 w 291"/>
                <a:gd name="T75" fmla="*/ 82 h 108"/>
                <a:gd name="T76" fmla="*/ 227 w 291"/>
                <a:gd name="T77" fmla="*/ 78 h 108"/>
                <a:gd name="T78" fmla="*/ 232 w 291"/>
                <a:gd name="T79" fmla="*/ 73 h 108"/>
                <a:gd name="T80" fmla="*/ 238 w 291"/>
                <a:gd name="T81" fmla="*/ 69 h 108"/>
                <a:gd name="T82" fmla="*/ 243 w 291"/>
                <a:gd name="T83" fmla="*/ 64 h 108"/>
                <a:gd name="T84" fmla="*/ 248 w 291"/>
                <a:gd name="T85" fmla="*/ 58 h 108"/>
                <a:gd name="T86" fmla="*/ 254 w 291"/>
                <a:gd name="T87" fmla="*/ 54 h 108"/>
                <a:gd name="T88" fmla="*/ 258 w 291"/>
                <a:gd name="T89" fmla="*/ 48 h 108"/>
                <a:gd name="T90" fmla="*/ 263 w 291"/>
                <a:gd name="T91" fmla="*/ 43 h 108"/>
                <a:gd name="T92" fmla="*/ 267 w 291"/>
                <a:gd name="T93" fmla="*/ 37 h 108"/>
                <a:gd name="T94" fmla="*/ 271 w 291"/>
                <a:gd name="T95" fmla="*/ 31 h 108"/>
                <a:gd name="T96" fmla="*/ 276 w 291"/>
                <a:gd name="T97" fmla="*/ 25 h 108"/>
                <a:gd name="T98" fmla="*/ 279 w 291"/>
                <a:gd name="T99" fmla="*/ 19 h 108"/>
                <a:gd name="T100" fmla="*/ 283 w 291"/>
                <a:gd name="T101" fmla="*/ 13 h 108"/>
                <a:gd name="T102" fmla="*/ 286 w 291"/>
                <a:gd name="T103" fmla="*/ 7 h 108"/>
                <a:gd name="T104" fmla="*/ 290 w 291"/>
                <a:gd name="T105" fmla="*/ 0 h 108"/>
                <a:gd name="T106" fmla="*/ 0 w 291"/>
                <a:gd name="T107" fmla="*/ 3 h 1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1"/>
                <a:gd name="T163" fmla="*/ 0 h 108"/>
                <a:gd name="T164" fmla="*/ 291 w 291"/>
                <a:gd name="T165" fmla="*/ 108 h 1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1" h="108">
                  <a:moveTo>
                    <a:pt x="0" y="3"/>
                  </a:moveTo>
                  <a:lnTo>
                    <a:pt x="2" y="9"/>
                  </a:lnTo>
                  <a:lnTo>
                    <a:pt x="6" y="16"/>
                  </a:lnTo>
                  <a:lnTo>
                    <a:pt x="9" y="22"/>
                  </a:lnTo>
                  <a:lnTo>
                    <a:pt x="13" y="28"/>
                  </a:lnTo>
                  <a:lnTo>
                    <a:pt x="17" y="34"/>
                  </a:lnTo>
                  <a:lnTo>
                    <a:pt x="21" y="40"/>
                  </a:lnTo>
                  <a:lnTo>
                    <a:pt x="26" y="45"/>
                  </a:lnTo>
                  <a:lnTo>
                    <a:pt x="30" y="51"/>
                  </a:lnTo>
                  <a:lnTo>
                    <a:pt x="35" y="56"/>
                  </a:lnTo>
                  <a:lnTo>
                    <a:pt x="40" y="61"/>
                  </a:lnTo>
                  <a:lnTo>
                    <a:pt x="45" y="67"/>
                  </a:lnTo>
                  <a:lnTo>
                    <a:pt x="51" y="72"/>
                  </a:lnTo>
                  <a:lnTo>
                    <a:pt x="57" y="76"/>
                  </a:lnTo>
                  <a:lnTo>
                    <a:pt x="62" y="81"/>
                  </a:lnTo>
                  <a:lnTo>
                    <a:pt x="68" y="84"/>
                  </a:lnTo>
                  <a:lnTo>
                    <a:pt x="75" y="88"/>
                  </a:lnTo>
                  <a:lnTo>
                    <a:pt x="81" y="91"/>
                  </a:lnTo>
                  <a:lnTo>
                    <a:pt x="88" y="94"/>
                  </a:lnTo>
                  <a:lnTo>
                    <a:pt x="95" y="97"/>
                  </a:lnTo>
                  <a:lnTo>
                    <a:pt x="102" y="100"/>
                  </a:lnTo>
                  <a:lnTo>
                    <a:pt x="109" y="102"/>
                  </a:lnTo>
                  <a:lnTo>
                    <a:pt x="116" y="104"/>
                  </a:lnTo>
                  <a:lnTo>
                    <a:pt x="123" y="105"/>
                  </a:lnTo>
                  <a:lnTo>
                    <a:pt x="130" y="107"/>
                  </a:lnTo>
                  <a:lnTo>
                    <a:pt x="138" y="107"/>
                  </a:lnTo>
                  <a:lnTo>
                    <a:pt x="145" y="107"/>
                  </a:lnTo>
                  <a:lnTo>
                    <a:pt x="152" y="107"/>
                  </a:lnTo>
                  <a:lnTo>
                    <a:pt x="159" y="106"/>
                  </a:lnTo>
                  <a:lnTo>
                    <a:pt x="167" y="105"/>
                  </a:lnTo>
                  <a:lnTo>
                    <a:pt x="174" y="103"/>
                  </a:lnTo>
                  <a:lnTo>
                    <a:pt x="181" y="102"/>
                  </a:lnTo>
                  <a:lnTo>
                    <a:pt x="188" y="99"/>
                  </a:lnTo>
                  <a:lnTo>
                    <a:pt x="195" y="96"/>
                  </a:lnTo>
                  <a:lnTo>
                    <a:pt x="202" y="93"/>
                  </a:lnTo>
                  <a:lnTo>
                    <a:pt x="209" y="90"/>
                  </a:lnTo>
                  <a:lnTo>
                    <a:pt x="215" y="86"/>
                  </a:lnTo>
                  <a:lnTo>
                    <a:pt x="220" y="82"/>
                  </a:lnTo>
                  <a:lnTo>
                    <a:pt x="227" y="78"/>
                  </a:lnTo>
                  <a:lnTo>
                    <a:pt x="232" y="73"/>
                  </a:lnTo>
                  <a:lnTo>
                    <a:pt x="238" y="69"/>
                  </a:lnTo>
                  <a:lnTo>
                    <a:pt x="243" y="64"/>
                  </a:lnTo>
                  <a:lnTo>
                    <a:pt x="248" y="58"/>
                  </a:lnTo>
                  <a:lnTo>
                    <a:pt x="254" y="54"/>
                  </a:lnTo>
                  <a:lnTo>
                    <a:pt x="258" y="48"/>
                  </a:lnTo>
                  <a:lnTo>
                    <a:pt x="263" y="43"/>
                  </a:lnTo>
                  <a:lnTo>
                    <a:pt x="267" y="37"/>
                  </a:lnTo>
                  <a:lnTo>
                    <a:pt x="271" y="31"/>
                  </a:lnTo>
                  <a:lnTo>
                    <a:pt x="276" y="25"/>
                  </a:lnTo>
                  <a:lnTo>
                    <a:pt x="279" y="19"/>
                  </a:lnTo>
                  <a:lnTo>
                    <a:pt x="283" y="13"/>
                  </a:lnTo>
                  <a:lnTo>
                    <a:pt x="286" y="7"/>
                  </a:lnTo>
                  <a:lnTo>
                    <a:pt x="290" y="0"/>
                  </a:lnTo>
                  <a:lnTo>
                    <a:pt x="0" y="3"/>
                  </a:lnTo>
                </a:path>
              </a:pathLst>
            </a:custGeom>
            <a:solidFill>
              <a:srgbClr val="60FF3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72" name="Freeform 654"/>
            <p:cNvSpPr>
              <a:spLocks/>
            </p:cNvSpPr>
            <p:nvPr/>
          </p:nvSpPr>
          <p:spPr bwMode="auto">
            <a:xfrm>
              <a:off x="5040" y="4049"/>
              <a:ext cx="289" cy="25"/>
            </a:xfrm>
            <a:custGeom>
              <a:avLst/>
              <a:gdLst>
                <a:gd name="T0" fmla="*/ 2 w 289"/>
                <a:gd name="T1" fmla="*/ 23 h 25"/>
                <a:gd name="T2" fmla="*/ 7 w 289"/>
                <a:gd name="T3" fmla="*/ 19 h 25"/>
                <a:gd name="T4" fmla="*/ 12 w 289"/>
                <a:gd name="T5" fmla="*/ 16 h 25"/>
                <a:gd name="T6" fmla="*/ 17 w 289"/>
                <a:gd name="T7" fmla="*/ 14 h 25"/>
                <a:gd name="T8" fmla="*/ 23 w 289"/>
                <a:gd name="T9" fmla="*/ 11 h 25"/>
                <a:gd name="T10" fmla="*/ 28 w 289"/>
                <a:gd name="T11" fmla="*/ 9 h 25"/>
                <a:gd name="T12" fmla="*/ 34 w 289"/>
                <a:gd name="T13" fmla="*/ 6 h 25"/>
                <a:gd name="T14" fmla="*/ 39 w 289"/>
                <a:gd name="T15" fmla="*/ 4 h 25"/>
                <a:gd name="T16" fmla="*/ 45 w 289"/>
                <a:gd name="T17" fmla="*/ 2 h 25"/>
                <a:gd name="T18" fmla="*/ 51 w 289"/>
                <a:gd name="T19" fmla="*/ 1 h 25"/>
                <a:gd name="T20" fmla="*/ 57 w 289"/>
                <a:gd name="T21" fmla="*/ 0 h 25"/>
                <a:gd name="T22" fmla="*/ 63 w 289"/>
                <a:gd name="T23" fmla="*/ 1 h 25"/>
                <a:gd name="T24" fmla="*/ 69 w 289"/>
                <a:gd name="T25" fmla="*/ 1 h 25"/>
                <a:gd name="T26" fmla="*/ 75 w 289"/>
                <a:gd name="T27" fmla="*/ 2 h 25"/>
                <a:gd name="T28" fmla="*/ 81 w 289"/>
                <a:gd name="T29" fmla="*/ 4 h 25"/>
                <a:gd name="T30" fmla="*/ 86 w 289"/>
                <a:gd name="T31" fmla="*/ 6 h 25"/>
                <a:gd name="T32" fmla="*/ 92 w 289"/>
                <a:gd name="T33" fmla="*/ 8 h 25"/>
                <a:gd name="T34" fmla="*/ 98 w 289"/>
                <a:gd name="T35" fmla="*/ 8 h 25"/>
                <a:gd name="T36" fmla="*/ 104 w 289"/>
                <a:gd name="T37" fmla="*/ 7 h 25"/>
                <a:gd name="T38" fmla="*/ 109 w 289"/>
                <a:gd name="T39" fmla="*/ 5 h 25"/>
                <a:gd name="T40" fmla="*/ 115 w 289"/>
                <a:gd name="T41" fmla="*/ 3 h 25"/>
                <a:gd name="T42" fmla="*/ 121 w 289"/>
                <a:gd name="T43" fmla="*/ 4 h 25"/>
                <a:gd name="T44" fmla="*/ 127 w 289"/>
                <a:gd name="T45" fmla="*/ 6 h 25"/>
                <a:gd name="T46" fmla="*/ 131 w 289"/>
                <a:gd name="T47" fmla="*/ 12 h 25"/>
                <a:gd name="T48" fmla="*/ 136 w 289"/>
                <a:gd name="T49" fmla="*/ 17 h 25"/>
                <a:gd name="T50" fmla="*/ 139 w 289"/>
                <a:gd name="T51" fmla="*/ 21 h 25"/>
                <a:gd name="T52" fmla="*/ 143 w 289"/>
                <a:gd name="T53" fmla="*/ 23 h 25"/>
                <a:gd name="T54" fmla="*/ 147 w 289"/>
                <a:gd name="T55" fmla="*/ 22 h 25"/>
                <a:gd name="T56" fmla="*/ 152 w 289"/>
                <a:gd name="T57" fmla="*/ 18 h 25"/>
                <a:gd name="T58" fmla="*/ 157 w 289"/>
                <a:gd name="T59" fmla="*/ 13 h 25"/>
                <a:gd name="T60" fmla="*/ 162 w 289"/>
                <a:gd name="T61" fmla="*/ 8 h 25"/>
                <a:gd name="T62" fmla="*/ 167 w 289"/>
                <a:gd name="T63" fmla="*/ 5 h 25"/>
                <a:gd name="T64" fmla="*/ 173 w 289"/>
                <a:gd name="T65" fmla="*/ 2 h 25"/>
                <a:gd name="T66" fmla="*/ 178 w 289"/>
                <a:gd name="T67" fmla="*/ 1 h 25"/>
                <a:gd name="T68" fmla="*/ 184 w 289"/>
                <a:gd name="T69" fmla="*/ 0 h 25"/>
                <a:gd name="T70" fmla="*/ 190 w 289"/>
                <a:gd name="T71" fmla="*/ 1 h 25"/>
                <a:gd name="T72" fmla="*/ 196 w 289"/>
                <a:gd name="T73" fmla="*/ 1 h 25"/>
                <a:gd name="T74" fmla="*/ 202 w 289"/>
                <a:gd name="T75" fmla="*/ 2 h 25"/>
                <a:gd name="T76" fmla="*/ 208 w 289"/>
                <a:gd name="T77" fmla="*/ 4 h 25"/>
                <a:gd name="T78" fmla="*/ 214 w 289"/>
                <a:gd name="T79" fmla="*/ 6 h 25"/>
                <a:gd name="T80" fmla="*/ 219 w 289"/>
                <a:gd name="T81" fmla="*/ 7 h 25"/>
                <a:gd name="T82" fmla="*/ 226 w 289"/>
                <a:gd name="T83" fmla="*/ 7 h 25"/>
                <a:gd name="T84" fmla="*/ 231 w 289"/>
                <a:gd name="T85" fmla="*/ 6 h 25"/>
                <a:gd name="T86" fmla="*/ 237 w 289"/>
                <a:gd name="T87" fmla="*/ 5 h 25"/>
                <a:gd name="T88" fmla="*/ 243 w 289"/>
                <a:gd name="T89" fmla="*/ 4 h 25"/>
                <a:gd name="T90" fmla="*/ 249 w 289"/>
                <a:gd name="T91" fmla="*/ 5 h 25"/>
                <a:gd name="T92" fmla="*/ 255 w 289"/>
                <a:gd name="T93" fmla="*/ 6 h 25"/>
                <a:gd name="T94" fmla="*/ 261 w 289"/>
                <a:gd name="T95" fmla="*/ 7 h 25"/>
                <a:gd name="T96" fmla="*/ 267 w 289"/>
                <a:gd name="T97" fmla="*/ 9 h 25"/>
                <a:gd name="T98" fmla="*/ 272 w 289"/>
                <a:gd name="T99" fmla="*/ 12 h 25"/>
                <a:gd name="T100" fmla="*/ 278 w 289"/>
                <a:gd name="T101" fmla="*/ 15 h 25"/>
                <a:gd name="T102" fmla="*/ 283 w 289"/>
                <a:gd name="T103" fmla="*/ 18 h 25"/>
                <a:gd name="T104" fmla="*/ 288 w 289"/>
                <a:gd name="T105" fmla="*/ 22 h 2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9"/>
                <a:gd name="T160" fmla="*/ 0 h 25"/>
                <a:gd name="T161" fmla="*/ 289 w 289"/>
                <a:gd name="T162" fmla="*/ 25 h 2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9" h="25">
                  <a:moveTo>
                    <a:pt x="0" y="24"/>
                  </a:moveTo>
                  <a:lnTo>
                    <a:pt x="2" y="23"/>
                  </a:lnTo>
                  <a:lnTo>
                    <a:pt x="4" y="21"/>
                  </a:lnTo>
                  <a:lnTo>
                    <a:pt x="7" y="19"/>
                  </a:lnTo>
                  <a:lnTo>
                    <a:pt x="10" y="18"/>
                  </a:lnTo>
                  <a:lnTo>
                    <a:pt x="12" y="16"/>
                  </a:lnTo>
                  <a:lnTo>
                    <a:pt x="15" y="15"/>
                  </a:lnTo>
                  <a:lnTo>
                    <a:pt x="17" y="14"/>
                  </a:lnTo>
                  <a:lnTo>
                    <a:pt x="20" y="12"/>
                  </a:lnTo>
                  <a:lnTo>
                    <a:pt x="23" y="11"/>
                  </a:lnTo>
                  <a:lnTo>
                    <a:pt x="26" y="10"/>
                  </a:lnTo>
                  <a:lnTo>
                    <a:pt x="28" y="9"/>
                  </a:lnTo>
                  <a:lnTo>
                    <a:pt x="31" y="8"/>
                  </a:lnTo>
                  <a:lnTo>
                    <a:pt x="34" y="6"/>
                  </a:lnTo>
                  <a:lnTo>
                    <a:pt x="37" y="5"/>
                  </a:lnTo>
                  <a:lnTo>
                    <a:pt x="39" y="4"/>
                  </a:lnTo>
                  <a:lnTo>
                    <a:pt x="42" y="3"/>
                  </a:lnTo>
                  <a:lnTo>
                    <a:pt x="45" y="2"/>
                  </a:lnTo>
                  <a:lnTo>
                    <a:pt x="48" y="1"/>
                  </a:lnTo>
                  <a:lnTo>
                    <a:pt x="51" y="1"/>
                  </a:lnTo>
                  <a:lnTo>
                    <a:pt x="54" y="1"/>
                  </a:lnTo>
                  <a:lnTo>
                    <a:pt x="57" y="0"/>
                  </a:lnTo>
                  <a:lnTo>
                    <a:pt x="60" y="0"/>
                  </a:lnTo>
                  <a:lnTo>
                    <a:pt x="63" y="1"/>
                  </a:lnTo>
                  <a:lnTo>
                    <a:pt x="66" y="1"/>
                  </a:lnTo>
                  <a:lnTo>
                    <a:pt x="69" y="1"/>
                  </a:lnTo>
                  <a:lnTo>
                    <a:pt x="72" y="2"/>
                  </a:lnTo>
                  <a:lnTo>
                    <a:pt x="75" y="2"/>
                  </a:lnTo>
                  <a:lnTo>
                    <a:pt x="78" y="3"/>
                  </a:lnTo>
                  <a:lnTo>
                    <a:pt x="81" y="4"/>
                  </a:lnTo>
                  <a:lnTo>
                    <a:pt x="84" y="5"/>
                  </a:lnTo>
                  <a:lnTo>
                    <a:pt x="86" y="6"/>
                  </a:lnTo>
                  <a:lnTo>
                    <a:pt x="89" y="7"/>
                  </a:lnTo>
                  <a:lnTo>
                    <a:pt x="92" y="8"/>
                  </a:lnTo>
                  <a:lnTo>
                    <a:pt x="95" y="8"/>
                  </a:lnTo>
                  <a:lnTo>
                    <a:pt x="98" y="8"/>
                  </a:lnTo>
                  <a:lnTo>
                    <a:pt x="100" y="8"/>
                  </a:lnTo>
                  <a:lnTo>
                    <a:pt x="104" y="7"/>
                  </a:lnTo>
                  <a:lnTo>
                    <a:pt x="106" y="6"/>
                  </a:lnTo>
                  <a:lnTo>
                    <a:pt x="109" y="5"/>
                  </a:lnTo>
                  <a:lnTo>
                    <a:pt x="112" y="4"/>
                  </a:lnTo>
                  <a:lnTo>
                    <a:pt x="115" y="3"/>
                  </a:lnTo>
                  <a:lnTo>
                    <a:pt x="119" y="3"/>
                  </a:lnTo>
                  <a:lnTo>
                    <a:pt x="121" y="4"/>
                  </a:lnTo>
                  <a:lnTo>
                    <a:pt x="124" y="5"/>
                  </a:lnTo>
                  <a:lnTo>
                    <a:pt x="127" y="6"/>
                  </a:lnTo>
                  <a:lnTo>
                    <a:pt x="129" y="9"/>
                  </a:lnTo>
                  <a:lnTo>
                    <a:pt x="131" y="12"/>
                  </a:lnTo>
                  <a:lnTo>
                    <a:pt x="133" y="14"/>
                  </a:lnTo>
                  <a:lnTo>
                    <a:pt x="136" y="17"/>
                  </a:lnTo>
                  <a:lnTo>
                    <a:pt x="137" y="19"/>
                  </a:lnTo>
                  <a:lnTo>
                    <a:pt x="139" y="21"/>
                  </a:lnTo>
                  <a:lnTo>
                    <a:pt x="141" y="22"/>
                  </a:lnTo>
                  <a:lnTo>
                    <a:pt x="143" y="23"/>
                  </a:lnTo>
                  <a:lnTo>
                    <a:pt x="146" y="23"/>
                  </a:lnTo>
                  <a:lnTo>
                    <a:pt x="147" y="22"/>
                  </a:lnTo>
                  <a:lnTo>
                    <a:pt x="149" y="20"/>
                  </a:lnTo>
                  <a:lnTo>
                    <a:pt x="152" y="18"/>
                  </a:lnTo>
                  <a:lnTo>
                    <a:pt x="154" y="16"/>
                  </a:lnTo>
                  <a:lnTo>
                    <a:pt x="157" y="13"/>
                  </a:lnTo>
                  <a:lnTo>
                    <a:pt x="159" y="10"/>
                  </a:lnTo>
                  <a:lnTo>
                    <a:pt x="162" y="8"/>
                  </a:lnTo>
                  <a:lnTo>
                    <a:pt x="164" y="6"/>
                  </a:lnTo>
                  <a:lnTo>
                    <a:pt x="167" y="5"/>
                  </a:lnTo>
                  <a:lnTo>
                    <a:pt x="169" y="4"/>
                  </a:lnTo>
                  <a:lnTo>
                    <a:pt x="173" y="2"/>
                  </a:lnTo>
                  <a:lnTo>
                    <a:pt x="175" y="2"/>
                  </a:lnTo>
                  <a:lnTo>
                    <a:pt x="178" y="1"/>
                  </a:lnTo>
                  <a:lnTo>
                    <a:pt x="181" y="1"/>
                  </a:lnTo>
                  <a:lnTo>
                    <a:pt x="184" y="0"/>
                  </a:lnTo>
                  <a:lnTo>
                    <a:pt x="187" y="0"/>
                  </a:lnTo>
                  <a:lnTo>
                    <a:pt x="190" y="1"/>
                  </a:lnTo>
                  <a:lnTo>
                    <a:pt x="193" y="1"/>
                  </a:lnTo>
                  <a:lnTo>
                    <a:pt x="196" y="1"/>
                  </a:lnTo>
                  <a:lnTo>
                    <a:pt x="199" y="2"/>
                  </a:lnTo>
                  <a:lnTo>
                    <a:pt x="202" y="2"/>
                  </a:lnTo>
                  <a:lnTo>
                    <a:pt x="205" y="3"/>
                  </a:lnTo>
                  <a:lnTo>
                    <a:pt x="208" y="4"/>
                  </a:lnTo>
                  <a:lnTo>
                    <a:pt x="210" y="5"/>
                  </a:lnTo>
                  <a:lnTo>
                    <a:pt x="214" y="6"/>
                  </a:lnTo>
                  <a:lnTo>
                    <a:pt x="217" y="6"/>
                  </a:lnTo>
                  <a:lnTo>
                    <a:pt x="219" y="7"/>
                  </a:lnTo>
                  <a:lnTo>
                    <a:pt x="222" y="8"/>
                  </a:lnTo>
                  <a:lnTo>
                    <a:pt x="226" y="7"/>
                  </a:lnTo>
                  <a:lnTo>
                    <a:pt x="228" y="7"/>
                  </a:lnTo>
                  <a:lnTo>
                    <a:pt x="231" y="6"/>
                  </a:lnTo>
                  <a:lnTo>
                    <a:pt x="234" y="6"/>
                  </a:lnTo>
                  <a:lnTo>
                    <a:pt x="237" y="5"/>
                  </a:lnTo>
                  <a:lnTo>
                    <a:pt x="240" y="5"/>
                  </a:lnTo>
                  <a:lnTo>
                    <a:pt x="243" y="4"/>
                  </a:lnTo>
                  <a:lnTo>
                    <a:pt x="246" y="4"/>
                  </a:lnTo>
                  <a:lnTo>
                    <a:pt x="249" y="5"/>
                  </a:lnTo>
                  <a:lnTo>
                    <a:pt x="252" y="5"/>
                  </a:lnTo>
                  <a:lnTo>
                    <a:pt x="255" y="6"/>
                  </a:lnTo>
                  <a:lnTo>
                    <a:pt x="258" y="6"/>
                  </a:lnTo>
                  <a:lnTo>
                    <a:pt x="261" y="7"/>
                  </a:lnTo>
                  <a:lnTo>
                    <a:pt x="264" y="8"/>
                  </a:lnTo>
                  <a:lnTo>
                    <a:pt x="267" y="9"/>
                  </a:lnTo>
                  <a:lnTo>
                    <a:pt x="269" y="10"/>
                  </a:lnTo>
                  <a:lnTo>
                    <a:pt x="272" y="12"/>
                  </a:lnTo>
                  <a:lnTo>
                    <a:pt x="275" y="14"/>
                  </a:lnTo>
                  <a:lnTo>
                    <a:pt x="278" y="15"/>
                  </a:lnTo>
                  <a:lnTo>
                    <a:pt x="281" y="17"/>
                  </a:lnTo>
                  <a:lnTo>
                    <a:pt x="283" y="18"/>
                  </a:lnTo>
                  <a:lnTo>
                    <a:pt x="286" y="20"/>
                  </a:lnTo>
                  <a:lnTo>
                    <a:pt x="288" y="22"/>
                  </a:lnTo>
                  <a:lnTo>
                    <a:pt x="0" y="24"/>
                  </a:lnTo>
                </a:path>
              </a:pathLst>
            </a:custGeom>
            <a:solidFill>
              <a:srgbClr val="60FF3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73" name="Freeform 655"/>
            <p:cNvSpPr>
              <a:spLocks/>
            </p:cNvSpPr>
            <p:nvPr/>
          </p:nvSpPr>
          <p:spPr bwMode="auto">
            <a:xfrm>
              <a:off x="5048" y="4070"/>
              <a:ext cx="122" cy="42"/>
            </a:xfrm>
            <a:custGeom>
              <a:avLst/>
              <a:gdLst>
                <a:gd name="T0" fmla="*/ 0 w 122"/>
                <a:gd name="T1" fmla="*/ 19 h 42"/>
                <a:gd name="T2" fmla="*/ 1 w 122"/>
                <a:gd name="T3" fmla="*/ 17 h 42"/>
                <a:gd name="T4" fmla="*/ 1 w 122"/>
                <a:gd name="T5" fmla="*/ 14 h 42"/>
                <a:gd name="T6" fmla="*/ 8 w 122"/>
                <a:gd name="T7" fmla="*/ 5 h 42"/>
                <a:gd name="T8" fmla="*/ 14 w 122"/>
                <a:gd name="T9" fmla="*/ 13 h 42"/>
                <a:gd name="T10" fmla="*/ 11 w 122"/>
                <a:gd name="T11" fmla="*/ 15 h 42"/>
                <a:gd name="T12" fmla="*/ 17 w 122"/>
                <a:gd name="T13" fmla="*/ 19 h 42"/>
                <a:gd name="T14" fmla="*/ 19 w 122"/>
                <a:gd name="T15" fmla="*/ 17 h 42"/>
                <a:gd name="T16" fmla="*/ 19 w 122"/>
                <a:gd name="T17" fmla="*/ 15 h 42"/>
                <a:gd name="T18" fmla="*/ 23 w 122"/>
                <a:gd name="T19" fmla="*/ 11 h 42"/>
                <a:gd name="T20" fmla="*/ 23 w 122"/>
                <a:gd name="T21" fmla="*/ 8 h 42"/>
                <a:gd name="T22" fmla="*/ 26 w 122"/>
                <a:gd name="T23" fmla="*/ 7 h 42"/>
                <a:gd name="T24" fmla="*/ 30 w 122"/>
                <a:gd name="T25" fmla="*/ 0 h 42"/>
                <a:gd name="T26" fmla="*/ 32 w 122"/>
                <a:gd name="T27" fmla="*/ 3 h 42"/>
                <a:gd name="T28" fmla="*/ 40 w 122"/>
                <a:gd name="T29" fmla="*/ 8 h 42"/>
                <a:gd name="T30" fmla="*/ 38 w 122"/>
                <a:gd name="T31" fmla="*/ 9 h 42"/>
                <a:gd name="T32" fmla="*/ 38 w 122"/>
                <a:gd name="T33" fmla="*/ 11 h 42"/>
                <a:gd name="T34" fmla="*/ 42 w 122"/>
                <a:gd name="T35" fmla="*/ 12 h 42"/>
                <a:gd name="T36" fmla="*/ 45 w 122"/>
                <a:gd name="T37" fmla="*/ 10 h 42"/>
                <a:gd name="T38" fmla="*/ 44 w 122"/>
                <a:gd name="T39" fmla="*/ 9 h 42"/>
                <a:gd name="T40" fmla="*/ 51 w 122"/>
                <a:gd name="T41" fmla="*/ 3 h 42"/>
                <a:gd name="T42" fmla="*/ 57 w 122"/>
                <a:gd name="T43" fmla="*/ 8 h 42"/>
                <a:gd name="T44" fmla="*/ 60 w 122"/>
                <a:gd name="T45" fmla="*/ 12 h 42"/>
                <a:gd name="T46" fmla="*/ 58 w 122"/>
                <a:gd name="T47" fmla="*/ 13 h 42"/>
                <a:gd name="T48" fmla="*/ 57 w 122"/>
                <a:gd name="T49" fmla="*/ 13 h 42"/>
                <a:gd name="T50" fmla="*/ 58 w 122"/>
                <a:gd name="T51" fmla="*/ 17 h 42"/>
                <a:gd name="T52" fmla="*/ 61 w 122"/>
                <a:gd name="T53" fmla="*/ 19 h 42"/>
                <a:gd name="T54" fmla="*/ 58 w 122"/>
                <a:gd name="T55" fmla="*/ 22 h 42"/>
                <a:gd name="T56" fmla="*/ 64 w 122"/>
                <a:gd name="T57" fmla="*/ 27 h 42"/>
                <a:gd name="T58" fmla="*/ 68 w 122"/>
                <a:gd name="T59" fmla="*/ 27 h 42"/>
                <a:gd name="T60" fmla="*/ 71 w 122"/>
                <a:gd name="T61" fmla="*/ 26 h 42"/>
                <a:gd name="T62" fmla="*/ 71 w 122"/>
                <a:gd name="T63" fmla="*/ 23 h 42"/>
                <a:gd name="T64" fmla="*/ 65 w 122"/>
                <a:gd name="T65" fmla="*/ 22 h 42"/>
                <a:gd name="T66" fmla="*/ 75 w 122"/>
                <a:gd name="T67" fmla="*/ 10 h 42"/>
                <a:gd name="T68" fmla="*/ 79 w 122"/>
                <a:gd name="T69" fmla="*/ 19 h 42"/>
                <a:gd name="T70" fmla="*/ 78 w 122"/>
                <a:gd name="T71" fmla="*/ 22 h 42"/>
                <a:gd name="T72" fmla="*/ 84 w 122"/>
                <a:gd name="T73" fmla="*/ 24 h 42"/>
                <a:gd name="T74" fmla="*/ 91 w 122"/>
                <a:gd name="T75" fmla="*/ 22 h 42"/>
                <a:gd name="T76" fmla="*/ 85 w 122"/>
                <a:gd name="T77" fmla="*/ 19 h 42"/>
                <a:gd name="T78" fmla="*/ 91 w 122"/>
                <a:gd name="T79" fmla="*/ 13 h 42"/>
                <a:gd name="T80" fmla="*/ 93 w 122"/>
                <a:gd name="T81" fmla="*/ 9 h 42"/>
                <a:gd name="T82" fmla="*/ 97 w 122"/>
                <a:gd name="T83" fmla="*/ 13 h 42"/>
                <a:gd name="T84" fmla="*/ 101 w 122"/>
                <a:gd name="T85" fmla="*/ 15 h 42"/>
                <a:gd name="T86" fmla="*/ 98 w 122"/>
                <a:gd name="T87" fmla="*/ 17 h 42"/>
                <a:gd name="T88" fmla="*/ 105 w 122"/>
                <a:gd name="T89" fmla="*/ 22 h 42"/>
                <a:gd name="T90" fmla="*/ 101 w 122"/>
                <a:gd name="T91" fmla="*/ 27 h 42"/>
                <a:gd name="T92" fmla="*/ 103 w 122"/>
                <a:gd name="T93" fmla="*/ 29 h 42"/>
                <a:gd name="T94" fmla="*/ 108 w 122"/>
                <a:gd name="T95" fmla="*/ 29 h 42"/>
                <a:gd name="T96" fmla="*/ 114 w 122"/>
                <a:gd name="T97" fmla="*/ 22 h 42"/>
                <a:gd name="T98" fmla="*/ 120 w 122"/>
                <a:gd name="T99" fmla="*/ 27 h 42"/>
                <a:gd name="T100" fmla="*/ 118 w 122"/>
                <a:gd name="T101" fmla="*/ 32 h 42"/>
                <a:gd name="T102" fmla="*/ 120 w 122"/>
                <a:gd name="T103" fmla="*/ 35 h 42"/>
                <a:gd name="T104" fmla="*/ 121 w 122"/>
                <a:gd name="T105" fmla="*/ 41 h 42"/>
                <a:gd name="T106" fmla="*/ 0 w 122"/>
                <a:gd name="T107" fmla="*/ 19 h 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2"/>
                <a:gd name="T163" fmla="*/ 0 h 42"/>
                <a:gd name="T164" fmla="*/ 122 w 122"/>
                <a:gd name="T165" fmla="*/ 42 h 4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2" h="42">
                  <a:moveTo>
                    <a:pt x="0" y="19"/>
                  </a:moveTo>
                  <a:lnTo>
                    <a:pt x="1" y="17"/>
                  </a:lnTo>
                  <a:lnTo>
                    <a:pt x="1" y="14"/>
                  </a:lnTo>
                  <a:lnTo>
                    <a:pt x="8" y="5"/>
                  </a:lnTo>
                  <a:lnTo>
                    <a:pt x="14" y="13"/>
                  </a:lnTo>
                  <a:lnTo>
                    <a:pt x="11" y="15"/>
                  </a:lnTo>
                  <a:lnTo>
                    <a:pt x="17" y="19"/>
                  </a:lnTo>
                  <a:lnTo>
                    <a:pt x="19" y="17"/>
                  </a:lnTo>
                  <a:lnTo>
                    <a:pt x="19" y="15"/>
                  </a:lnTo>
                  <a:lnTo>
                    <a:pt x="23" y="11"/>
                  </a:lnTo>
                  <a:lnTo>
                    <a:pt x="23" y="8"/>
                  </a:lnTo>
                  <a:lnTo>
                    <a:pt x="26" y="7"/>
                  </a:lnTo>
                  <a:lnTo>
                    <a:pt x="30" y="0"/>
                  </a:lnTo>
                  <a:lnTo>
                    <a:pt x="32" y="3"/>
                  </a:lnTo>
                  <a:lnTo>
                    <a:pt x="40" y="8"/>
                  </a:lnTo>
                  <a:lnTo>
                    <a:pt x="38" y="9"/>
                  </a:lnTo>
                  <a:lnTo>
                    <a:pt x="38" y="11"/>
                  </a:lnTo>
                  <a:lnTo>
                    <a:pt x="42" y="12"/>
                  </a:lnTo>
                  <a:lnTo>
                    <a:pt x="45" y="10"/>
                  </a:lnTo>
                  <a:lnTo>
                    <a:pt x="44" y="9"/>
                  </a:lnTo>
                  <a:lnTo>
                    <a:pt x="51" y="3"/>
                  </a:lnTo>
                  <a:lnTo>
                    <a:pt x="57" y="8"/>
                  </a:lnTo>
                  <a:lnTo>
                    <a:pt x="60" y="12"/>
                  </a:lnTo>
                  <a:lnTo>
                    <a:pt x="58" y="13"/>
                  </a:lnTo>
                  <a:lnTo>
                    <a:pt x="57" y="13"/>
                  </a:lnTo>
                  <a:lnTo>
                    <a:pt x="58" y="17"/>
                  </a:lnTo>
                  <a:lnTo>
                    <a:pt x="61" y="19"/>
                  </a:lnTo>
                  <a:lnTo>
                    <a:pt x="58" y="22"/>
                  </a:lnTo>
                  <a:lnTo>
                    <a:pt x="64" y="27"/>
                  </a:lnTo>
                  <a:lnTo>
                    <a:pt x="68" y="27"/>
                  </a:lnTo>
                  <a:lnTo>
                    <a:pt x="71" y="26"/>
                  </a:lnTo>
                  <a:lnTo>
                    <a:pt x="71" y="23"/>
                  </a:lnTo>
                  <a:lnTo>
                    <a:pt x="65" y="22"/>
                  </a:lnTo>
                  <a:lnTo>
                    <a:pt x="75" y="10"/>
                  </a:lnTo>
                  <a:lnTo>
                    <a:pt x="79" y="19"/>
                  </a:lnTo>
                  <a:lnTo>
                    <a:pt x="78" y="22"/>
                  </a:lnTo>
                  <a:lnTo>
                    <a:pt x="84" y="24"/>
                  </a:lnTo>
                  <a:lnTo>
                    <a:pt x="91" y="22"/>
                  </a:lnTo>
                  <a:lnTo>
                    <a:pt x="85" y="19"/>
                  </a:lnTo>
                  <a:lnTo>
                    <a:pt x="91" y="13"/>
                  </a:lnTo>
                  <a:lnTo>
                    <a:pt x="93" y="9"/>
                  </a:lnTo>
                  <a:lnTo>
                    <a:pt x="97" y="13"/>
                  </a:lnTo>
                  <a:lnTo>
                    <a:pt x="101" y="15"/>
                  </a:lnTo>
                  <a:lnTo>
                    <a:pt x="98" y="17"/>
                  </a:lnTo>
                  <a:lnTo>
                    <a:pt x="105" y="22"/>
                  </a:lnTo>
                  <a:lnTo>
                    <a:pt x="101" y="27"/>
                  </a:lnTo>
                  <a:lnTo>
                    <a:pt x="103" y="29"/>
                  </a:lnTo>
                  <a:lnTo>
                    <a:pt x="108" y="29"/>
                  </a:lnTo>
                  <a:lnTo>
                    <a:pt x="114" y="22"/>
                  </a:lnTo>
                  <a:lnTo>
                    <a:pt x="120" y="27"/>
                  </a:lnTo>
                  <a:lnTo>
                    <a:pt x="118" y="32"/>
                  </a:lnTo>
                  <a:lnTo>
                    <a:pt x="120" y="35"/>
                  </a:lnTo>
                  <a:lnTo>
                    <a:pt x="121" y="41"/>
                  </a:lnTo>
                  <a:lnTo>
                    <a:pt x="0" y="19"/>
                  </a:lnTo>
                </a:path>
              </a:pathLst>
            </a:custGeom>
            <a:solidFill>
              <a:srgbClr val="00C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74" name="Freeform 656"/>
            <p:cNvSpPr>
              <a:spLocks/>
            </p:cNvSpPr>
            <p:nvPr/>
          </p:nvSpPr>
          <p:spPr bwMode="auto">
            <a:xfrm>
              <a:off x="5202" y="4061"/>
              <a:ext cx="121" cy="50"/>
            </a:xfrm>
            <a:custGeom>
              <a:avLst/>
              <a:gdLst>
                <a:gd name="T0" fmla="*/ 0 w 121"/>
                <a:gd name="T1" fmla="*/ 49 h 50"/>
                <a:gd name="T2" fmla="*/ 1 w 121"/>
                <a:gd name="T3" fmla="*/ 31 h 50"/>
                <a:gd name="T4" fmla="*/ 6 w 121"/>
                <a:gd name="T5" fmla="*/ 27 h 50"/>
                <a:gd name="T6" fmla="*/ 1 w 121"/>
                <a:gd name="T7" fmla="*/ 25 h 50"/>
                <a:gd name="T8" fmla="*/ 7 w 121"/>
                <a:gd name="T9" fmla="*/ 21 h 50"/>
                <a:gd name="T10" fmla="*/ 6 w 121"/>
                <a:gd name="T11" fmla="*/ 20 h 50"/>
                <a:gd name="T12" fmla="*/ 11 w 121"/>
                <a:gd name="T13" fmla="*/ 17 h 50"/>
                <a:gd name="T14" fmla="*/ 13 w 121"/>
                <a:gd name="T15" fmla="*/ 8 h 50"/>
                <a:gd name="T16" fmla="*/ 23 w 121"/>
                <a:gd name="T17" fmla="*/ 17 h 50"/>
                <a:gd name="T18" fmla="*/ 21 w 121"/>
                <a:gd name="T19" fmla="*/ 17 h 50"/>
                <a:gd name="T20" fmla="*/ 21 w 121"/>
                <a:gd name="T21" fmla="*/ 20 h 50"/>
                <a:gd name="T22" fmla="*/ 28 w 121"/>
                <a:gd name="T23" fmla="*/ 19 h 50"/>
                <a:gd name="T24" fmla="*/ 30 w 121"/>
                <a:gd name="T25" fmla="*/ 13 h 50"/>
                <a:gd name="T26" fmla="*/ 27 w 121"/>
                <a:gd name="T27" fmla="*/ 10 h 50"/>
                <a:gd name="T28" fmla="*/ 29 w 121"/>
                <a:gd name="T29" fmla="*/ 8 h 50"/>
                <a:gd name="T30" fmla="*/ 29 w 121"/>
                <a:gd name="T31" fmla="*/ 6 h 50"/>
                <a:gd name="T32" fmla="*/ 38 w 121"/>
                <a:gd name="T33" fmla="*/ 0 h 50"/>
                <a:gd name="T34" fmla="*/ 47 w 121"/>
                <a:gd name="T35" fmla="*/ 7 h 50"/>
                <a:gd name="T36" fmla="*/ 45 w 121"/>
                <a:gd name="T37" fmla="*/ 8 h 50"/>
                <a:gd name="T38" fmla="*/ 47 w 121"/>
                <a:gd name="T39" fmla="*/ 12 h 50"/>
                <a:gd name="T40" fmla="*/ 44 w 121"/>
                <a:gd name="T41" fmla="*/ 16 h 50"/>
                <a:gd name="T42" fmla="*/ 45 w 121"/>
                <a:gd name="T43" fmla="*/ 19 h 50"/>
                <a:gd name="T44" fmla="*/ 51 w 121"/>
                <a:gd name="T45" fmla="*/ 19 h 50"/>
                <a:gd name="T46" fmla="*/ 54 w 121"/>
                <a:gd name="T47" fmla="*/ 17 h 50"/>
                <a:gd name="T48" fmla="*/ 57 w 121"/>
                <a:gd name="T49" fmla="*/ 20 h 50"/>
                <a:gd name="T50" fmla="*/ 62 w 121"/>
                <a:gd name="T51" fmla="*/ 20 h 50"/>
                <a:gd name="T52" fmla="*/ 61 w 121"/>
                <a:gd name="T53" fmla="*/ 17 h 50"/>
                <a:gd name="T54" fmla="*/ 64 w 121"/>
                <a:gd name="T55" fmla="*/ 14 h 50"/>
                <a:gd name="T56" fmla="*/ 68 w 121"/>
                <a:gd name="T57" fmla="*/ 7 h 50"/>
                <a:gd name="T58" fmla="*/ 72 w 121"/>
                <a:gd name="T59" fmla="*/ 12 h 50"/>
                <a:gd name="T60" fmla="*/ 78 w 121"/>
                <a:gd name="T61" fmla="*/ 16 h 50"/>
                <a:gd name="T62" fmla="*/ 76 w 121"/>
                <a:gd name="T63" fmla="*/ 19 h 50"/>
                <a:gd name="T64" fmla="*/ 81 w 121"/>
                <a:gd name="T65" fmla="*/ 20 h 50"/>
                <a:gd name="T66" fmla="*/ 85 w 121"/>
                <a:gd name="T67" fmla="*/ 13 h 50"/>
                <a:gd name="T68" fmla="*/ 82 w 121"/>
                <a:gd name="T69" fmla="*/ 12 h 50"/>
                <a:gd name="T70" fmla="*/ 84 w 121"/>
                <a:gd name="T71" fmla="*/ 10 h 50"/>
                <a:gd name="T72" fmla="*/ 84 w 121"/>
                <a:gd name="T73" fmla="*/ 7 h 50"/>
                <a:gd name="T74" fmla="*/ 89 w 121"/>
                <a:gd name="T75" fmla="*/ 2 h 50"/>
                <a:gd name="T76" fmla="*/ 99 w 121"/>
                <a:gd name="T77" fmla="*/ 8 h 50"/>
                <a:gd name="T78" fmla="*/ 96 w 121"/>
                <a:gd name="T79" fmla="*/ 12 h 50"/>
                <a:gd name="T80" fmla="*/ 100 w 121"/>
                <a:gd name="T81" fmla="*/ 14 h 50"/>
                <a:gd name="T82" fmla="*/ 106 w 121"/>
                <a:gd name="T83" fmla="*/ 10 h 50"/>
                <a:gd name="T84" fmla="*/ 115 w 121"/>
                <a:gd name="T85" fmla="*/ 17 h 50"/>
                <a:gd name="T86" fmla="*/ 111 w 121"/>
                <a:gd name="T87" fmla="*/ 19 h 50"/>
                <a:gd name="T88" fmla="*/ 120 w 121"/>
                <a:gd name="T89" fmla="*/ 24 h 50"/>
                <a:gd name="T90" fmla="*/ 0 w 121"/>
                <a:gd name="T91" fmla="*/ 49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1"/>
                <a:gd name="T139" fmla="*/ 0 h 50"/>
                <a:gd name="T140" fmla="*/ 121 w 121"/>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1" h="50">
                  <a:moveTo>
                    <a:pt x="0" y="49"/>
                  </a:moveTo>
                  <a:lnTo>
                    <a:pt x="1" y="31"/>
                  </a:lnTo>
                  <a:lnTo>
                    <a:pt x="6" y="27"/>
                  </a:lnTo>
                  <a:lnTo>
                    <a:pt x="1" y="25"/>
                  </a:lnTo>
                  <a:lnTo>
                    <a:pt x="7" y="21"/>
                  </a:lnTo>
                  <a:lnTo>
                    <a:pt x="6" y="20"/>
                  </a:lnTo>
                  <a:lnTo>
                    <a:pt x="11" y="17"/>
                  </a:lnTo>
                  <a:lnTo>
                    <a:pt x="13" y="8"/>
                  </a:lnTo>
                  <a:lnTo>
                    <a:pt x="23" y="17"/>
                  </a:lnTo>
                  <a:lnTo>
                    <a:pt x="21" y="17"/>
                  </a:lnTo>
                  <a:lnTo>
                    <a:pt x="21" y="20"/>
                  </a:lnTo>
                  <a:lnTo>
                    <a:pt x="28" y="19"/>
                  </a:lnTo>
                  <a:lnTo>
                    <a:pt x="30" y="13"/>
                  </a:lnTo>
                  <a:lnTo>
                    <a:pt x="27" y="10"/>
                  </a:lnTo>
                  <a:lnTo>
                    <a:pt x="29" y="8"/>
                  </a:lnTo>
                  <a:lnTo>
                    <a:pt x="29" y="6"/>
                  </a:lnTo>
                  <a:lnTo>
                    <a:pt x="38" y="0"/>
                  </a:lnTo>
                  <a:lnTo>
                    <a:pt x="47" y="7"/>
                  </a:lnTo>
                  <a:lnTo>
                    <a:pt x="45" y="8"/>
                  </a:lnTo>
                  <a:lnTo>
                    <a:pt x="47" y="12"/>
                  </a:lnTo>
                  <a:lnTo>
                    <a:pt x="44" y="16"/>
                  </a:lnTo>
                  <a:lnTo>
                    <a:pt x="45" y="19"/>
                  </a:lnTo>
                  <a:lnTo>
                    <a:pt x="51" y="19"/>
                  </a:lnTo>
                  <a:lnTo>
                    <a:pt x="54" y="17"/>
                  </a:lnTo>
                  <a:lnTo>
                    <a:pt x="57" y="20"/>
                  </a:lnTo>
                  <a:lnTo>
                    <a:pt x="62" y="20"/>
                  </a:lnTo>
                  <a:lnTo>
                    <a:pt x="61" y="17"/>
                  </a:lnTo>
                  <a:lnTo>
                    <a:pt x="64" y="14"/>
                  </a:lnTo>
                  <a:lnTo>
                    <a:pt x="68" y="7"/>
                  </a:lnTo>
                  <a:lnTo>
                    <a:pt x="72" y="12"/>
                  </a:lnTo>
                  <a:lnTo>
                    <a:pt x="78" y="16"/>
                  </a:lnTo>
                  <a:lnTo>
                    <a:pt x="76" y="19"/>
                  </a:lnTo>
                  <a:lnTo>
                    <a:pt x="81" y="20"/>
                  </a:lnTo>
                  <a:lnTo>
                    <a:pt x="85" y="13"/>
                  </a:lnTo>
                  <a:lnTo>
                    <a:pt x="82" y="12"/>
                  </a:lnTo>
                  <a:lnTo>
                    <a:pt x="84" y="10"/>
                  </a:lnTo>
                  <a:lnTo>
                    <a:pt x="84" y="7"/>
                  </a:lnTo>
                  <a:lnTo>
                    <a:pt x="89" y="2"/>
                  </a:lnTo>
                  <a:lnTo>
                    <a:pt x="99" y="8"/>
                  </a:lnTo>
                  <a:lnTo>
                    <a:pt x="96" y="12"/>
                  </a:lnTo>
                  <a:lnTo>
                    <a:pt x="100" y="14"/>
                  </a:lnTo>
                  <a:lnTo>
                    <a:pt x="106" y="10"/>
                  </a:lnTo>
                  <a:lnTo>
                    <a:pt x="115" y="17"/>
                  </a:lnTo>
                  <a:lnTo>
                    <a:pt x="111" y="19"/>
                  </a:lnTo>
                  <a:lnTo>
                    <a:pt x="120" y="24"/>
                  </a:lnTo>
                  <a:lnTo>
                    <a:pt x="0" y="49"/>
                  </a:lnTo>
                </a:path>
              </a:pathLst>
            </a:custGeom>
            <a:solidFill>
              <a:srgbClr val="00C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75" name="Freeform 657"/>
            <p:cNvSpPr>
              <a:spLocks/>
            </p:cNvSpPr>
            <p:nvPr/>
          </p:nvSpPr>
          <p:spPr bwMode="auto">
            <a:xfrm>
              <a:off x="5047" y="4085"/>
              <a:ext cx="276" cy="34"/>
            </a:xfrm>
            <a:custGeom>
              <a:avLst/>
              <a:gdLst>
                <a:gd name="T0" fmla="*/ 0 w 276"/>
                <a:gd name="T1" fmla="*/ 5 h 34"/>
                <a:gd name="T2" fmla="*/ 6 w 276"/>
                <a:gd name="T3" fmla="*/ 12 h 34"/>
                <a:gd name="T4" fmla="*/ 10 w 276"/>
                <a:gd name="T5" fmla="*/ 19 h 34"/>
                <a:gd name="T6" fmla="*/ 14 w 276"/>
                <a:gd name="T7" fmla="*/ 25 h 34"/>
                <a:gd name="T8" fmla="*/ 15 w 276"/>
                <a:gd name="T9" fmla="*/ 27 h 34"/>
                <a:gd name="T10" fmla="*/ 42 w 276"/>
                <a:gd name="T11" fmla="*/ 33 h 34"/>
                <a:gd name="T12" fmla="*/ 140 w 276"/>
                <a:gd name="T13" fmla="*/ 30 h 34"/>
                <a:gd name="T14" fmla="*/ 211 w 276"/>
                <a:gd name="T15" fmla="*/ 33 h 34"/>
                <a:gd name="T16" fmla="*/ 251 w 276"/>
                <a:gd name="T17" fmla="*/ 28 h 34"/>
                <a:gd name="T18" fmla="*/ 256 w 276"/>
                <a:gd name="T19" fmla="*/ 27 h 34"/>
                <a:gd name="T20" fmla="*/ 266 w 276"/>
                <a:gd name="T21" fmla="*/ 14 h 34"/>
                <a:gd name="T22" fmla="*/ 275 w 276"/>
                <a:gd name="T23" fmla="*/ 2 h 34"/>
                <a:gd name="T24" fmla="*/ 275 w 276"/>
                <a:gd name="T25" fmla="*/ 2 h 34"/>
                <a:gd name="T26" fmla="*/ 270 w 276"/>
                <a:gd name="T27" fmla="*/ 0 h 34"/>
                <a:gd name="T28" fmla="*/ 212 w 276"/>
                <a:gd name="T29" fmla="*/ 7 h 34"/>
                <a:gd name="T30" fmla="*/ 165 w 276"/>
                <a:gd name="T31" fmla="*/ 14 h 34"/>
                <a:gd name="T32" fmla="*/ 156 w 276"/>
                <a:gd name="T33" fmla="*/ 25 h 34"/>
                <a:gd name="T34" fmla="*/ 154 w 276"/>
                <a:gd name="T35" fmla="*/ 28 h 34"/>
                <a:gd name="T36" fmla="*/ 122 w 276"/>
                <a:gd name="T37" fmla="*/ 28 h 34"/>
                <a:gd name="T38" fmla="*/ 120 w 276"/>
                <a:gd name="T39" fmla="*/ 26 h 34"/>
                <a:gd name="T40" fmla="*/ 92 w 276"/>
                <a:gd name="T41" fmla="*/ 17 h 34"/>
                <a:gd name="T42" fmla="*/ 45 w 276"/>
                <a:gd name="T43" fmla="*/ 10 h 34"/>
                <a:gd name="T44" fmla="*/ 19 w 276"/>
                <a:gd name="T45" fmla="*/ 6 h 34"/>
                <a:gd name="T46" fmla="*/ 3 w 276"/>
                <a:gd name="T47" fmla="*/ 2 h 34"/>
                <a:gd name="T48" fmla="*/ 0 w 276"/>
                <a:gd name="T49" fmla="*/ 5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6"/>
                <a:gd name="T76" fmla="*/ 0 h 34"/>
                <a:gd name="T77" fmla="*/ 276 w 276"/>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6" h="34">
                  <a:moveTo>
                    <a:pt x="0" y="5"/>
                  </a:moveTo>
                  <a:lnTo>
                    <a:pt x="6" y="12"/>
                  </a:lnTo>
                  <a:lnTo>
                    <a:pt x="10" y="19"/>
                  </a:lnTo>
                  <a:lnTo>
                    <a:pt x="14" y="25"/>
                  </a:lnTo>
                  <a:lnTo>
                    <a:pt x="15" y="27"/>
                  </a:lnTo>
                  <a:lnTo>
                    <a:pt x="42" y="33"/>
                  </a:lnTo>
                  <a:lnTo>
                    <a:pt x="140" y="30"/>
                  </a:lnTo>
                  <a:lnTo>
                    <a:pt x="211" y="33"/>
                  </a:lnTo>
                  <a:lnTo>
                    <a:pt x="251" y="28"/>
                  </a:lnTo>
                  <a:lnTo>
                    <a:pt x="256" y="27"/>
                  </a:lnTo>
                  <a:lnTo>
                    <a:pt x="266" y="14"/>
                  </a:lnTo>
                  <a:lnTo>
                    <a:pt x="275" y="2"/>
                  </a:lnTo>
                  <a:lnTo>
                    <a:pt x="270" y="0"/>
                  </a:lnTo>
                  <a:lnTo>
                    <a:pt x="212" y="7"/>
                  </a:lnTo>
                  <a:lnTo>
                    <a:pt x="165" y="14"/>
                  </a:lnTo>
                  <a:lnTo>
                    <a:pt x="156" y="25"/>
                  </a:lnTo>
                  <a:lnTo>
                    <a:pt x="154" y="28"/>
                  </a:lnTo>
                  <a:lnTo>
                    <a:pt x="122" y="28"/>
                  </a:lnTo>
                  <a:lnTo>
                    <a:pt x="120" y="26"/>
                  </a:lnTo>
                  <a:lnTo>
                    <a:pt x="92" y="17"/>
                  </a:lnTo>
                  <a:lnTo>
                    <a:pt x="45" y="10"/>
                  </a:lnTo>
                  <a:lnTo>
                    <a:pt x="19" y="6"/>
                  </a:lnTo>
                  <a:lnTo>
                    <a:pt x="3" y="2"/>
                  </a:lnTo>
                  <a:lnTo>
                    <a:pt x="0" y="5"/>
                  </a:lnTo>
                </a:path>
              </a:pathLst>
            </a:custGeom>
            <a:solidFill>
              <a:srgbClr val="00C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76" name="Freeform 658"/>
            <p:cNvSpPr>
              <a:spLocks/>
            </p:cNvSpPr>
            <p:nvPr/>
          </p:nvSpPr>
          <p:spPr bwMode="auto">
            <a:xfrm>
              <a:off x="5063" y="4114"/>
              <a:ext cx="242" cy="67"/>
            </a:xfrm>
            <a:custGeom>
              <a:avLst/>
              <a:gdLst>
                <a:gd name="T0" fmla="*/ 0 w 242"/>
                <a:gd name="T1" fmla="*/ 0 h 67"/>
                <a:gd name="T2" fmla="*/ 4 w 242"/>
                <a:gd name="T3" fmla="*/ 6 h 67"/>
                <a:gd name="T4" fmla="*/ 9 w 242"/>
                <a:gd name="T5" fmla="*/ 11 h 67"/>
                <a:gd name="T6" fmla="*/ 13 w 242"/>
                <a:gd name="T7" fmla="*/ 16 h 67"/>
                <a:gd name="T8" fmla="*/ 18 w 242"/>
                <a:gd name="T9" fmla="*/ 21 h 67"/>
                <a:gd name="T10" fmla="*/ 23 w 242"/>
                <a:gd name="T11" fmla="*/ 27 h 67"/>
                <a:gd name="T12" fmla="*/ 28 w 242"/>
                <a:gd name="T13" fmla="*/ 31 h 67"/>
                <a:gd name="T14" fmla="*/ 34 w 242"/>
                <a:gd name="T15" fmla="*/ 36 h 67"/>
                <a:gd name="T16" fmla="*/ 39 w 242"/>
                <a:gd name="T17" fmla="*/ 39 h 67"/>
                <a:gd name="T18" fmla="*/ 46 w 242"/>
                <a:gd name="T19" fmla="*/ 44 h 67"/>
                <a:gd name="T20" fmla="*/ 52 w 242"/>
                <a:gd name="T21" fmla="*/ 47 h 67"/>
                <a:gd name="T22" fmla="*/ 58 w 242"/>
                <a:gd name="T23" fmla="*/ 50 h 67"/>
                <a:gd name="T24" fmla="*/ 65 w 242"/>
                <a:gd name="T25" fmla="*/ 53 h 67"/>
                <a:gd name="T26" fmla="*/ 71 w 242"/>
                <a:gd name="T27" fmla="*/ 56 h 67"/>
                <a:gd name="T28" fmla="*/ 78 w 242"/>
                <a:gd name="T29" fmla="*/ 59 h 67"/>
                <a:gd name="T30" fmla="*/ 85 w 242"/>
                <a:gd name="T31" fmla="*/ 61 h 67"/>
                <a:gd name="T32" fmla="*/ 92 w 242"/>
                <a:gd name="T33" fmla="*/ 63 h 67"/>
                <a:gd name="T34" fmla="*/ 99 w 242"/>
                <a:gd name="T35" fmla="*/ 64 h 67"/>
                <a:gd name="T36" fmla="*/ 106 w 242"/>
                <a:gd name="T37" fmla="*/ 65 h 67"/>
                <a:gd name="T38" fmla="*/ 113 w 242"/>
                <a:gd name="T39" fmla="*/ 66 h 67"/>
                <a:gd name="T40" fmla="*/ 120 w 242"/>
                <a:gd name="T41" fmla="*/ 66 h 67"/>
                <a:gd name="T42" fmla="*/ 127 w 242"/>
                <a:gd name="T43" fmla="*/ 66 h 67"/>
                <a:gd name="T44" fmla="*/ 134 w 242"/>
                <a:gd name="T45" fmla="*/ 65 h 67"/>
                <a:gd name="T46" fmla="*/ 141 w 242"/>
                <a:gd name="T47" fmla="*/ 64 h 67"/>
                <a:gd name="T48" fmla="*/ 149 w 242"/>
                <a:gd name="T49" fmla="*/ 63 h 67"/>
                <a:gd name="T50" fmla="*/ 156 w 242"/>
                <a:gd name="T51" fmla="*/ 61 h 67"/>
                <a:gd name="T52" fmla="*/ 163 w 242"/>
                <a:gd name="T53" fmla="*/ 59 h 67"/>
                <a:gd name="T54" fmla="*/ 169 w 242"/>
                <a:gd name="T55" fmla="*/ 56 h 67"/>
                <a:gd name="T56" fmla="*/ 176 w 242"/>
                <a:gd name="T57" fmla="*/ 54 h 67"/>
                <a:gd name="T58" fmla="*/ 182 w 242"/>
                <a:gd name="T59" fmla="*/ 50 h 67"/>
                <a:gd name="T60" fmla="*/ 188 w 242"/>
                <a:gd name="T61" fmla="*/ 47 h 67"/>
                <a:gd name="T62" fmla="*/ 194 w 242"/>
                <a:gd name="T63" fmla="*/ 43 h 67"/>
                <a:gd name="T64" fmla="*/ 200 w 242"/>
                <a:gd name="T65" fmla="*/ 39 h 67"/>
                <a:gd name="T66" fmla="*/ 205 w 242"/>
                <a:gd name="T67" fmla="*/ 35 h 67"/>
                <a:gd name="T68" fmla="*/ 211 w 242"/>
                <a:gd name="T69" fmla="*/ 30 h 67"/>
                <a:gd name="T70" fmla="*/ 216 w 242"/>
                <a:gd name="T71" fmla="*/ 25 h 67"/>
                <a:gd name="T72" fmla="*/ 221 w 242"/>
                <a:gd name="T73" fmla="*/ 21 h 67"/>
                <a:gd name="T74" fmla="*/ 226 w 242"/>
                <a:gd name="T75" fmla="*/ 16 h 67"/>
                <a:gd name="T76" fmla="*/ 231 w 242"/>
                <a:gd name="T77" fmla="*/ 11 h 67"/>
                <a:gd name="T78" fmla="*/ 236 w 242"/>
                <a:gd name="T79" fmla="*/ 5 h 67"/>
                <a:gd name="T80" fmla="*/ 240 w 242"/>
                <a:gd name="T81" fmla="*/ 1 h 67"/>
                <a:gd name="T82" fmla="*/ 241 w 242"/>
                <a:gd name="T83" fmla="*/ 0 h 67"/>
                <a:gd name="T84" fmla="*/ 0 w 242"/>
                <a:gd name="T85" fmla="*/ 0 h 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2"/>
                <a:gd name="T130" fmla="*/ 0 h 67"/>
                <a:gd name="T131" fmla="*/ 242 w 242"/>
                <a:gd name="T132" fmla="*/ 67 h 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2" h="67">
                  <a:moveTo>
                    <a:pt x="0" y="0"/>
                  </a:moveTo>
                  <a:lnTo>
                    <a:pt x="4" y="6"/>
                  </a:lnTo>
                  <a:lnTo>
                    <a:pt x="9" y="11"/>
                  </a:lnTo>
                  <a:lnTo>
                    <a:pt x="13" y="16"/>
                  </a:lnTo>
                  <a:lnTo>
                    <a:pt x="18" y="21"/>
                  </a:lnTo>
                  <a:lnTo>
                    <a:pt x="23" y="27"/>
                  </a:lnTo>
                  <a:lnTo>
                    <a:pt x="28" y="31"/>
                  </a:lnTo>
                  <a:lnTo>
                    <a:pt x="34" y="36"/>
                  </a:lnTo>
                  <a:lnTo>
                    <a:pt x="39" y="39"/>
                  </a:lnTo>
                  <a:lnTo>
                    <a:pt x="46" y="44"/>
                  </a:lnTo>
                  <a:lnTo>
                    <a:pt x="52" y="47"/>
                  </a:lnTo>
                  <a:lnTo>
                    <a:pt x="58" y="50"/>
                  </a:lnTo>
                  <a:lnTo>
                    <a:pt x="65" y="53"/>
                  </a:lnTo>
                  <a:lnTo>
                    <a:pt x="71" y="56"/>
                  </a:lnTo>
                  <a:lnTo>
                    <a:pt x="78" y="59"/>
                  </a:lnTo>
                  <a:lnTo>
                    <a:pt x="85" y="61"/>
                  </a:lnTo>
                  <a:lnTo>
                    <a:pt x="92" y="63"/>
                  </a:lnTo>
                  <a:lnTo>
                    <a:pt x="99" y="64"/>
                  </a:lnTo>
                  <a:lnTo>
                    <a:pt x="106" y="65"/>
                  </a:lnTo>
                  <a:lnTo>
                    <a:pt x="113" y="66"/>
                  </a:lnTo>
                  <a:lnTo>
                    <a:pt x="120" y="66"/>
                  </a:lnTo>
                  <a:lnTo>
                    <a:pt x="127" y="66"/>
                  </a:lnTo>
                  <a:lnTo>
                    <a:pt x="134" y="65"/>
                  </a:lnTo>
                  <a:lnTo>
                    <a:pt x="141" y="64"/>
                  </a:lnTo>
                  <a:lnTo>
                    <a:pt x="149" y="63"/>
                  </a:lnTo>
                  <a:lnTo>
                    <a:pt x="156" y="61"/>
                  </a:lnTo>
                  <a:lnTo>
                    <a:pt x="163" y="59"/>
                  </a:lnTo>
                  <a:lnTo>
                    <a:pt x="169" y="56"/>
                  </a:lnTo>
                  <a:lnTo>
                    <a:pt x="176" y="54"/>
                  </a:lnTo>
                  <a:lnTo>
                    <a:pt x="182" y="50"/>
                  </a:lnTo>
                  <a:lnTo>
                    <a:pt x="188" y="47"/>
                  </a:lnTo>
                  <a:lnTo>
                    <a:pt x="194" y="43"/>
                  </a:lnTo>
                  <a:lnTo>
                    <a:pt x="200" y="39"/>
                  </a:lnTo>
                  <a:lnTo>
                    <a:pt x="205" y="35"/>
                  </a:lnTo>
                  <a:lnTo>
                    <a:pt x="211" y="30"/>
                  </a:lnTo>
                  <a:lnTo>
                    <a:pt x="216" y="25"/>
                  </a:lnTo>
                  <a:lnTo>
                    <a:pt x="221" y="21"/>
                  </a:lnTo>
                  <a:lnTo>
                    <a:pt x="226" y="16"/>
                  </a:lnTo>
                  <a:lnTo>
                    <a:pt x="231" y="11"/>
                  </a:lnTo>
                  <a:lnTo>
                    <a:pt x="236" y="5"/>
                  </a:lnTo>
                  <a:lnTo>
                    <a:pt x="240" y="1"/>
                  </a:lnTo>
                  <a:lnTo>
                    <a:pt x="241" y="0"/>
                  </a:lnTo>
                  <a:lnTo>
                    <a:pt x="0" y="0"/>
                  </a:lnTo>
                </a:path>
              </a:pathLst>
            </a:custGeom>
            <a:solidFill>
              <a:srgbClr val="80FFF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77" name="Freeform 659"/>
            <p:cNvSpPr>
              <a:spLocks/>
            </p:cNvSpPr>
            <p:nvPr/>
          </p:nvSpPr>
          <p:spPr bwMode="auto">
            <a:xfrm>
              <a:off x="5089" y="4141"/>
              <a:ext cx="189" cy="42"/>
            </a:xfrm>
            <a:custGeom>
              <a:avLst/>
              <a:gdLst>
                <a:gd name="T0" fmla="*/ 0 w 189"/>
                <a:gd name="T1" fmla="*/ 0 h 42"/>
                <a:gd name="T2" fmla="*/ 4 w 189"/>
                <a:gd name="T3" fmla="*/ 5 h 42"/>
                <a:gd name="T4" fmla="*/ 9 w 189"/>
                <a:gd name="T5" fmla="*/ 9 h 42"/>
                <a:gd name="T6" fmla="*/ 14 w 189"/>
                <a:gd name="T7" fmla="*/ 13 h 42"/>
                <a:gd name="T8" fmla="*/ 20 w 189"/>
                <a:gd name="T9" fmla="*/ 17 h 42"/>
                <a:gd name="T10" fmla="*/ 25 w 189"/>
                <a:gd name="T11" fmla="*/ 20 h 42"/>
                <a:gd name="T12" fmla="*/ 32 w 189"/>
                <a:gd name="T13" fmla="*/ 23 h 42"/>
                <a:gd name="T14" fmla="*/ 37 w 189"/>
                <a:gd name="T15" fmla="*/ 26 h 42"/>
                <a:gd name="T16" fmla="*/ 43 w 189"/>
                <a:gd name="T17" fmla="*/ 28 h 42"/>
                <a:gd name="T18" fmla="*/ 49 w 189"/>
                <a:gd name="T19" fmla="*/ 31 h 42"/>
                <a:gd name="T20" fmla="*/ 55 w 189"/>
                <a:gd name="T21" fmla="*/ 33 h 42"/>
                <a:gd name="T22" fmla="*/ 62 w 189"/>
                <a:gd name="T23" fmla="*/ 36 h 42"/>
                <a:gd name="T24" fmla="*/ 68 w 189"/>
                <a:gd name="T25" fmla="*/ 37 h 42"/>
                <a:gd name="T26" fmla="*/ 74 w 189"/>
                <a:gd name="T27" fmla="*/ 39 h 42"/>
                <a:gd name="T28" fmla="*/ 81 w 189"/>
                <a:gd name="T29" fmla="*/ 40 h 42"/>
                <a:gd name="T30" fmla="*/ 87 w 189"/>
                <a:gd name="T31" fmla="*/ 40 h 42"/>
                <a:gd name="T32" fmla="*/ 94 w 189"/>
                <a:gd name="T33" fmla="*/ 41 h 42"/>
                <a:gd name="T34" fmla="*/ 100 w 189"/>
                <a:gd name="T35" fmla="*/ 40 h 42"/>
                <a:gd name="T36" fmla="*/ 107 w 189"/>
                <a:gd name="T37" fmla="*/ 40 h 42"/>
                <a:gd name="T38" fmla="*/ 113 w 189"/>
                <a:gd name="T39" fmla="*/ 39 h 42"/>
                <a:gd name="T40" fmla="*/ 120 w 189"/>
                <a:gd name="T41" fmla="*/ 38 h 42"/>
                <a:gd name="T42" fmla="*/ 126 w 189"/>
                <a:gd name="T43" fmla="*/ 36 h 42"/>
                <a:gd name="T44" fmla="*/ 133 w 189"/>
                <a:gd name="T45" fmla="*/ 35 h 42"/>
                <a:gd name="T46" fmla="*/ 139 w 189"/>
                <a:gd name="T47" fmla="*/ 32 h 42"/>
                <a:gd name="T48" fmla="*/ 145 w 189"/>
                <a:gd name="T49" fmla="*/ 30 h 42"/>
                <a:gd name="T50" fmla="*/ 151 w 189"/>
                <a:gd name="T51" fmla="*/ 27 h 42"/>
                <a:gd name="T52" fmla="*/ 157 w 189"/>
                <a:gd name="T53" fmla="*/ 24 h 42"/>
                <a:gd name="T54" fmla="*/ 162 w 189"/>
                <a:gd name="T55" fmla="*/ 20 h 42"/>
                <a:gd name="T56" fmla="*/ 168 w 189"/>
                <a:gd name="T57" fmla="*/ 17 h 42"/>
                <a:gd name="T58" fmla="*/ 173 w 189"/>
                <a:gd name="T59" fmla="*/ 13 h 42"/>
                <a:gd name="T60" fmla="*/ 178 w 189"/>
                <a:gd name="T61" fmla="*/ 9 h 42"/>
                <a:gd name="T62" fmla="*/ 183 w 189"/>
                <a:gd name="T63" fmla="*/ 5 h 42"/>
                <a:gd name="T64" fmla="*/ 188 w 189"/>
                <a:gd name="T65" fmla="*/ 0 h 42"/>
                <a:gd name="T66" fmla="*/ 0 w 189"/>
                <a:gd name="T67" fmla="*/ 0 h 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9"/>
                <a:gd name="T103" fmla="*/ 0 h 42"/>
                <a:gd name="T104" fmla="*/ 189 w 189"/>
                <a:gd name="T105" fmla="*/ 42 h 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9" h="42">
                  <a:moveTo>
                    <a:pt x="0" y="0"/>
                  </a:moveTo>
                  <a:lnTo>
                    <a:pt x="4" y="5"/>
                  </a:lnTo>
                  <a:lnTo>
                    <a:pt x="9" y="9"/>
                  </a:lnTo>
                  <a:lnTo>
                    <a:pt x="14" y="13"/>
                  </a:lnTo>
                  <a:lnTo>
                    <a:pt x="20" y="17"/>
                  </a:lnTo>
                  <a:lnTo>
                    <a:pt x="25" y="20"/>
                  </a:lnTo>
                  <a:lnTo>
                    <a:pt x="32" y="23"/>
                  </a:lnTo>
                  <a:lnTo>
                    <a:pt x="37" y="26"/>
                  </a:lnTo>
                  <a:lnTo>
                    <a:pt x="43" y="28"/>
                  </a:lnTo>
                  <a:lnTo>
                    <a:pt x="49" y="31"/>
                  </a:lnTo>
                  <a:lnTo>
                    <a:pt x="55" y="33"/>
                  </a:lnTo>
                  <a:lnTo>
                    <a:pt x="62" y="36"/>
                  </a:lnTo>
                  <a:lnTo>
                    <a:pt x="68" y="37"/>
                  </a:lnTo>
                  <a:lnTo>
                    <a:pt x="74" y="39"/>
                  </a:lnTo>
                  <a:lnTo>
                    <a:pt x="81" y="40"/>
                  </a:lnTo>
                  <a:lnTo>
                    <a:pt x="87" y="40"/>
                  </a:lnTo>
                  <a:lnTo>
                    <a:pt x="94" y="41"/>
                  </a:lnTo>
                  <a:lnTo>
                    <a:pt x="100" y="40"/>
                  </a:lnTo>
                  <a:lnTo>
                    <a:pt x="107" y="40"/>
                  </a:lnTo>
                  <a:lnTo>
                    <a:pt x="113" y="39"/>
                  </a:lnTo>
                  <a:lnTo>
                    <a:pt x="120" y="38"/>
                  </a:lnTo>
                  <a:lnTo>
                    <a:pt x="126" y="36"/>
                  </a:lnTo>
                  <a:lnTo>
                    <a:pt x="133" y="35"/>
                  </a:lnTo>
                  <a:lnTo>
                    <a:pt x="139" y="32"/>
                  </a:lnTo>
                  <a:lnTo>
                    <a:pt x="145" y="30"/>
                  </a:lnTo>
                  <a:lnTo>
                    <a:pt x="151" y="27"/>
                  </a:lnTo>
                  <a:lnTo>
                    <a:pt x="157" y="24"/>
                  </a:lnTo>
                  <a:lnTo>
                    <a:pt x="162" y="20"/>
                  </a:lnTo>
                  <a:lnTo>
                    <a:pt x="168" y="17"/>
                  </a:lnTo>
                  <a:lnTo>
                    <a:pt x="173" y="13"/>
                  </a:lnTo>
                  <a:lnTo>
                    <a:pt x="178" y="9"/>
                  </a:lnTo>
                  <a:lnTo>
                    <a:pt x="183" y="5"/>
                  </a:lnTo>
                  <a:lnTo>
                    <a:pt x="188" y="0"/>
                  </a:lnTo>
                  <a:lnTo>
                    <a:pt x="0" y="0"/>
                  </a:lnTo>
                </a:path>
              </a:pathLst>
            </a:custGeom>
            <a:solidFill>
              <a:srgbClr val="202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78" name="Freeform 660"/>
            <p:cNvSpPr>
              <a:spLocks/>
            </p:cNvSpPr>
            <p:nvPr/>
          </p:nvSpPr>
          <p:spPr bwMode="auto">
            <a:xfrm>
              <a:off x="5178" y="3954"/>
              <a:ext cx="17" cy="175"/>
            </a:xfrm>
            <a:custGeom>
              <a:avLst/>
              <a:gdLst>
                <a:gd name="T0" fmla="*/ 0 w 17"/>
                <a:gd name="T1" fmla="*/ 166 h 175"/>
                <a:gd name="T2" fmla="*/ 6 w 17"/>
                <a:gd name="T3" fmla="*/ 173 h 175"/>
                <a:gd name="T4" fmla="*/ 16 w 17"/>
                <a:gd name="T5" fmla="*/ 174 h 175"/>
                <a:gd name="T6" fmla="*/ 16 w 17"/>
                <a:gd name="T7" fmla="*/ 3 h 175"/>
                <a:gd name="T8" fmla="*/ 0 w 17"/>
                <a:gd name="T9" fmla="*/ 0 h 175"/>
                <a:gd name="T10" fmla="*/ 0 w 17"/>
                <a:gd name="T11" fmla="*/ 163 h 175"/>
                <a:gd name="T12" fmla="*/ 0 w 17"/>
                <a:gd name="T13" fmla="*/ 166 h 175"/>
                <a:gd name="T14" fmla="*/ 0 60000 65536"/>
                <a:gd name="T15" fmla="*/ 0 60000 65536"/>
                <a:gd name="T16" fmla="*/ 0 60000 65536"/>
                <a:gd name="T17" fmla="*/ 0 60000 65536"/>
                <a:gd name="T18" fmla="*/ 0 60000 65536"/>
                <a:gd name="T19" fmla="*/ 0 60000 65536"/>
                <a:gd name="T20" fmla="*/ 0 60000 65536"/>
                <a:gd name="T21" fmla="*/ 0 w 17"/>
                <a:gd name="T22" fmla="*/ 0 h 175"/>
                <a:gd name="T23" fmla="*/ 17 w 17"/>
                <a:gd name="T24" fmla="*/ 175 h 1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5">
                  <a:moveTo>
                    <a:pt x="0" y="166"/>
                  </a:moveTo>
                  <a:lnTo>
                    <a:pt x="6" y="173"/>
                  </a:lnTo>
                  <a:lnTo>
                    <a:pt x="16" y="174"/>
                  </a:lnTo>
                  <a:lnTo>
                    <a:pt x="16" y="3"/>
                  </a:lnTo>
                  <a:lnTo>
                    <a:pt x="0" y="0"/>
                  </a:lnTo>
                  <a:lnTo>
                    <a:pt x="0" y="163"/>
                  </a:lnTo>
                  <a:lnTo>
                    <a:pt x="0" y="166"/>
                  </a:lnTo>
                </a:path>
              </a:pathLst>
            </a:custGeom>
            <a:solidFill>
              <a:srgbClr val="202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79" name="Freeform 661"/>
            <p:cNvSpPr>
              <a:spLocks/>
            </p:cNvSpPr>
            <p:nvPr/>
          </p:nvSpPr>
          <p:spPr bwMode="auto">
            <a:xfrm>
              <a:off x="5089" y="4123"/>
              <a:ext cx="188" cy="40"/>
            </a:xfrm>
            <a:custGeom>
              <a:avLst/>
              <a:gdLst>
                <a:gd name="T0" fmla="*/ 0 w 188"/>
                <a:gd name="T1" fmla="*/ 18 h 40"/>
                <a:gd name="T2" fmla="*/ 15 w 188"/>
                <a:gd name="T3" fmla="*/ 13 h 40"/>
                <a:gd name="T4" fmla="*/ 29 w 188"/>
                <a:gd name="T5" fmla="*/ 16 h 40"/>
                <a:gd name="T6" fmla="*/ 47 w 188"/>
                <a:gd name="T7" fmla="*/ 16 h 40"/>
                <a:gd name="T8" fmla="*/ 62 w 188"/>
                <a:gd name="T9" fmla="*/ 6 h 40"/>
                <a:gd name="T10" fmla="*/ 74 w 188"/>
                <a:gd name="T11" fmla="*/ 10 h 40"/>
                <a:gd name="T12" fmla="*/ 89 w 188"/>
                <a:gd name="T13" fmla="*/ 0 h 40"/>
                <a:gd name="T14" fmla="*/ 105 w 188"/>
                <a:gd name="T15" fmla="*/ 5 h 40"/>
                <a:gd name="T16" fmla="*/ 118 w 188"/>
                <a:gd name="T17" fmla="*/ 18 h 40"/>
                <a:gd name="T18" fmla="*/ 130 w 188"/>
                <a:gd name="T19" fmla="*/ 12 h 40"/>
                <a:gd name="T20" fmla="*/ 142 w 188"/>
                <a:gd name="T21" fmla="*/ 16 h 40"/>
                <a:gd name="T22" fmla="*/ 175 w 188"/>
                <a:gd name="T23" fmla="*/ 8 h 40"/>
                <a:gd name="T24" fmla="*/ 187 w 188"/>
                <a:gd name="T25" fmla="*/ 18 h 40"/>
                <a:gd name="T26" fmla="*/ 167 w 188"/>
                <a:gd name="T27" fmla="*/ 27 h 40"/>
                <a:gd name="T28" fmla="*/ 95 w 188"/>
                <a:gd name="T29" fmla="*/ 39 h 40"/>
                <a:gd name="T30" fmla="*/ 0 w 188"/>
                <a:gd name="T31" fmla="*/ 18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40"/>
                <a:gd name="T50" fmla="*/ 188 w 188"/>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40">
                  <a:moveTo>
                    <a:pt x="0" y="18"/>
                  </a:moveTo>
                  <a:lnTo>
                    <a:pt x="15" y="13"/>
                  </a:lnTo>
                  <a:lnTo>
                    <a:pt x="29" y="16"/>
                  </a:lnTo>
                  <a:lnTo>
                    <a:pt x="47" y="16"/>
                  </a:lnTo>
                  <a:lnTo>
                    <a:pt x="62" y="6"/>
                  </a:lnTo>
                  <a:lnTo>
                    <a:pt x="74" y="10"/>
                  </a:lnTo>
                  <a:lnTo>
                    <a:pt x="89" y="0"/>
                  </a:lnTo>
                  <a:lnTo>
                    <a:pt x="105" y="5"/>
                  </a:lnTo>
                  <a:lnTo>
                    <a:pt x="118" y="18"/>
                  </a:lnTo>
                  <a:lnTo>
                    <a:pt x="130" y="12"/>
                  </a:lnTo>
                  <a:lnTo>
                    <a:pt x="142" y="16"/>
                  </a:lnTo>
                  <a:lnTo>
                    <a:pt x="175" y="8"/>
                  </a:lnTo>
                  <a:lnTo>
                    <a:pt x="187" y="18"/>
                  </a:lnTo>
                  <a:lnTo>
                    <a:pt x="167" y="27"/>
                  </a:lnTo>
                  <a:lnTo>
                    <a:pt x="95" y="39"/>
                  </a:lnTo>
                  <a:lnTo>
                    <a:pt x="0" y="18"/>
                  </a:lnTo>
                </a:path>
              </a:pathLst>
            </a:custGeom>
            <a:solidFill>
              <a:srgbClr val="202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80" name="Freeform 662"/>
            <p:cNvSpPr>
              <a:spLocks/>
            </p:cNvSpPr>
            <p:nvPr/>
          </p:nvSpPr>
          <p:spPr bwMode="auto">
            <a:xfrm>
              <a:off x="5023" y="4037"/>
              <a:ext cx="324" cy="147"/>
            </a:xfrm>
            <a:custGeom>
              <a:avLst/>
              <a:gdLst>
                <a:gd name="T0" fmla="*/ 0 w 324"/>
                <a:gd name="T1" fmla="*/ 0 h 147"/>
                <a:gd name="T2" fmla="*/ 3 w 324"/>
                <a:gd name="T3" fmla="*/ 9 h 147"/>
                <a:gd name="T4" fmla="*/ 6 w 324"/>
                <a:gd name="T5" fmla="*/ 19 h 147"/>
                <a:gd name="T6" fmla="*/ 10 w 324"/>
                <a:gd name="T7" fmla="*/ 27 h 147"/>
                <a:gd name="T8" fmla="*/ 13 w 324"/>
                <a:gd name="T9" fmla="*/ 37 h 147"/>
                <a:gd name="T10" fmla="*/ 18 w 324"/>
                <a:gd name="T11" fmla="*/ 45 h 147"/>
                <a:gd name="T12" fmla="*/ 23 w 324"/>
                <a:gd name="T13" fmla="*/ 53 h 147"/>
                <a:gd name="T14" fmla="*/ 28 w 324"/>
                <a:gd name="T15" fmla="*/ 61 h 147"/>
                <a:gd name="T16" fmla="*/ 33 w 324"/>
                <a:gd name="T17" fmla="*/ 69 h 147"/>
                <a:gd name="T18" fmla="*/ 39 w 324"/>
                <a:gd name="T19" fmla="*/ 77 h 147"/>
                <a:gd name="T20" fmla="*/ 45 w 324"/>
                <a:gd name="T21" fmla="*/ 85 h 147"/>
                <a:gd name="T22" fmla="*/ 51 w 324"/>
                <a:gd name="T23" fmla="*/ 92 h 147"/>
                <a:gd name="T24" fmla="*/ 57 w 324"/>
                <a:gd name="T25" fmla="*/ 99 h 147"/>
                <a:gd name="T26" fmla="*/ 64 w 324"/>
                <a:gd name="T27" fmla="*/ 106 h 147"/>
                <a:gd name="T28" fmla="*/ 72 w 324"/>
                <a:gd name="T29" fmla="*/ 112 h 147"/>
                <a:gd name="T30" fmla="*/ 79 w 324"/>
                <a:gd name="T31" fmla="*/ 119 h 147"/>
                <a:gd name="T32" fmla="*/ 88 w 324"/>
                <a:gd name="T33" fmla="*/ 124 h 147"/>
                <a:gd name="T34" fmla="*/ 96 w 324"/>
                <a:gd name="T35" fmla="*/ 129 h 147"/>
                <a:gd name="T36" fmla="*/ 104 w 324"/>
                <a:gd name="T37" fmla="*/ 133 h 147"/>
                <a:gd name="T38" fmla="*/ 114 w 324"/>
                <a:gd name="T39" fmla="*/ 137 h 147"/>
                <a:gd name="T40" fmla="*/ 123 w 324"/>
                <a:gd name="T41" fmla="*/ 140 h 147"/>
                <a:gd name="T42" fmla="*/ 132 w 324"/>
                <a:gd name="T43" fmla="*/ 143 h 147"/>
                <a:gd name="T44" fmla="*/ 142 w 324"/>
                <a:gd name="T45" fmla="*/ 145 h 147"/>
                <a:gd name="T46" fmla="*/ 152 w 324"/>
                <a:gd name="T47" fmla="*/ 145 h 147"/>
                <a:gd name="T48" fmla="*/ 161 w 324"/>
                <a:gd name="T49" fmla="*/ 146 h 147"/>
                <a:gd name="T50" fmla="*/ 171 w 324"/>
                <a:gd name="T51" fmla="*/ 146 h 147"/>
                <a:gd name="T52" fmla="*/ 181 w 324"/>
                <a:gd name="T53" fmla="*/ 145 h 147"/>
                <a:gd name="T54" fmla="*/ 190 w 324"/>
                <a:gd name="T55" fmla="*/ 143 h 147"/>
                <a:gd name="T56" fmla="*/ 200 w 324"/>
                <a:gd name="T57" fmla="*/ 140 h 147"/>
                <a:gd name="T58" fmla="*/ 209 w 324"/>
                <a:gd name="T59" fmla="*/ 137 h 147"/>
                <a:gd name="T60" fmla="*/ 218 w 324"/>
                <a:gd name="T61" fmla="*/ 133 h 147"/>
                <a:gd name="T62" fmla="*/ 226 w 324"/>
                <a:gd name="T63" fmla="*/ 128 h 147"/>
                <a:gd name="T64" fmla="*/ 235 w 324"/>
                <a:gd name="T65" fmla="*/ 123 h 147"/>
                <a:gd name="T66" fmla="*/ 243 w 324"/>
                <a:gd name="T67" fmla="*/ 118 h 147"/>
                <a:gd name="T68" fmla="*/ 251 w 324"/>
                <a:gd name="T69" fmla="*/ 112 h 147"/>
                <a:gd name="T70" fmla="*/ 258 w 324"/>
                <a:gd name="T71" fmla="*/ 106 h 147"/>
                <a:gd name="T72" fmla="*/ 265 w 324"/>
                <a:gd name="T73" fmla="*/ 100 h 147"/>
                <a:gd name="T74" fmla="*/ 272 w 324"/>
                <a:gd name="T75" fmla="*/ 92 h 147"/>
                <a:gd name="T76" fmla="*/ 278 w 324"/>
                <a:gd name="T77" fmla="*/ 86 h 147"/>
                <a:gd name="T78" fmla="*/ 284 w 324"/>
                <a:gd name="T79" fmla="*/ 78 h 147"/>
                <a:gd name="T80" fmla="*/ 290 w 324"/>
                <a:gd name="T81" fmla="*/ 69 h 147"/>
                <a:gd name="T82" fmla="*/ 295 w 324"/>
                <a:gd name="T83" fmla="*/ 61 h 147"/>
                <a:gd name="T84" fmla="*/ 300 w 324"/>
                <a:gd name="T85" fmla="*/ 53 h 147"/>
                <a:gd name="T86" fmla="*/ 304 w 324"/>
                <a:gd name="T87" fmla="*/ 45 h 147"/>
                <a:gd name="T88" fmla="*/ 309 w 324"/>
                <a:gd name="T89" fmla="*/ 36 h 147"/>
                <a:gd name="T90" fmla="*/ 313 w 324"/>
                <a:gd name="T91" fmla="*/ 27 h 147"/>
                <a:gd name="T92" fmla="*/ 316 w 324"/>
                <a:gd name="T93" fmla="*/ 19 h 147"/>
                <a:gd name="T94" fmla="*/ 320 w 324"/>
                <a:gd name="T95" fmla="*/ 9 h 147"/>
                <a:gd name="T96" fmla="*/ 322 w 324"/>
                <a:gd name="T97" fmla="*/ 1 h 147"/>
                <a:gd name="T98" fmla="*/ 323 w 324"/>
                <a:gd name="T99" fmla="*/ 0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24"/>
                <a:gd name="T151" fmla="*/ 0 h 147"/>
                <a:gd name="T152" fmla="*/ 324 w 324"/>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24" h="147">
                  <a:moveTo>
                    <a:pt x="0" y="0"/>
                  </a:moveTo>
                  <a:lnTo>
                    <a:pt x="3" y="9"/>
                  </a:lnTo>
                  <a:lnTo>
                    <a:pt x="6" y="19"/>
                  </a:lnTo>
                  <a:lnTo>
                    <a:pt x="10" y="27"/>
                  </a:lnTo>
                  <a:lnTo>
                    <a:pt x="13" y="37"/>
                  </a:lnTo>
                  <a:lnTo>
                    <a:pt x="18" y="45"/>
                  </a:lnTo>
                  <a:lnTo>
                    <a:pt x="23" y="53"/>
                  </a:lnTo>
                  <a:lnTo>
                    <a:pt x="28" y="61"/>
                  </a:lnTo>
                  <a:lnTo>
                    <a:pt x="33" y="69"/>
                  </a:lnTo>
                  <a:lnTo>
                    <a:pt x="39" y="77"/>
                  </a:lnTo>
                  <a:lnTo>
                    <a:pt x="45" y="85"/>
                  </a:lnTo>
                  <a:lnTo>
                    <a:pt x="51" y="92"/>
                  </a:lnTo>
                  <a:lnTo>
                    <a:pt x="57" y="99"/>
                  </a:lnTo>
                  <a:lnTo>
                    <a:pt x="64" y="106"/>
                  </a:lnTo>
                  <a:lnTo>
                    <a:pt x="72" y="112"/>
                  </a:lnTo>
                  <a:lnTo>
                    <a:pt x="79" y="119"/>
                  </a:lnTo>
                  <a:lnTo>
                    <a:pt x="88" y="124"/>
                  </a:lnTo>
                  <a:lnTo>
                    <a:pt x="96" y="129"/>
                  </a:lnTo>
                  <a:lnTo>
                    <a:pt x="104" y="133"/>
                  </a:lnTo>
                  <a:lnTo>
                    <a:pt x="114" y="137"/>
                  </a:lnTo>
                  <a:lnTo>
                    <a:pt x="123" y="140"/>
                  </a:lnTo>
                  <a:lnTo>
                    <a:pt x="132" y="143"/>
                  </a:lnTo>
                  <a:lnTo>
                    <a:pt x="142" y="145"/>
                  </a:lnTo>
                  <a:lnTo>
                    <a:pt x="152" y="145"/>
                  </a:lnTo>
                  <a:lnTo>
                    <a:pt x="161" y="146"/>
                  </a:lnTo>
                  <a:lnTo>
                    <a:pt x="171" y="146"/>
                  </a:lnTo>
                  <a:lnTo>
                    <a:pt x="181" y="145"/>
                  </a:lnTo>
                  <a:lnTo>
                    <a:pt x="190" y="143"/>
                  </a:lnTo>
                  <a:lnTo>
                    <a:pt x="200" y="140"/>
                  </a:lnTo>
                  <a:lnTo>
                    <a:pt x="209" y="137"/>
                  </a:lnTo>
                  <a:lnTo>
                    <a:pt x="218" y="133"/>
                  </a:lnTo>
                  <a:lnTo>
                    <a:pt x="226" y="128"/>
                  </a:lnTo>
                  <a:lnTo>
                    <a:pt x="235" y="123"/>
                  </a:lnTo>
                  <a:lnTo>
                    <a:pt x="243" y="118"/>
                  </a:lnTo>
                  <a:lnTo>
                    <a:pt x="251" y="112"/>
                  </a:lnTo>
                  <a:lnTo>
                    <a:pt x="258" y="106"/>
                  </a:lnTo>
                  <a:lnTo>
                    <a:pt x="265" y="100"/>
                  </a:lnTo>
                  <a:lnTo>
                    <a:pt x="272" y="92"/>
                  </a:lnTo>
                  <a:lnTo>
                    <a:pt x="278" y="86"/>
                  </a:lnTo>
                  <a:lnTo>
                    <a:pt x="284" y="78"/>
                  </a:lnTo>
                  <a:lnTo>
                    <a:pt x="290" y="69"/>
                  </a:lnTo>
                  <a:lnTo>
                    <a:pt x="295" y="61"/>
                  </a:lnTo>
                  <a:lnTo>
                    <a:pt x="300" y="53"/>
                  </a:lnTo>
                  <a:lnTo>
                    <a:pt x="304" y="45"/>
                  </a:lnTo>
                  <a:lnTo>
                    <a:pt x="309" y="36"/>
                  </a:lnTo>
                  <a:lnTo>
                    <a:pt x="313" y="27"/>
                  </a:lnTo>
                  <a:lnTo>
                    <a:pt x="316" y="19"/>
                  </a:lnTo>
                  <a:lnTo>
                    <a:pt x="320" y="9"/>
                  </a:lnTo>
                  <a:lnTo>
                    <a:pt x="322" y="1"/>
                  </a:lnTo>
                  <a:lnTo>
                    <a:pt x="323" y="0"/>
                  </a:lnTo>
                </a:path>
              </a:pathLst>
            </a:custGeom>
            <a:noFill/>
            <a:ln w="12700" cap="rnd">
              <a:solidFill>
                <a:srgbClr val="80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66581" name="Freeform 663"/>
            <p:cNvSpPr>
              <a:spLocks/>
            </p:cNvSpPr>
            <p:nvPr/>
          </p:nvSpPr>
          <p:spPr bwMode="auto">
            <a:xfrm>
              <a:off x="4952" y="3908"/>
              <a:ext cx="27" cy="28"/>
            </a:xfrm>
            <a:custGeom>
              <a:avLst/>
              <a:gdLst>
                <a:gd name="T0" fmla="*/ 0 w 27"/>
                <a:gd name="T1" fmla="*/ 12 h 28"/>
                <a:gd name="T2" fmla="*/ 13 w 27"/>
                <a:gd name="T3" fmla="*/ 27 h 28"/>
                <a:gd name="T4" fmla="*/ 26 w 27"/>
                <a:gd name="T5" fmla="*/ 12 h 28"/>
                <a:gd name="T6" fmla="*/ 13 w 27"/>
                <a:gd name="T7" fmla="*/ 0 h 28"/>
                <a:gd name="T8" fmla="*/ 0 w 27"/>
                <a:gd name="T9" fmla="*/ 12 h 28"/>
                <a:gd name="T10" fmla="*/ 0 60000 65536"/>
                <a:gd name="T11" fmla="*/ 0 60000 65536"/>
                <a:gd name="T12" fmla="*/ 0 60000 65536"/>
                <a:gd name="T13" fmla="*/ 0 60000 65536"/>
                <a:gd name="T14" fmla="*/ 0 60000 65536"/>
                <a:gd name="T15" fmla="*/ 0 w 27"/>
                <a:gd name="T16" fmla="*/ 0 h 28"/>
                <a:gd name="T17" fmla="*/ 27 w 27"/>
                <a:gd name="T18" fmla="*/ 28 h 28"/>
              </a:gdLst>
              <a:ahLst/>
              <a:cxnLst>
                <a:cxn ang="T10">
                  <a:pos x="T0" y="T1"/>
                </a:cxn>
                <a:cxn ang="T11">
                  <a:pos x="T2" y="T3"/>
                </a:cxn>
                <a:cxn ang="T12">
                  <a:pos x="T4" y="T5"/>
                </a:cxn>
                <a:cxn ang="T13">
                  <a:pos x="T6" y="T7"/>
                </a:cxn>
                <a:cxn ang="T14">
                  <a:pos x="T8" y="T9"/>
                </a:cxn>
              </a:cxnLst>
              <a:rect l="T15" t="T16" r="T17" b="T18"/>
              <a:pathLst>
                <a:path w="27" h="28">
                  <a:moveTo>
                    <a:pt x="0" y="12"/>
                  </a:moveTo>
                  <a:lnTo>
                    <a:pt x="13" y="27"/>
                  </a:lnTo>
                  <a:lnTo>
                    <a:pt x="26" y="12"/>
                  </a:lnTo>
                  <a:lnTo>
                    <a:pt x="13" y="0"/>
                  </a:lnTo>
                  <a:lnTo>
                    <a:pt x="0" y="12"/>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82" name="Freeform 664"/>
            <p:cNvSpPr>
              <a:spLocks/>
            </p:cNvSpPr>
            <p:nvPr/>
          </p:nvSpPr>
          <p:spPr bwMode="auto">
            <a:xfrm>
              <a:off x="5393" y="3908"/>
              <a:ext cx="26" cy="28"/>
            </a:xfrm>
            <a:custGeom>
              <a:avLst/>
              <a:gdLst>
                <a:gd name="T0" fmla="*/ 0 w 26"/>
                <a:gd name="T1" fmla="*/ 12 h 28"/>
                <a:gd name="T2" fmla="*/ 15 w 26"/>
                <a:gd name="T3" fmla="*/ 27 h 28"/>
                <a:gd name="T4" fmla="*/ 25 w 26"/>
                <a:gd name="T5" fmla="*/ 12 h 28"/>
                <a:gd name="T6" fmla="*/ 15 w 26"/>
                <a:gd name="T7" fmla="*/ 0 h 28"/>
                <a:gd name="T8" fmla="*/ 0 w 26"/>
                <a:gd name="T9" fmla="*/ 12 h 28"/>
                <a:gd name="T10" fmla="*/ 0 60000 65536"/>
                <a:gd name="T11" fmla="*/ 0 60000 65536"/>
                <a:gd name="T12" fmla="*/ 0 60000 65536"/>
                <a:gd name="T13" fmla="*/ 0 60000 65536"/>
                <a:gd name="T14" fmla="*/ 0 60000 65536"/>
                <a:gd name="T15" fmla="*/ 0 w 26"/>
                <a:gd name="T16" fmla="*/ 0 h 28"/>
                <a:gd name="T17" fmla="*/ 26 w 26"/>
                <a:gd name="T18" fmla="*/ 28 h 28"/>
              </a:gdLst>
              <a:ahLst/>
              <a:cxnLst>
                <a:cxn ang="T10">
                  <a:pos x="T0" y="T1"/>
                </a:cxn>
                <a:cxn ang="T11">
                  <a:pos x="T2" y="T3"/>
                </a:cxn>
                <a:cxn ang="T12">
                  <a:pos x="T4" y="T5"/>
                </a:cxn>
                <a:cxn ang="T13">
                  <a:pos x="T6" y="T7"/>
                </a:cxn>
                <a:cxn ang="T14">
                  <a:pos x="T8" y="T9"/>
                </a:cxn>
              </a:cxnLst>
              <a:rect l="T15" t="T16" r="T17" b="T18"/>
              <a:pathLst>
                <a:path w="26" h="28">
                  <a:moveTo>
                    <a:pt x="0" y="12"/>
                  </a:moveTo>
                  <a:lnTo>
                    <a:pt x="15" y="27"/>
                  </a:lnTo>
                  <a:lnTo>
                    <a:pt x="25" y="12"/>
                  </a:lnTo>
                  <a:lnTo>
                    <a:pt x="15" y="0"/>
                  </a:lnTo>
                  <a:lnTo>
                    <a:pt x="0" y="12"/>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83" name="Freeform 665"/>
            <p:cNvSpPr>
              <a:spLocks/>
            </p:cNvSpPr>
            <p:nvPr/>
          </p:nvSpPr>
          <p:spPr bwMode="auto">
            <a:xfrm>
              <a:off x="5035" y="3988"/>
              <a:ext cx="145" cy="53"/>
            </a:xfrm>
            <a:custGeom>
              <a:avLst/>
              <a:gdLst>
                <a:gd name="T0" fmla="*/ 144 w 145"/>
                <a:gd name="T1" fmla="*/ 15 h 53"/>
                <a:gd name="T2" fmla="*/ 136 w 145"/>
                <a:gd name="T3" fmla="*/ 10 h 53"/>
                <a:gd name="T4" fmla="*/ 101 w 145"/>
                <a:gd name="T5" fmla="*/ 36 h 53"/>
                <a:gd name="T6" fmla="*/ 93 w 145"/>
                <a:gd name="T7" fmla="*/ 31 h 53"/>
                <a:gd name="T8" fmla="*/ 64 w 145"/>
                <a:gd name="T9" fmla="*/ 52 h 53"/>
                <a:gd name="T10" fmla="*/ 58 w 145"/>
                <a:gd name="T11" fmla="*/ 52 h 53"/>
                <a:gd name="T12" fmla="*/ 50 w 145"/>
                <a:gd name="T13" fmla="*/ 41 h 53"/>
                <a:gd name="T14" fmla="*/ 43 w 145"/>
                <a:gd name="T15" fmla="*/ 49 h 53"/>
                <a:gd name="T16" fmla="*/ 32 w 145"/>
                <a:gd name="T17" fmla="*/ 39 h 53"/>
                <a:gd name="T18" fmla="*/ 27 w 145"/>
                <a:gd name="T19" fmla="*/ 39 h 53"/>
                <a:gd name="T20" fmla="*/ 2 w 145"/>
                <a:gd name="T21" fmla="*/ 52 h 53"/>
                <a:gd name="T22" fmla="*/ 0 w 145"/>
                <a:gd name="T23" fmla="*/ 47 h 53"/>
                <a:gd name="T24" fmla="*/ 29 w 145"/>
                <a:gd name="T25" fmla="*/ 31 h 53"/>
                <a:gd name="T26" fmla="*/ 43 w 145"/>
                <a:gd name="T27" fmla="*/ 39 h 53"/>
                <a:gd name="T28" fmla="*/ 50 w 145"/>
                <a:gd name="T29" fmla="*/ 36 h 53"/>
                <a:gd name="T30" fmla="*/ 61 w 145"/>
                <a:gd name="T31" fmla="*/ 41 h 53"/>
                <a:gd name="T32" fmla="*/ 90 w 145"/>
                <a:gd name="T33" fmla="*/ 23 h 53"/>
                <a:gd name="T34" fmla="*/ 101 w 145"/>
                <a:gd name="T35" fmla="*/ 28 h 53"/>
                <a:gd name="T36" fmla="*/ 136 w 145"/>
                <a:gd name="T37" fmla="*/ 0 h 53"/>
                <a:gd name="T38" fmla="*/ 144 w 145"/>
                <a:gd name="T39" fmla="*/ 8 h 53"/>
                <a:gd name="T40" fmla="*/ 144 w 145"/>
                <a:gd name="T41" fmla="*/ 15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5"/>
                <a:gd name="T64" fmla="*/ 0 h 53"/>
                <a:gd name="T65" fmla="*/ 145 w 145"/>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5" h="53">
                  <a:moveTo>
                    <a:pt x="144" y="15"/>
                  </a:moveTo>
                  <a:lnTo>
                    <a:pt x="136" y="10"/>
                  </a:lnTo>
                  <a:lnTo>
                    <a:pt x="101" y="36"/>
                  </a:lnTo>
                  <a:lnTo>
                    <a:pt x="93" y="31"/>
                  </a:lnTo>
                  <a:lnTo>
                    <a:pt x="64" y="52"/>
                  </a:lnTo>
                  <a:lnTo>
                    <a:pt x="58" y="52"/>
                  </a:lnTo>
                  <a:lnTo>
                    <a:pt x="50" y="41"/>
                  </a:lnTo>
                  <a:lnTo>
                    <a:pt x="43" y="49"/>
                  </a:lnTo>
                  <a:lnTo>
                    <a:pt x="32" y="39"/>
                  </a:lnTo>
                  <a:lnTo>
                    <a:pt x="27" y="39"/>
                  </a:lnTo>
                  <a:lnTo>
                    <a:pt x="2" y="52"/>
                  </a:lnTo>
                  <a:lnTo>
                    <a:pt x="0" y="47"/>
                  </a:lnTo>
                  <a:lnTo>
                    <a:pt x="29" y="31"/>
                  </a:lnTo>
                  <a:lnTo>
                    <a:pt x="43" y="39"/>
                  </a:lnTo>
                  <a:lnTo>
                    <a:pt x="50" y="36"/>
                  </a:lnTo>
                  <a:lnTo>
                    <a:pt x="61" y="41"/>
                  </a:lnTo>
                  <a:lnTo>
                    <a:pt x="90" y="23"/>
                  </a:lnTo>
                  <a:lnTo>
                    <a:pt x="101" y="28"/>
                  </a:lnTo>
                  <a:lnTo>
                    <a:pt x="136" y="0"/>
                  </a:lnTo>
                  <a:lnTo>
                    <a:pt x="144" y="8"/>
                  </a:lnTo>
                  <a:lnTo>
                    <a:pt x="144" y="15"/>
                  </a:lnTo>
                </a:path>
              </a:pathLst>
            </a:custGeom>
            <a:solidFill>
              <a:srgbClr val="20B0E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84" name="Freeform 666"/>
            <p:cNvSpPr>
              <a:spLocks/>
            </p:cNvSpPr>
            <p:nvPr/>
          </p:nvSpPr>
          <p:spPr bwMode="auto">
            <a:xfrm>
              <a:off x="5194" y="3995"/>
              <a:ext cx="140" cy="53"/>
            </a:xfrm>
            <a:custGeom>
              <a:avLst/>
              <a:gdLst>
                <a:gd name="T0" fmla="*/ 0 w 140"/>
                <a:gd name="T1" fmla="*/ 7 h 53"/>
                <a:gd name="T2" fmla="*/ 18 w 140"/>
                <a:gd name="T3" fmla="*/ 0 h 53"/>
                <a:gd name="T4" fmla="*/ 42 w 140"/>
                <a:gd name="T5" fmla="*/ 26 h 53"/>
                <a:gd name="T6" fmla="*/ 53 w 140"/>
                <a:gd name="T7" fmla="*/ 21 h 53"/>
                <a:gd name="T8" fmla="*/ 73 w 140"/>
                <a:gd name="T9" fmla="*/ 34 h 53"/>
                <a:gd name="T10" fmla="*/ 87 w 140"/>
                <a:gd name="T11" fmla="*/ 29 h 53"/>
                <a:gd name="T12" fmla="*/ 97 w 140"/>
                <a:gd name="T13" fmla="*/ 23 h 53"/>
                <a:gd name="T14" fmla="*/ 100 w 140"/>
                <a:gd name="T15" fmla="*/ 23 h 53"/>
                <a:gd name="T16" fmla="*/ 132 w 140"/>
                <a:gd name="T17" fmla="*/ 45 h 53"/>
                <a:gd name="T18" fmla="*/ 139 w 140"/>
                <a:gd name="T19" fmla="*/ 42 h 53"/>
                <a:gd name="T20" fmla="*/ 137 w 140"/>
                <a:gd name="T21" fmla="*/ 49 h 53"/>
                <a:gd name="T22" fmla="*/ 126 w 140"/>
                <a:gd name="T23" fmla="*/ 52 h 53"/>
                <a:gd name="T24" fmla="*/ 121 w 140"/>
                <a:gd name="T25" fmla="*/ 49 h 53"/>
                <a:gd name="T26" fmla="*/ 102 w 140"/>
                <a:gd name="T27" fmla="*/ 31 h 53"/>
                <a:gd name="T28" fmla="*/ 97 w 140"/>
                <a:gd name="T29" fmla="*/ 31 h 53"/>
                <a:gd name="T30" fmla="*/ 87 w 140"/>
                <a:gd name="T31" fmla="*/ 39 h 53"/>
                <a:gd name="T32" fmla="*/ 77 w 140"/>
                <a:gd name="T33" fmla="*/ 42 h 53"/>
                <a:gd name="T34" fmla="*/ 69 w 140"/>
                <a:gd name="T35" fmla="*/ 42 h 53"/>
                <a:gd name="T36" fmla="*/ 55 w 140"/>
                <a:gd name="T37" fmla="*/ 31 h 53"/>
                <a:gd name="T38" fmla="*/ 50 w 140"/>
                <a:gd name="T39" fmla="*/ 29 h 53"/>
                <a:gd name="T40" fmla="*/ 39 w 140"/>
                <a:gd name="T41" fmla="*/ 37 h 53"/>
                <a:gd name="T42" fmla="*/ 16 w 140"/>
                <a:gd name="T43" fmla="*/ 10 h 53"/>
                <a:gd name="T44" fmla="*/ 0 w 140"/>
                <a:gd name="T45" fmla="*/ 18 h 53"/>
                <a:gd name="T46" fmla="*/ 0 w 140"/>
                <a:gd name="T47" fmla="*/ 7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53"/>
                <a:gd name="T74" fmla="*/ 140 w 140"/>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53">
                  <a:moveTo>
                    <a:pt x="0" y="7"/>
                  </a:moveTo>
                  <a:lnTo>
                    <a:pt x="18" y="0"/>
                  </a:lnTo>
                  <a:lnTo>
                    <a:pt x="42" y="26"/>
                  </a:lnTo>
                  <a:lnTo>
                    <a:pt x="53" y="21"/>
                  </a:lnTo>
                  <a:lnTo>
                    <a:pt x="73" y="34"/>
                  </a:lnTo>
                  <a:lnTo>
                    <a:pt x="87" y="29"/>
                  </a:lnTo>
                  <a:lnTo>
                    <a:pt x="97" y="23"/>
                  </a:lnTo>
                  <a:lnTo>
                    <a:pt x="100" y="23"/>
                  </a:lnTo>
                  <a:lnTo>
                    <a:pt x="132" y="45"/>
                  </a:lnTo>
                  <a:lnTo>
                    <a:pt x="139" y="42"/>
                  </a:lnTo>
                  <a:lnTo>
                    <a:pt x="137" y="49"/>
                  </a:lnTo>
                  <a:lnTo>
                    <a:pt x="126" y="52"/>
                  </a:lnTo>
                  <a:lnTo>
                    <a:pt x="121" y="49"/>
                  </a:lnTo>
                  <a:lnTo>
                    <a:pt x="102" y="31"/>
                  </a:lnTo>
                  <a:lnTo>
                    <a:pt x="97" y="31"/>
                  </a:lnTo>
                  <a:lnTo>
                    <a:pt x="87" y="39"/>
                  </a:lnTo>
                  <a:lnTo>
                    <a:pt x="77" y="42"/>
                  </a:lnTo>
                  <a:lnTo>
                    <a:pt x="69" y="42"/>
                  </a:lnTo>
                  <a:lnTo>
                    <a:pt x="55" y="31"/>
                  </a:lnTo>
                  <a:lnTo>
                    <a:pt x="50" y="29"/>
                  </a:lnTo>
                  <a:lnTo>
                    <a:pt x="39" y="37"/>
                  </a:lnTo>
                  <a:lnTo>
                    <a:pt x="16" y="10"/>
                  </a:lnTo>
                  <a:lnTo>
                    <a:pt x="0" y="18"/>
                  </a:lnTo>
                  <a:lnTo>
                    <a:pt x="0" y="7"/>
                  </a:lnTo>
                </a:path>
              </a:pathLst>
            </a:custGeom>
            <a:solidFill>
              <a:srgbClr val="20B0E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85" name="Freeform 667"/>
            <p:cNvSpPr>
              <a:spLocks/>
            </p:cNvSpPr>
            <p:nvPr/>
          </p:nvSpPr>
          <p:spPr bwMode="auto">
            <a:xfrm>
              <a:off x="4950" y="3819"/>
              <a:ext cx="49" cy="48"/>
            </a:xfrm>
            <a:custGeom>
              <a:avLst/>
              <a:gdLst>
                <a:gd name="T0" fmla="*/ 0 w 49"/>
                <a:gd name="T1" fmla="*/ 35 h 48"/>
                <a:gd name="T2" fmla="*/ 10 w 49"/>
                <a:gd name="T3" fmla="*/ 0 h 48"/>
                <a:gd name="T4" fmla="*/ 17 w 49"/>
                <a:gd name="T5" fmla="*/ 2 h 48"/>
                <a:gd name="T6" fmla="*/ 10 w 49"/>
                <a:gd name="T7" fmla="*/ 27 h 48"/>
                <a:gd name="T8" fmla="*/ 21 w 49"/>
                <a:gd name="T9" fmla="*/ 30 h 48"/>
                <a:gd name="T10" fmla="*/ 27 w 49"/>
                <a:gd name="T11" fmla="*/ 8 h 48"/>
                <a:gd name="T12" fmla="*/ 35 w 49"/>
                <a:gd name="T13" fmla="*/ 10 h 48"/>
                <a:gd name="T14" fmla="*/ 29 w 49"/>
                <a:gd name="T15" fmla="*/ 32 h 48"/>
                <a:gd name="T16" fmla="*/ 48 w 49"/>
                <a:gd name="T17" fmla="*/ 37 h 48"/>
                <a:gd name="T18" fmla="*/ 45 w 49"/>
                <a:gd name="T19" fmla="*/ 47 h 48"/>
                <a:gd name="T20" fmla="*/ 0 w 49"/>
                <a:gd name="T21" fmla="*/ 3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48"/>
                <a:gd name="T35" fmla="*/ 49 w 49"/>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48">
                  <a:moveTo>
                    <a:pt x="0" y="35"/>
                  </a:moveTo>
                  <a:lnTo>
                    <a:pt x="10" y="0"/>
                  </a:lnTo>
                  <a:lnTo>
                    <a:pt x="17" y="2"/>
                  </a:lnTo>
                  <a:lnTo>
                    <a:pt x="10" y="27"/>
                  </a:lnTo>
                  <a:lnTo>
                    <a:pt x="21" y="30"/>
                  </a:lnTo>
                  <a:lnTo>
                    <a:pt x="27" y="8"/>
                  </a:lnTo>
                  <a:lnTo>
                    <a:pt x="35" y="10"/>
                  </a:lnTo>
                  <a:lnTo>
                    <a:pt x="29" y="32"/>
                  </a:lnTo>
                  <a:lnTo>
                    <a:pt x="48" y="37"/>
                  </a:lnTo>
                  <a:lnTo>
                    <a:pt x="45" y="47"/>
                  </a:lnTo>
                  <a:lnTo>
                    <a:pt x="0" y="3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86" name="Freeform 668"/>
            <p:cNvSpPr>
              <a:spLocks/>
            </p:cNvSpPr>
            <p:nvPr/>
          </p:nvSpPr>
          <p:spPr bwMode="auto">
            <a:xfrm>
              <a:off x="4969" y="3772"/>
              <a:ext cx="51" cy="50"/>
            </a:xfrm>
            <a:custGeom>
              <a:avLst/>
              <a:gdLst>
                <a:gd name="T0" fmla="*/ 5 w 51"/>
                <a:gd name="T1" fmla="*/ 10 h 50"/>
                <a:gd name="T2" fmla="*/ 8 w 51"/>
                <a:gd name="T3" fmla="*/ 7 h 50"/>
                <a:gd name="T4" fmla="*/ 11 w 51"/>
                <a:gd name="T5" fmla="*/ 4 h 50"/>
                <a:gd name="T6" fmla="*/ 14 w 51"/>
                <a:gd name="T7" fmla="*/ 2 h 50"/>
                <a:gd name="T8" fmla="*/ 17 w 51"/>
                <a:gd name="T9" fmla="*/ 1 h 50"/>
                <a:gd name="T10" fmla="*/ 21 w 51"/>
                <a:gd name="T11" fmla="*/ 0 h 50"/>
                <a:gd name="T12" fmla="*/ 25 w 51"/>
                <a:gd name="T13" fmla="*/ 0 h 50"/>
                <a:gd name="T14" fmla="*/ 30 w 51"/>
                <a:gd name="T15" fmla="*/ 1 h 50"/>
                <a:gd name="T16" fmla="*/ 35 w 51"/>
                <a:gd name="T17" fmla="*/ 2 h 50"/>
                <a:gd name="T18" fmla="*/ 39 w 51"/>
                <a:gd name="T19" fmla="*/ 5 h 50"/>
                <a:gd name="T20" fmla="*/ 43 w 51"/>
                <a:gd name="T21" fmla="*/ 8 h 50"/>
                <a:gd name="T22" fmla="*/ 46 w 51"/>
                <a:gd name="T23" fmla="*/ 12 h 50"/>
                <a:gd name="T24" fmla="*/ 49 w 51"/>
                <a:gd name="T25" fmla="*/ 16 h 50"/>
                <a:gd name="T26" fmla="*/ 49 w 51"/>
                <a:gd name="T27" fmla="*/ 20 h 50"/>
                <a:gd name="T28" fmla="*/ 50 w 51"/>
                <a:gd name="T29" fmla="*/ 23 h 50"/>
                <a:gd name="T30" fmla="*/ 49 w 51"/>
                <a:gd name="T31" fmla="*/ 27 h 50"/>
                <a:gd name="T32" fmla="*/ 49 w 51"/>
                <a:gd name="T33" fmla="*/ 30 h 50"/>
                <a:gd name="T34" fmla="*/ 47 w 51"/>
                <a:gd name="T35" fmla="*/ 34 h 50"/>
                <a:gd name="T36" fmla="*/ 45 w 51"/>
                <a:gd name="T37" fmla="*/ 38 h 50"/>
                <a:gd name="T38" fmla="*/ 42 w 51"/>
                <a:gd name="T39" fmla="*/ 41 h 50"/>
                <a:gd name="T40" fmla="*/ 39 w 51"/>
                <a:gd name="T41" fmla="*/ 44 h 50"/>
                <a:gd name="T42" fmla="*/ 36 w 51"/>
                <a:gd name="T43" fmla="*/ 46 h 50"/>
                <a:gd name="T44" fmla="*/ 33 w 51"/>
                <a:gd name="T45" fmla="*/ 48 h 50"/>
                <a:gd name="T46" fmla="*/ 29 w 51"/>
                <a:gd name="T47" fmla="*/ 48 h 50"/>
                <a:gd name="T48" fmla="*/ 25 w 51"/>
                <a:gd name="T49" fmla="*/ 49 h 50"/>
                <a:gd name="T50" fmla="*/ 20 w 51"/>
                <a:gd name="T51" fmla="*/ 48 h 50"/>
                <a:gd name="T52" fmla="*/ 15 w 51"/>
                <a:gd name="T53" fmla="*/ 46 h 50"/>
                <a:gd name="T54" fmla="*/ 10 w 51"/>
                <a:gd name="T55" fmla="*/ 44 h 50"/>
                <a:gd name="T56" fmla="*/ 6 w 51"/>
                <a:gd name="T57" fmla="*/ 40 h 50"/>
                <a:gd name="T58" fmla="*/ 3 w 51"/>
                <a:gd name="T59" fmla="*/ 37 h 50"/>
                <a:gd name="T60" fmla="*/ 1 w 51"/>
                <a:gd name="T61" fmla="*/ 32 h 50"/>
                <a:gd name="T62" fmla="*/ 0 w 51"/>
                <a:gd name="T63" fmla="*/ 29 h 50"/>
                <a:gd name="T64" fmla="*/ 0 w 51"/>
                <a:gd name="T65" fmla="*/ 25 h 50"/>
                <a:gd name="T66" fmla="*/ 0 w 51"/>
                <a:gd name="T67" fmla="*/ 22 h 50"/>
                <a:gd name="T68" fmla="*/ 1 w 51"/>
                <a:gd name="T69" fmla="*/ 19 h 50"/>
                <a:gd name="T70" fmla="*/ 3 w 51"/>
                <a:gd name="T71" fmla="*/ 14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
                <a:gd name="T109" fmla="*/ 0 h 50"/>
                <a:gd name="T110" fmla="*/ 51 w 51"/>
                <a:gd name="T111" fmla="*/ 50 h 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 h="50">
                  <a:moveTo>
                    <a:pt x="4" y="12"/>
                  </a:moveTo>
                  <a:lnTo>
                    <a:pt x="5" y="10"/>
                  </a:lnTo>
                  <a:lnTo>
                    <a:pt x="6" y="9"/>
                  </a:lnTo>
                  <a:lnTo>
                    <a:pt x="8" y="7"/>
                  </a:lnTo>
                  <a:lnTo>
                    <a:pt x="10" y="5"/>
                  </a:lnTo>
                  <a:lnTo>
                    <a:pt x="11" y="4"/>
                  </a:lnTo>
                  <a:lnTo>
                    <a:pt x="13" y="3"/>
                  </a:lnTo>
                  <a:lnTo>
                    <a:pt x="14" y="2"/>
                  </a:lnTo>
                  <a:lnTo>
                    <a:pt x="15" y="2"/>
                  </a:lnTo>
                  <a:lnTo>
                    <a:pt x="17" y="1"/>
                  </a:lnTo>
                  <a:lnTo>
                    <a:pt x="19" y="1"/>
                  </a:lnTo>
                  <a:lnTo>
                    <a:pt x="21" y="0"/>
                  </a:lnTo>
                  <a:lnTo>
                    <a:pt x="22" y="0"/>
                  </a:lnTo>
                  <a:lnTo>
                    <a:pt x="25" y="0"/>
                  </a:lnTo>
                  <a:lnTo>
                    <a:pt x="27" y="0"/>
                  </a:lnTo>
                  <a:lnTo>
                    <a:pt x="30" y="1"/>
                  </a:lnTo>
                  <a:lnTo>
                    <a:pt x="32" y="1"/>
                  </a:lnTo>
                  <a:lnTo>
                    <a:pt x="35" y="2"/>
                  </a:lnTo>
                  <a:lnTo>
                    <a:pt x="37" y="3"/>
                  </a:lnTo>
                  <a:lnTo>
                    <a:pt x="39" y="5"/>
                  </a:lnTo>
                  <a:lnTo>
                    <a:pt x="42" y="6"/>
                  </a:lnTo>
                  <a:lnTo>
                    <a:pt x="43" y="8"/>
                  </a:lnTo>
                  <a:lnTo>
                    <a:pt x="45" y="10"/>
                  </a:lnTo>
                  <a:lnTo>
                    <a:pt x="46" y="12"/>
                  </a:lnTo>
                  <a:lnTo>
                    <a:pt x="48" y="14"/>
                  </a:lnTo>
                  <a:lnTo>
                    <a:pt x="49" y="16"/>
                  </a:lnTo>
                  <a:lnTo>
                    <a:pt x="49" y="19"/>
                  </a:lnTo>
                  <a:lnTo>
                    <a:pt x="49" y="20"/>
                  </a:lnTo>
                  <a:lnTo>
                    <a:pt x="50" y="22"/>
                  </a:lnTo>
                  <a:lnTo>
                    <a:pt x="50" y="23"/>
                  </a:lnTo>
                  <a:lnTo>
                    <a:pt x="49" y="25"/>
                  </a:lnTo>
                  <a:lnTo>
                    <a:pt x="49" y="27"/>
                  </a:lnTo>
                  <a:lnTo>
                    <a:pt x="49" y="29"/>
                  </a:lnTo>
                  <a:lnTo>
                    <a:pt x="49" y="30"/>
                  </a:lnTo>
                  <a:lnTo>
                    <a:pt x="48" y="31"/>
                  </a:lnTo>
                  <a:lnTo>
                    <a:pt x="47" y="34"/>
                  </a:lnTo>
                  <a:lnTo>
                    <a:pt x="46" y="36"/>
                  </a:lnTo>
                  <a:lnTo>
                    <a:pt x="45" y="38"/>
                  </a:lnTo>
                  <a:lnTo>
                    <a:pt x="43" y="40"/>
                  </a:lnTo>
                  <a:lnTo>
                    <a:pt x="42" y="41"/>
                  </a:lnTo>
                  <a:lnTo>
                    <a:pt x="40" y="43"/>
                  </a:lnTo>
                  <a:lnTo>
                    <a:pt x="39" y="44"/>
                  </a:lnTo>
                  <a:lnTo>
                    <a:pt x="38" y="45"/>
                  </a:lnTo>
                  <a:lnTo>
                    <a:pt x="36" y="46"/>
                  </a:lnTo>
                  <a:lnTo>
                    <a:pt x="34" y="47"/>
                  </a:lnTo>
                  <a:lnTo>
                    <a:pt x="33" y="48"/>
                  </a:lnTo>
                  <a:lnTo>
                    <a:pt x="31" y="48"/>
                  </a:lnTo>
                  <a:lnTo>
                    <a:pt x="29" y="48"/>
                  </a:lnTo>
                  <a:lnTo>
                    <a:pt x="27" y="49"/>
                  </a:lnTo>
                  <a:lnTo>
                    <a:pt x="25" y="49"/>
                  </a:lnTo>
                  <a:lnTo>
                    <a:pt x="23" y="48"/>
                  </a:lnTo>
                  <a:lnTo>
                    <a:pt x="20" y="48"/>
                  </a:lnTo>
                  <a:lnTo>
                    <a:pt x="18" y="47"/>
                  </a:lnTo>
                  <a:lnTo>
                    <a:pt x="15" y="46"/>
                  </a:lnTo>
                  <a:lnTo>
                    <a:pt x="13" y="45"/>
                  </a:lnTo>
                  <a:lnTo>
                    <a:pt x="10" y="44"/>
                  </a:lnTo>
                  <a:lnTo>
                    <a:pt x="8" y="42"/>
                  </a:lnTo>
                  <a:lnTo>
                    <a:pt x="6" y="40"/>
                  </a:lnTo>
                  <a:lnTo>
                    <a:pt x="5" y="39"/>
                  </a:lnTo>
                  <a:lnTo>
                    <a:pt x="3" y="37"/>
                  </a:lnTo>
                  <a:lnTo>
                    <a:pt x="2" y="34"/>
                  </a:lnTo>
                  <a:lnTo>
                    <a:pt x="1" y="32"/>
                  </a:lnTo>
                  <a:lnTo>
                    <a:pt x="0" y="30"/>
                  </a:lnTo>
                  <a:lnTo>
                    <a:pt x="0" y="29"/>
                  </a:lnTo>
                  <a:lnTo>
                    <a:pt x="0" y="27"/>
                  </a:lnTo>
                  <a:lnTo>
                    <a:pt x="0" y="25"/>
                  </a:lnTo>
                  <a:lnTo>
                    <a:pt x="0" y="23"/>
                  </a:lnTo>
                  <a:lnTo>
                    <a:pt x="0" y="22"/>
                  </a:lnTo>
                  <a:lnTo>
                    <a:pt x="0" y="20"/>
                  </a:lnTo>
                  <a:lnTo>
                    <a:pt x="1" y="19"/>
                  </a:lnTo>
                  <a:lnTo>
                    <a:pt x="2" y="17"/>
                  </a:lnTo>
                  <a:lnTo>
                    <a:pt x="3" y="14"/>
                  </a:lnTo>
                  <a:lnTo>
                    <a:pt x="4" y="12"/>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87" name="Freeform 669"/>
            <p:cNvSpPr>
              <a:spLocks/>
            </p:cNvSpPr>
            <p:nvPr/>
          </p:nvSpPr>
          <p:spPr bwMode="auto">
            <a:xfrm>
              <a:off x="4976" y="3781"/>
              <a:ext cx="34" cy="31"/>
            </a:xfrm>
            <a:custGeom>
              <a:avLst/>
              <a:gdLst>
                <a:gd name="T0" fmla="*/ 3 w 34"/>
                <a:gd name="T1" fmla="*/ 7 h 31"/>
                <a:gd name="T2" fmla="*/ 3 w 34"/>
                <a:gd name="T3" fmla="*/ 5 h 31"/>
                <a:gd name="T4" fmla="*/ 4 w 34"/>
                <a:gd name="T5" fmla="*/ 4 h 31"/>
                <a:gd name="T6" fmla="*/ 5 w 34"/>
                <a:gd name="T7" fmla="*/ 3 h 31"/>
                <a:gd name="T8" fmla="*/ 6 w 34"/>
                <a:gd name="T9" fmla="*/ 3 h 31"/>
                <a:gd name="T10" fmla="*/ 8 w 34"/>
                <a:gd name="T11" fmla="*/ 1 h 31"/>
                <a:gd name="T12" fmla="*/ 10 w 34"/>
                <a:gd name="T13" fmla="*/ 0 h 31"/>
                <a:gd name="T14" fmla="*/ 12 w 34"/>
                <a:gd name="T15" fmla="*/ 0 h 31"/>
                <a:gd name="T16" fmla="*/ 15 w 34"/>
                <a:gd name="T17" fmla="*/ 0 h 31"/>
                <a:gd name="T18" fmla="*/ 16 w 34"/>
                <a:gd name="T19" fmla="*/ 0 h 31"/>
                <a:gd name="T20" fmla="*/ 18 w 34"/>
                <a:gd name="T21" fmla="*/ 0 h 31"/>
                <a:gd name="T22" fmla="*/ 19 w 34"/>
                <a:gd name="T23" fmla="*/ 1 h 31"/>
                <a:gd name="T24" fmla="*/ 20 w 34"/>
                <a:gd name="T25" fmla="*/ 1 h 31"/>
                <a:gd name="T26" fmla="*/ 23 w 34"/>
                <a:gd name="T27" fmla="*/ 3 h 31"/>
                <a:gd name="T28" fmla="*/ 26 w 34"/>
                <a:gd name="T29" fmla="*/ 4 h 31"/>
                <a:gd name="T30" fmla="*/ 29 w 34"/>
                <a:gd name="T31" fmla="*/ 7 h 31"/>
                <a:gd name="T32" fmla="*/ 29 w 34"/>
                <a:gd name="T33" fmla="*/ 8 h 31"/>
                <a:gd name="T34" fmla="*/ 30 w 34"/>
                <a:gd name="T35" fmla="*/ 9 h 31"/>
                <a:gd name="T36" fmla="*/ 31 w 34"/>
                <a:gd name="T37" fmla="*/ 10 h 31"/>
                <a:gd name="T38" fmla="*/ 32 w 34"/>
                <a:gd name="T39" fmla="*/ 11 h 31"/>
                <a:gd name="T40" fmla="*/ 32 w 34"/>
                <a:gd name="T41" fmla="*/ 14 h 31"/>
                <a:gd name="T42" fmla="*/ 33 w 34"/>
                <a:gd name="T43" fmla="*/ 16 h 31"/>
                <a:gd name="T44" fmla="*/ 32 w 34"/>
                <a:gd name="T45" fmla="*/ 18 h 31"/>
                <a:gd name="T46" fmla="*/ 32 w 34"/>
                <a:gd name="T47" fmla="*/ 20 h 31"/>
                <a:gd name="T48" fmla="*/ 31 w 34"/>
                <a:gd name="T49" fmla="*/ 22 h 31"/>
                <a:gd name="T50" fmla="*/ 30 w 34"/>
                <a:gd name="T51" fmla="*/ 23 h 31"/>
                <a:gd name="T52" fmla="*/ 29 w 34"/>
                <a:gd name="T53" fmla="*/ 25 h 31"/>
                <a:gd name="T54" fmla="*/ 28 w 34"/>
                <a:gd name="T55" fmla="*/ 27 h 31"/>
                <a:gd name="T56" fmla="*/ 26 w 34"/>
                <a:gd name="T57" fmla="*/ 28 h 31"/>
                <a:gd name="T58" fmla="*/ 24 w 34"/>
                <a:gd name="T59" fmla="*/ 29 h 31"/>
                <a:gd name="T60" fmla="*/ 23 w 34"/>
                <a:gd name="T61" fmla="*/ 30 h 31"/>
                <a:gd name="T62" fmla="*/ 21 w 34"/>
                <a:gd name="T63" fmla="*/ 30 h 31"/>
                <a:gd name="T64" fmla="*/ 20 w 34"/>
                <a:gd name="T65" fmla="*/ 30 h 31"/>
                <a:gd name="T66" fmla="*/ 18 w 34"/>
                <a:gd name="T67" fmla="*/ 30 h 31"/>
                <a:gd name="T68" fmla="*/ 17 w 34"/>
                <a:gd name="T69" fmla="*/ 30 h 31"/>
                <a:gd name="T70" fmla="*/ 15 w 34"/>
                <a:gd name="T71" fmla="*/ 30 h 31"/>
                <a:gd name="T72" fmla="*/ 14 w 34"/>
                <a:gd name="T73" fmla="*/ 29 h 31"/>
                <a:gd name="T74" fmla="*/ 12 w 34"/>
                <a:gd name="T75" fmla="*/ 28 h 31"/>
                <a:gd name="T76" fmla="*/ 9 w 34"/>
                <a:gd name="T77" fmla="*/ 27 h 31"/>
                <a:gd name="T78" fmla="*/ 7 w 34"/>
                <a:gd name="T79" fmla="*/ 25 h 31"/>
                <a:gd name="T80" fmla="*/ 4 w 34"/>
                <a:gd name="T81" fmla="*/ 23 h 31"/>
                <a:gd name="T82" fmla="*/ 3 w 34"/>
                <a:gd name="T83" fmla="*/ 22 h 31"/>
                <a:gd name="T84" fmla="*/ 3 w 34"/>
                <a:gd name="T85" fmla="*/ 21 h 31"/>
                <a:gd name="T86" fmla="*/ 1 w 34"/>
                <a:gd name="T87" fmla="*/ 19 h 31"/>
                <a:gd name="T88" fmla="*/ 1 w 34"/>
                <a:gd name="T89" fmla="*/ 18 h 31"/>
                <a:gd name="T90" fmla="*/ 1 w 34"/>
                <a:gd name="T91" fmla="*/ 16 h 31"/>
                <a:gd name="T92" fmla="*/ 0 w 34"/>
                <a:gd name="T93" fmla="*/ 14 h 31"/>
                <a:gd name="T94" fmla="*/ 1 w 34"/>
                <a:gd name="T95" fmla="*/ 12 h 31"/>
                <a:gd name="T96" fmla="*/ 1 w 34"/>
                <a:gd name="T97" fmla="*/ 10 h 31"/>
                <a:gd name="T98" fmla="*/ 1 w 34"/>
                <a:gd name="T99" fmla="*/ 8 h 31"/>
                <a:gd name="T100" fmla="*/ 3 w 34"/>
                <a:gd name="T101" fmla="*/ 7 h 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4"/>
                <a:gd name="T154" fmla="*/ 0 h 31"/>
                <a:gd name="T155" fmla="*/ 34 w 34"/>
                <a:gd name="T156" fmla="*/ 31 h 3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4" h="31">
                  <a:moveTo>
                    <a:pt x="3" y="7"/>
                  </a:moveTo>
                  <a:lnTo>
                    <a:pt x="3" y="5"/>
                  </a:lnTo>
                  <a:lnTo>
                    <a:pt x="4" y="4"/>
                  </a:lnTo>
                  <a:lnTo>
                    <a:pt x="5" y="3"/>
                  </a:lnTo>
                  <a:lnTo>
                    <a:pt x="6" y="3"/>
                  </a:lnTo>
                  <a:lnTo>
                    <a:pt x="8" y="1"/>
                  </a:lnTo>
                  <a:lnTo>
                    <a:pt x="10" y="0"/>
                  </a:lnTo>
                  <a:lnTo>
                    <a:pt x="12" y="0"/>
                  </a:lnTo>
                  <a:lnTo>
                    <a:pt x="15" y="0"/>
                  </a:lnTo>
                  <a:lnTo>
                    <a:pt x="16" y="0"/>
                  </a:lnTo>
                  <a:lnTo>
                    <a:pt x="18" y="0"/>
                  </a:lnTo>
                  <a:lnTo>
                    <a:pt x="19" y="1"/>
                  </a:lnTo>
                  <a:lnTo>
                    <a:pt x="20" y="1"/>
                  </a:lnTo>
                  <a:lnTo>
                    <a:pt x="23" y="3"/>
                  </a:lnTo>
                  <a:lnTo>
                    <a:pt x="26" y="4"/>
                  </a:lnTo>
                  <a:lnTo>
                    <a:pt x="29" y="7"/>
                  </a:lnTo>
                  <a:lnTo>
                    <a:pt x="29" y="8"/>
                  </a:lnTo>
                  <a:lnTo>
                    <a:pt x="30" y="9"/>
                  </a:lnTo>
                  <a:lnTo>
                    <a:pt x="31" y="10"/>
                  </a:lnTo>
                  <a:lnTo>
                    <a:pt x="32" y="11"/>
                  </a:lnTo>
                  <a:lnTo>
                    <a:pt x="32" y="14"/>
                  </a:lnTo>
                  <a:lnTo>
                    <a:pt x="33" y="16"/>
                  </a:lnTo>
                  <a:lnTo>
                    <a:pt x="32" y="18"/>
                  </a:lnTo>
                  <a:lnTo>
                    <a:pt x="32" y="20"/>
                  </a:lnTo>
                  <a:lnTo>
                    <a:pt x="31" y="22"/>
                  </a:lnTo>
                  <a:lnTo>
                    <a:pt x="30" y="23"/>
                  </a:lnTo>
                  <a:lnTo>
                    <a:pt x="29" y="25"/>
                  </a:lnTo>
                  <a:lnTo>
                    <a:pt x="28" y="27"/>
                  </a:lnTo>
                  <a:lnTo>
                    <a:pt x="26" y="28"/>
                  </a:lnTo>
                  <a:lnTo>
                    <a:pt x="24" y="29"/>
                  </a:lnTo>
                  <a:lnTo>
                    <a:pt x="23" y="30"/>
                  </a:lnTo>
                  <a:lnTo>
                    <a:pt x="21" y="30"/>
                  </a:lnTo>
                  <a:lnTo>
                    <a:pt x="20" y="30"/>
                  </a:lnTo>
                  <a:lnTo>
                    <a:pt x="18" y="30"/>
                  </a:lnTo>
                  <a:lnTo>
                    <a:pt x="17" y="30"/>
                  </a:lnTo>
                  <a:lnTo>
                    <a:pt x="15" y="30"/>
                  </a:lnTo>
                  <a:lnTo>
                    <a:pt x="14" y="29"/>
                  </a:lnTo>
                  <a:lnTo>
                    <a:pt x="12" y="28"/>
                  </a:lnTo>
                  <a:lnTo>
                    <a:pt x="9" y="27"/>
                  </a:lnTo>
                  <a:lnTo>
                    <a:pt x="7" y="25"/>
                  </a:lnTo>
                  <a:lnTo>
                    <a:pt x="4" y="23"/>
                  </a:lnTo>
                  <a:lnTo>
                    <a:pt x="3" y="22"/>
                  </a:lnTo>
                  <a:lnTo>
                    <a:pt x="3" y="21"/>
                  </a:lnTo>
                  <a:lnTo>
                    <a:pt x="1" y="19"/>
                  </a:lnTo>
                  <a:lnTo>
                    <a:pt x="1" y="18"/>
                  </a:lnTo>
                  <a:lnTo>
                    <a:pt x="1" y="16"/>
                  </a:lnTo>
                  <a:lnTo>
                    <a:pt x="0" y="14"/>
                  </a:lnTo>
                  <a:lnTo>
                    <a:pt x="1" y="12"/>
                  </a:lnTo>
                  <a:lnTo>
                    <a:pt x="1" y="10"/>
                  </a:lnTo>
                  <a:lnTo>
                    <a:pt x="1" y="8"/>
                  </a:lnTo>
                  <a:lnTo>
                    <a:pt x="3" y="7"/>
                  </a:lnTo>
                </a:path>
              </a:pathLst>
            </a:custGeom>
            <a:solidFill>
              <a:srgbClr val="FFFFF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88" name="Freeform 670"/>
            <p:cNvSpPr>
              <a:spLocks/>
            </p:cNvSpPr>
            <p:nvPr/>
          </p:nvSpPr>
          <p:spPr bwMode="auto">
            <a:xfrm>
              <a:off x="4993" y="3721"/>
              <a:ext cx="64" cy="57"/>
            </a:xfrm>
            <a:custGeom>
              <a:avLst/>
              <a:gdLst>
                <a:gd name="T0" fmla="*/ 0 w 64"/>
                <a:gd name="T1" fmla="*/ 27 h 57"/>
                <a:gd name="T2" fmla="*/ 16 w 64"/>
                <a:gd name="T3" fmla="*/ 8 h 57"/>
                <a:gd name="T4" fmla="*/ 18 w 64"/>
                <a:gd name="T5" fmla="*/ 5 h 57"/>
                <a:gd name="T6" fmla="*/ 20 w 64"/>
                <a:gd name="T7" fmla="*/ 3 h 57"/>
                <a:gd name="T8" fmla="*/ 22 w 64"/>
                <a:gd name="T9" fmla="*/ 2 h 57"/>
                <a:gd name="T10" fmla="*/ 24 w 64"/>
                <a:gd name="T11" fmla="*/ 1 h 57"/>
                <a:gd name="T12" fmla="*/ 25 w 64"/>
                <a:gd name="T13" fmla="*/ 0 h 57"/>
                <a:gd name="T14" fmla="*/ 28 w 64"/>
                <a:gd name="T15" fmla="*/ 0 h 57"/>
                <a:gd name="T16" fmla="*/ 29 w 64"/>
                <a:gd name="T17" fmla="*/ 0 h 57"/>
                <a:gd name="T18" fmla="*/ 30 w 64"/>
                <a:gd name="T19" fmla="*/ 0 h 57"/>
                <a:gd name="T20" fmla="*/ 31 w 64"/>
                <a:gd name="T21" fmla="*/ 0 h 57"/>
                <a:gd name="T22" fmla="*/ 33 w 64"/>
                <a:gd name="T23" fmla="*/ 1 h 57"/>
                <a:gd name="T24" fmla="*/ 35 w 64"/>
                <a:gd name="T25" fmla="*/ 2 h 57"/>
                <a:gd name="T26" fmla="*/ 36 w 64"/>
                <a:gd name="T27" fmla="*/ 3 h 57"/>
                <a:gd name="T28" fmla="*/ 38 w 64"/>
                <a:gd name="T29" fmla="*/ 4 h 57"/>
                <a:gd name="T30" fmla="*/ 39 w 64"/>
                <a:gd name="T31" fmla="*/ 5 h 57"/>
                <a:gd name="T32" fmla="*/ 39 w 64"/>
                <a:gd name="T33" fmla="*/ 7 h 57"/>
                <a:gd name="T34" fmla="*/ 41 w 64"/>
                <a:gd name="T35" fmla="*/ 8 h 57"/>
                <a:gd name="T36" fmla="*/ 41 w 64"/>
                <a:gd name="T37" fmla="*/ 10 h 57"/>
                <a:gd name="T38" fmla="*/ 41 w 64"/>
                <a:gd name="T39" fmla="*/ 11 h 57"/>
                <a:gd name="T40" fmla="*/ 41 w 64"/>
                <a:gd name="T41" fmla="*/ 13 h 57"/>
                <a:gd name="T42" fmla="*/ 41 w 64"/>
                <a:gd name="T43" fmla="*/ 14 h 57"/>
                <a:gd name="T44" fmla="*/ 40 w 64"/>
                <a:gd name="T45" fmla="*/ 15 h 57"/>
                <a:gd name="T46" fmla="*/ 41 w 64"/>
                <a:gd name="T47" fmla="*/ 15 h 57"/>
                <a:gd name="T48" fmla="*/ 42 w 64"/>
                <a:gd name="T49" fmla="*/ 15 h 57"/>
                <a:gd name="T50" fmla="*/ 43 w 64"/>
                <a:gd name="T51" fmla="*/ 14 h 57"/>
                <a:gd name="T52" fmla="*/ 44 w 64"/>
                <a:gd name="T53" fmla="*/ 14 h 57"/>
                <a:gd name="T54" fmla="*/ 45 w 64"/>
                <a:gd name="T55" fmla="*/ 14 h 57"/>
                <a:gd name="T56" fmla="*/ 47 w 64"/>
                <a:gd name="T57" fmla="*/ 14 h 57"/>
                <a:gd name="T58" fmla="*/ 48 w 64"/>
                <a:gd name="T59" fmla="*/ 14 h 57"/>
                <a:gd name="T60" fmla="*/ 49 w 64"/>
                <a:gd name="T61" fmla="*/ 15 h 57"/>
                <a:gd name="T62" fmla="*/ 52 w 64"/>
                <a:gd name="T63" fmla="*/ 17 h 57"/>
                <a:gd name="T64" fmla="*/ 57 w 64"/>
                <a:gd name="T65" fmla="*/ 20 h 57"/>
                <a:gd name="T66" fmla="*/ 59 w 64"/>
                <a:gd name="T67" fmla="*/ 21 h 57"/>
                <a:gd name="T68" fmla="*/ 59 w 64"/>
                <a:gd name="T69" fmla="*/ 21 h 57"/>
                <a:gd name="T70" fmla="*/ 60 w 64"/>
                <a:gd name="T71" fmla="*/ 22 h 57"/>
                <a:gd name="T72" fmla="*/ 60 w 64"/>
                <a:gd name="T73" fmla="*/ 22 h 57"/>
                <a:gd name="T74" fmla="*/ 61 w 64"/>
                <a:gd name="T75" fmla="*/ 22 h 57"/>
                <a:gd name="T76" fmla="*/ 62 w 64"/>
                <a:gd name="T77" fmla="*/ 21 h 57"/>
                <a:gd name="T78" fmla="*/ 63 w 64"/>
                <a:gd name="T79" fmla="*/ 23 h 57"/>
                <a:gd name="T80" fmla="*/ 56 w 64"/>
                <a:gd name="T81" fmla="*/ 31 h 57"/>
                <a:gd name="T82" fmla="*/ 55 w 64"/>
                <a:gd name="T83" fmla="*/ 31 h 57"/>
                <a:gd name="T84" fmla="*/ 54 w 64"/>
                <a:gd name="T85" fmla="*/ 31 h 57"/>
                <a:gd name="T86" fmla="*/ 53 w 64"/>
                <a:gd name="T87" fmla="*/ 30 h 57"/>
                <a:gd name="T88" fmla="*/ 52 w 64"/>
                <a:gd name="T89" fmla="*/ 30 h 57"/>
                <a:gd name="T90" fmla="*/ 51 w 64"/>
                <a:gd name="T91" fmla="*/ 29 h 57"/>
                <a:gd name="T92" fmla="*/ 47 w 64"/>
                <a:gd name="T93" fmla="*/ 26 h 57"/>
                <a:gd name="T94" fmla="*/ 45 w 64"/>
                <a:gd name="T95" fmla="*/ 25 h 57"/>
                <a:gd name="T96" fmla="*/ 44 w 64"/>
                <a:gd name="T97" fmla="*/ 24 h 57"/>
                <a:gd name="T98" fmla="*/ 42 w 64"/>
                <a:gd name="T99" fmla="*/ 24 h 57"/>
                <a:gd name="T100" fmla="*/ 41 w 64"/>
                <a:gd name="T101" fmla="*/ 24 h 57"/>
                <a:gd name="T102" fmla="*/ 40 w 64"/>
                <a:gd name="T103" fmla="*/ 24 h 57"/>
                <a:gd name="T104" fmla="*/ 39 w 64"/>
                <a:gd name="T105" fmla="*/ 25 h 57"/>
                <a:gd name="T106" fmla="*/ 37 w 64"/>
                <a:gd name="T107" fmla="*/ 26 h 57"/>
                <a:gd name="T108" fmla="*/ 36 w 64"/>
                <a:gd name="T109" fmla="*/ 28 h 57"/>
                <a:gd name="T110" fmla="*/ 29 w 64"/>
                <a:gd name="T111" fmla="*/ 37 h 57"/>
                <a:gd name="T112" fmla="*/ 43 w 64"/>
                <a:gd name="T113" fmla="*/ 48 h 57"/>
                <a:gd name="T114" fmla="*/ 37 w 64"/>
                <a:gd name="T115" fmla="*/ 56 h 57"/>
                <a:gd name="T116" fmla="*/ 0 w 64"/>
                <a:gd name="T117" fmla="*/ 27 h 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4"/>
                <a:gd name="T178" fmla="*/ 0 h 57"/>
                <a:gd name="T179" fmla="*/ 64 w 64"/>
                <a:gd name="T180" fmla="*/ 57 h 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4" h="57">
                  <a:moveTo>
                    <a:pt x="0" y="27"/>
                  </a:moveTo>
                  <a:lnTo>
                    <a:pt x="16" y="8"/>
                  </a:lnTo>
                  <a:lnTo>
                    <a:pt x="18" y="5"/>
                  </a:lnTo>
                  <a:lnTo>
                    <a:pt x="20" y="3"/>
                  </a:lnTo>
                  <a:lnTo>
                    <a:pt x="22" y="2"/>
                  </a:lnTo>
                  <a:lnTo>
                    <a:pt x="24" y="1"/>
                  </a:lnTo>
                  <a:lnTo>
                    <a:pt x="25" y="0"/>
                  </a:lnTo>
                  <a:lnTo>
                    <a:pt x="28" y="0"/>
                  </a:lnTo>
                  <a:lnTo>
                    <a:pt x="29" y="0"/>
                  </a:lnTo>
                  <a:lnTo>
                    <a:pt x="30" y="0"/>
                  </a:lnTo>
                  <a:lnTo>
                    <a:pt x="31" y="0"/>
                  </a:lnTo>
                  <a:lnTo>
                    <a:pt x="33" y="1"/>
                  </a:lnTo>
                  <a:lnTo>
                    <a:pt x="35" y="2"/>
                  </a:lnTo>
                  <a:lnTo>
                    <a:pt x="36" y="3"/>
                  </a:lnTo>
                  <a:lnTo>
                    <a:pt x="38" y="4"/>
                  </a:lnTo>
                  <a:lnTo>
                    <a:pt x="39" y="5"/>
                  </a:lnTo>
                  <a:lnTo>
                    <a:pt x="39" y="7"/>
                  </a:lnTo>
                  <a:lnTo>
                    <a:pt x="41" y="8"/>
                  </a:lnTo>
                  <a:lnTo>
                    <a:pt x="41" y="10"/>
                  </a:lnTo>
                  <a:lnTo>
                    <a:pt x="41" y="11"/>
                  </a:lnTo>
                  <a:lnTo>
                    <a:pt x="41" y="13"/>
                  </a:lnTo>
                  <a:lnTo>
                    <a:pt x="41" y="14"/>
                  </a:lnTo>
                  <a:lnTo>
                    <a:pt x="40" y="15"/>
                  </a:lnTo>
                  <a:lnTo>
                    <a:pt x="41" y="15"/>
                  </a:lnTo>
                  <a:lnTo>
                    <a:pt x="42" y="15"/>
                  </a:lnTo>
                  <a:lnTo>
                    <a:pt x="43" y="14"/>
                  </a:lnTo>
                  <a:lnTo>
                    <a:pt x="44" y="14"/>
                  </a:lnTo>
                  <a:lnTo>
                    <a:pt x="45" y="14"/>
                  </a:lnTo>
                  <a:lnTo>
                    <a:pt x="47" y="14"/>
                  </a:lnTo>
                  <a:lnTo>
                    <a:pt x="48" y="14"/>
                  </a:lnTo>
                  <a:lnTo>
                    <a:pt x="49" y="15"/>
                  </a:lnTo>
                  <a:lnTo>
                    <a:pt x="52" y="17"/>
                  </a:lnTo>
                  <a:lnTo>
                    <a:pt x="57" y="20"/>
                  </a:lnTo>
                  <a:lnTo>
                    <a:pt x="59" y="21"/>
                  </a:lnTo>
                  <a:lnTo>
                    <a:pt x="60" y="22"/>
                  </a:lnTo>
                  <a:lnTo>
                    <a:pt x="61" y="22"/>
                  </a:lnTo>
                  <a:lnTo>
                    <a:pt x="62" y="21"/>
                  </a:lnTo>
                  <a:lnTo>
                    <a:pt x="63" y="23"/>
                  </a:lnTo>
                  <a:lnTo>
                    <a:pt x="56" y="31"/>
                  </a:lnTo>
                  <a:lnTo>
                    <a:pt x="55" y="31"/>
                  </a:lnTo>
                  <a:lnTo>
                    <a:pt x="54" y="31"/>
                  </a:lnTo>
                  <a:lnTo>
                    <a:pt x="53" y="30"/>
                  </a:lnTo>
                  <a:lnTo>
                    <a:pt x="52" y="30"/>
                  </a:lnTo>
                  <a:lnTo>
                    <a:pt x="51" y="29"/>
                  </a:lnTo>
                  <a:lnTo>
                    <a:pt x="47" y="26"/>
                  </a:lnTo>
                  <a:lnTo>
                    <a:pt x="45" y="25"/>
                  </a:lnTo>
                  <a:lnTo>
                    <a:pt x="44" y="24"/>
                  </a:lnTo>
                  <a:lnTo>
                    <a:pt x="42" y="24"/>
                  </a:lnTo>
                  <a:lnTo>
                    <a:pt x="41" y="24"/>
                  </a:lnTo>
                  <a:lnTo>
                    <a:pt x="40" y="24"/>
                  </a:lnTo>
                  <a:lnTo>
                    <a:pt x="39" y="25"/>
                  </a:lnTo>
                  <a:lnTo>
                    <a:pt x="37" y="26"/>
                  </a:lnTo>
                  <a:lnTo>
                    <a:pt x="36" y="28"/>
                  </a:lnTo>
                  <a:lnTo>
                    <a:pt x="29" y="37"/>
                  </a:lnTo>
                  <a:lnTo>
                    <a:pt x="43" y="48"/>
                  </a:lnTo>
                  <a:lnTo>
                    <a:pt x="37" y="56"/>
                  </a:lnTo>
                  <a:lnTo>
                    <a:pt x="0" y="27"/>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89" name="Freeform 671"/>
            <p:cNvSpPr>
              <a:spLocks/>
            </p:cNvSpPr>
            <p:nvPr/>
          </p:nvSpPr>
          <p:spPr bwMode="auto">
            <a:xfrm>
              <a:off x="5003" y="3731"/>
              <a:ext cx="21" cy="23"/>
            </a:xfrm>
            <a:custGeom>
              <a:avLst/>
              <a:gdLst>
                <a:gd name="T0" fmla="*/ 0 w 21"/>
                <a:gd name="T1" fmla="*/ 15 h 23"/>
                <a:gd name="T2" fmla="*/ 9 w 21"/>
                <a:gd name="T3" fmla="*/ 4 h 23"/>
                <a:gd name="T4" fmla="*/ 9 w 21"/>
                <a:gd name="T5" fmla="*/ 3 h 23"/>
                <a:gd name="T6" fmla="*/ 10 w 21"/>
                <a:gd name="T7" fmla="*/ 2 h 23"/>
                <a:gd name="T8" fmla="*/ 11 w 21"/>
                <a:gd name="T9" fmla="*/ 1 h 23"/>
                <a:gd name="T10" fmla="*/ 12 w 21"/>
                <a:gd name="T11" fmla="*/ 1 h 23"/>
                <a:gd name="T12" fmla="*/ 13 w 21"/>
                <a:gd name="T13" fmla="*/ 1 h 23"/>
                <a:gd name="T14" fmla="*/ 13 w 21"/>
                <a:gd name="T15" fmla="*/ 1 h 23"/>
                <a:gd name="T16" fmla="*/ 14 w 21"/>
                <a:gd name="T17" fmla="*/ 0 h 23"/>
                <a:gd name="T18" fmla="*/ 15 w 21"/>
                <a:gd name="T19" fmla="*/ 1 h 23"/>
                <a:gd name="T20" fmla="*/ 16 w 21"/>
                <a:gd name="T21" fmla="*/ 1 h 23"/>
                <a:gd name="T22" fmla="*/ 17 w 21"/>
                <a:gd name="T23" fmla="*/ 1 h 23"/>
                <a:gd name="T24" fmla="*/ 17 w 21"/>
                <a:gd name="T25" fmla="*/ 2 h 23"/>
                <a:gd name="T26" fmla="*/ 19 w 21"/>
                <a:gd name="T27" fmla="*/ 3 h 23"/>
                <a:gd name="T28" fmla="*/ 19 w 21"/>
                <a:gd name="T29" fmla="*/ 4 h 23"/>
                <a:gd name="T30" fmla="*/ 20 w 21"/>
                <a:gd name="T31" fmla="*/ 5 h 23"/>
                <a:gd name="T32" fmla="*/ 20 w 21"/>
                <a:gd name="T33" fmla="*/ 6 h 23"/>
                <a:gd name="T34" fmla="*/ 20 w 21"/>
                <a:gd name="T35" fmla="*/ 7 h 23"/>
                <a:gd name="T36" fmla="*/ 20 w 21"/>
                <a:gd name="T37" fmla="*/ 9 h 23"/>
                <a:gd name="T38" fmla="*/ 19 w 21"/>
                <a:gd name="T39" fmla="*/ 9 h 23"/>
                <a:gd name="T40" fmla="*/ 19 w 21"/>
                <a:gd name="T41" fmla="*/ 11 h 23"/>
                <a:gd name="T42" fmla="*/ 17 w 21"/>
                <a:gd name="T43" fmla="*/ 12 h 23"/>
                <a:gd name="T44" fmla="*/ 10 w 21"/>
                <a:gd name="T45" fmla="*/ 22 h 23"/>
                <a:gd name="T46" fmla="*/ 0 w 21"/>
                <a:gd name="T47" fmla="*/ 15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23"/>
                <a:gd name="T74" fmla="*/ 21 w 21"/>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23">
                  <a:moveTo>
                    <a:pt x="0" y="15"/>
                  </a:moveTo>
                  <a:lnTo>
                    <a:pt x="9" y="4"/>
                  </a:lnTo>
                  <a:lnTo>
                    <a:pt x="9" y="3"/>
                  </a:lnTo>
                  <a:lnTo>
                    <a:pt x="10" y="2"/>
                  </a:lnTo>
                  <a:lnTo>
                    <a:pt x="11" y="1"/>
                  </a:lnTo>
                  <a:lnTo>
                    <a:pt x="12" y="1"/>
                  </a:lnTo>
                  <a:lnTo>
                    <a:pt x="13" y="1"/>
                  </a:lnTo>
                  <a:lnTo>
                    <a:pt x="14" y="0"/>
                  </a:lnTo>
                  <a:lnTo>
                    <a:pt x="15" y="1"/>
                  </a:lnTo>
                  <a:lnTo>
                    <a:pt x="16" y="1"/>
                  </a:lnTo>
                  <a:lnTo>
                    <a:pt x="17" y="1"/>
                  </a:lnTo>
                  <a:lnTo>
                    <a:pt x="17" y="2"/>
                  </a:lnTo>
                  <a:lnTo>
                    <a:pt x="19" y="3"/>
                  </a:lnTo>
                  <a:lnTo>
                    <a:pt x="19" y="4"/>
                  </a:lnTo>
                  <a:lnTo>
                    <a:pt x="20" y="5"/>
                  </a:lnTo>
                  <a:lnTo>
                    <a:pt x="20" y="6"/>
                  </a:lnTo>
                  <a:lnTo>
                    <a:pt x="20" y="7"/>
                  </a:lnTo>
                  <a:lnTo>
                    <a:pt x="20" y="9"/>
                  </a:lnTo>
                  <a:lnTo>
                    <a:pt x="19" y="9"/>
                  </a:lnTo>
                  <a:lnTo>
                    <a:pt x="19" y="11"/>
                  </a:lnTo>
                  <a:lnTo>
                    <a:pt x="17" y="12"/>
                  </a:lnTo>
                  <a:lnTo>
                    <a:pt x="10" y="22"/>
                  </a:lnTo>
                  <a:lnTo>
                    <a:pt x="0" y="15"/>
                  </a:lnTo>
                </a:path>
              </a:pathLst>
            </a:custGeom>
            <a:solidFill>
              <a:srgbClr val="FFFFF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90" name="Freeform 672"/>
            <p:cNvSpPr>
              <a:spLocks/>
            </p:cNvSpPr>
            <p:nvPr/>
          </p:nvSpPr>
          <p:spPr bwMode="auto">
            <a:xfrm>
              <a:off x="5031" y="3677"/>
              <a:ext cx="59" cy="59"/>
            </a:xfrm>
            <a:custGeom>
              <a:avLst/>
              <a:gdLst>
                <a:gd name="T0" fmla="*/ 0 w 59"/>
                <a:gd name="T1" fmla="*/ 23 h 59"/>
                <a:gd name="T2" fmla="*/ 26 w 59"/>
                <a:gd name="T3" fmla="*/ 0 h 59"/>
                <a:gd name="T4" fmla="*/ 31 w 59"/>
                <a:gd name="T5" fmla="*/ 6 h 59"/>
                <a:gd name="T6" fmla="*/ 12 w 59"/>
                <a:gd name="T7" fmla="*/ 23 h 59"/>
                <a:gd name="T8" fmla="*/ 19 w 59"/>
                <a:gd name="T9" fmla="*/ 31 h 59"/>
                <a:gd name="T10" fmla="*/ 36 w 59"/>
                <a:gd name="T11" fmla="*/ 15 h 59"/>
                <a:gd name="T12" fmla="*/ 41 w 59"/>
                <a:gd name="T13" fmla="*/ 21 h 59"/>
                <a:gd name="T14" fmla="*/ 24 w 59"/>
                <a:gd name="T15" fmla="*/ 37 h 59"/>
                <a:gd name="T16" fmla="*/ 32 w 59"/>
                <a:gd name="T17" fmla="*/ 45 h 59"/>
                <a:gd name="T18" fmla="*/ 52 w 59"/>
                <a:gd name="T19" fmla="*/ 28 h 59"/>
                <a:gd name="T20" fmla="*/ 58 w 59"/>
                <a:gd name="T21" fmla="*/ 34 h 59"/>
                <a:gd name="T22" fmla="*/ 31 w 59"/>
                <a:gd name="T23" fmla="*/ 58 h 59"/>
                <a:gd name="T24" fmla="*/ 0 w 59"/>
                <a:gd name="T25" fmla="*/ 23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59"/>
                <a:gd name="T41" fmla="*/ 59 w 59"/>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59">
                  <a:moveTo>
                    <a:pt x="0" y="23"/>
                  </a:moveTo>
                  <a:lnTo>
                    <a:pt x="26" y="0"/>
                  </a:lnTo>
                  <a:lnTo>
                    <a:pt x="31" y="6"/>
                  </a:lnTo>
                  <a:lnTo>
                    <a:pt x="12" y="23"/>
                  </a:lnTo>
                  <a:lnTo>
                    <a:pt x="19" y="31"/>
                  </a:lnTo>
                  <a:lnTo>
                    <a:pt x="36" y="15"/>
                  </a:lnTo>
                  <a:lnTo>
                    <a:pt x="41" y="21"/>
                  </a:lnTo>
                  <a:lnTo>
                    <a:pt x="24" y="37"/>
                  </a:lnTo>
                  <a:lnTo>
                    <a:pt x="32" y="45"/>
                  </a:lnTo>
                  <a:lnTo>
                    <a:pt x="52" y="28"/>
                  </a:lnTo>
                  <a:lnTo>
                    <a:pt x="58" y="34"/>
                  </a:lnTo>
                  <a:lnTo>
                    <a:pt x="31" y="58"/>
                  </a:lnTo>
                  <a:lnTo>
                    <a:pt x="0" y="23"/>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91" name="Freeform 673"/>
            <p:cNvSpPr>
              <a:spLocks/>
            </p:cNvSpPr>
            <p:nvPr/>
          </p:nvSpPr>
          <p:spPr bwMode="auto">
            <a:xfrm>
              <a:off x="5079" y="3654"/>
              <a:ext cx="48" cy="49"/>
            </a:xfrm>
            <a:custGeom>
              <a:avLst/>
              <a:gdLst>
                <a:gd name="T0" fmla="*/ 27 w 48"/>
                <a:gd name="T1" fmla="*/ 11 h 49"/>
                <a:gd name="T2" fmla="*/ 24 w 48"/>
                <a:gd name="T3" fmla="*/ 9 h 49"/>
                <a:gd name="T4" fmla="*/ 20 w 48"/>
                <a:gd name="T5" fmla="*/ 8 h 49"/>
                <a:gd name="T6" fmla="*/ 16 w 48"/>
                <a:gd name="T7" fmla="*/ 9 h 49"/>
                <a:gd name="T8" fmla="*/ 12 w 48"/>
                <a:gd name="T9" fmla="*/ 11 h 49"/>
                <a:gd name="T10" fmla="*/ 10 w 48"/>
                <a:gd name="T11" fmla="*/ 14 h 49"/>
                <a:gd name="T12" fmla="*/ 10 w 48"/>
                <a:gd name="T13" fmla="*/ 18 h 49"/>
                <a:gd name="T14" fmla="*/ 11 w 48"/>
                <a:gd name="T15" fmla="*/ 19 h 49"/>
                <a:gd name="T16" fmla="*/ 15 w 48"/>
                <a:gd name="T17" fmla="*/ 20 h 49"/>
                <a:gd name="T18" fmla="*/ 26 w 48"/>
                <a:gd name="T19" fmla="*/ 19 h 49"/>
                <a:gd name="T20" fmla="*/ 34 w 48"/>
                <a:gd name="T21" fmla="*/ 18 h 49"/>
                <a:gd name="T22" fmla="*/ 40 w 48"/>
                <a:gd name="T23" fmla="*/ 19 h 49"/>
                <a:gd name="T24" fmla="*/ 44 w 48"/>
                <a:gd name="T25" fmla="*/ 23 h 49"/>
                <a:gd name="T26" fmla="*/ 46 w 48"/>
                <a:gd name="T27" fmla="*/ 28 h 49"/>
                <a:gd name="T28" fmla="*/ 46 w 48"/>
                <a:gd name="T29" fmla="*/ 34 h 49"/>
                <a:gd name="T30" fmla="*/ 43 w 48"/>
                <a:gd name="T31" fmla="*/ 40 h 49"/>
                <a:gd name="T32" fmla="*/ 39 w 48"/>
                <a:gd name="T33" fmla="*/ 43 h 49"/>
                <a:gd name="T34" fmla="*/ 33 w 48"/>
                <a:gd name="T35" fmla="*/ 46 h 49"/>
                <a:gd name="T36" fmla="*/ 27 w 48"/>
                <a:gd name="T37" fmla="*/ 47 h 49"/>
                <a:gd name="T38" fmla="*/ 22 w 48"/>
                <a:gd name="T39" fmla="*/ 48 h 49"/>
                <a:gd name="T40" fmla="*/ 17 w 48"/>
                <a:gd name="T41" fmla="*/ 47 h 49"/>
                <a:gd name="T42" fmla="*/ 12 w 48"/>
                <a:gd name="T43" fmla="*/ 44 h 49"/>
                <a:gd name="T44" fmla="*/ 8 w 48"/>
                <a:gd name="T45" fmla="*/ 39 h 49"/>
                <a:gd name="T46" fmla="*/ 20 w 48"/>
                <a:gd name="T47" fmla="*/ 38 h 49"/>
                <a:gd name="T48" fmla="*/ 24 w 48"/>
                <a:gd name="T49" fmla="*/ 39 h 49"/>
                <a:gd name="T50" fmla="*/ 31 w 48"/>
                <a:gd name="T51" fmla="*/ 39 h 49"/>
                <a:gd name="T52" fmla="*/ 35 w 48"/>
                <a:gd name="T53" fmla="*/ 36 h 49"/>
                <a:gd name="T54" fmla="*/ 37 w 48"/>
                <a:gd name="T55" fmla="*/ 33 h 49"/>
                <a:gd name="T56" fmla="*/ 38 w 48"/>
                <a:gd name="T57" fmla="*/ 31 h 49"/>
                <a:gd name="T58" fmla="*/ 35 w 48"/>
                <a:gd name="T59" fmla="*/ 27 h 49"/>
                <a:gd name="T60" fmla="*/ 30 w 48"/>
                <a:gd name="T61" fmla="*/ 27 h 49"/>
                <a:gd name="T62" fmla="*/ 19 w 48"/>
                <a:gd name="T63" fmla="*/ 29 h 49"/>
                <a:gd name="T64" fmla="*/ 11 w 48"/>
                <a:gd name="T65" fmla="*/ 29 h 49"/>
                <a:gd name="T66" fmla="*/ 5 w 48"/>
                <a:gd name="T67" fmla="*/ 26 h 49"/>
                <a:gd name="T68" fmla="*/ 2 w 48"/>
                <a:gd name="T69" fmla="*/ 22 h 49"/>
                <a:gd name="T70" fmla="*/ 1 w 48"/>
                <a:gd name="T71" fmla="*/ 19 h 49"/>
                <a:gd name="T72" fmla="*/ 1 w 48"/>
                <a:gd name="T73" fmla="*/ 14 h 49"/>
                <a:gd name="T74" fmla="*/ 4 w 48"/>
                <a:gd name="T75" fmla="*/ 8 h 49"/>
                <a:gd name="T76" fmla="*/ 8 w 48"/>
                <a:gd name="T77" fmla="*/ 5 h 49"/>
                <a:gd name="T78" fmla="*/ 13 w 48"/>
                <a:gd name="T79" fmla="*/ 2 h 49"/>
                <a:gd name="T80" fmla="*/ 18 w 48"/>
                <a:gd name="T81" fmla="*/ 1 h 49"/>
                <a:gd name="T82" fmla="*/ 24 w 48"/>
                <a:gd name="T83" fmla="*/ 0 h 49"/>
                <a:gd name="T84" fmla="*/ 28 w 48"/>
                <a:gd name="T85" fmla="*/ 1 h 49"/>
                <a:gd name="T86" fmla="*/ 32 w 48"/>
                <a:gd name="T87" fmla="*/ 4 h 49"/>
                <a:gd name="T88" fmla="*/ 35 w 48"/>
                <a:gd name="T89" fmla="*/ 6 h 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8"/>
                <a:gd name="T136" fmla="*/ 0 h 49"/>
                <a:gd name="T137" fmla="*/ 48 w 48"/>
                <a:gd name="T138" fmla="*/ 49 h 4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8" h="49">
                  <a:moveTo>
                    <a:pt x="36" y="9"/>
                  </a:moveTo>
                  <a:lnTo>
                    <a:pt x="27" y="12"/>
                  </a:lnTo>
                  <a:lnTo>
                    <a:pt x="27" y="11"/>
                  </a:lnTo>
                  <a:lnTo>
                    <a:pt x="26" y="10"/>
                  </a:lnTo>
                  <a:lnTo>
                    <a:pt x="25" y="9"/>
                  </a:lnTo>
                  <a:lnTo>
                    <a:pt x="24" y="9"/>
                  </a:lnTo>
                  <a:lnTo>
                    <a:pt x="23" y="8"/>
                  </a:lnTo>
                  <a:lnTo>
                    <a:pt x="22" y="8"/>
                  </a:lnTo>
                  <a:lnTo>
                    <a:pt x="20" y="8"/>
                  </a:lnTo>
                  <a:lnTo>
                    <a:pt x="18" y="9"/>
                  </a:lnTo>
                  <a:lnTo>
                    <a:pt x="17" y="9"/>
                  </a:lnTo>
                  <a:lnTo>
                    <a:pt x="16" y="9"/>
                  </a:lnTo>
                  <a:lnTo>
                    <a:pt x="15" y="10"/>
                  </a:lnTo>
                  <a:lnTo>
                    <a:pt x="13" y="10"/>
                  </a:lnTo>
                  <a:lnTo>
                    <a:pt x="12" y="11"/>
                  </a:lnTo>
                  <a:lnTo>
                    <a:pt x="11" y="12"/>
                  </a:lnTo>
                  <a:lnTo>
                    <a:pt x="11" y="13"/>
                  </a:lnTo>
                  <a:lnTo>
                    <a:pt x="10" y="14"/>
                  </a:lnTo>
                  <a:lnTo>
                    <a:pt x="10" y="15"/>
                  </a:lnTo>
                  <a:lnTo>
                    <a:pt x="10" y="17"/>
                  </a:lnTo>
                  <a:lnTo>
                    <a:pt x="10" y="18"/>
                  </a:lnTo>
                  <a:lnTo>
                    <a:pt x="11" y="18"/>
                  </a:lnTo>
                  <a:lnTo>
                    <a:pt x="11" y="19"/>
                  </a:lnTo>
                  <a:lnTo>
                    <a:pt x="12" y="19"/>
                  </a:lnTo>
                  <a:lnTo>
                    <a:pt x="13" y="20"/>
                  </a:lnTo>
                  <a:lnTo>
                    <a:pt x="15" y="20"/>
                  </a:lnTo>
                  <a:lnTo>
                    <a:pt x="18" y="20"/>
                  </a:lnTo>
                  <a:lnTo>
                    <a:pt x="21" y="19"/>
                  </a:lnTo>
                  <a:lnTo>
                    <a:pt x="26" y="19"/>
                  </a:lnTo>
                  <a:lnTo>
                    <a:pt x="31" y="18"/>
                  </a:lnTo>
                  <a:lnTo>
                    <a:pt x="32" y="18"/>
                  </a:lnTo>
                  <a:lnTo>
                    <a:pt x="34" y="18"/>
                  </a:lnTo>
                  <a:lnTo>
                    <a:pt x="36" y="18"/>
                  </a:lnTo>
                  <a:lnTo>
                    <a:pt x="38" y="19"/>
                  </a:lnTo>
                  <a:lnTo>
                    <a:pt x="40" y="19"/>
                  </a:lnTo>
                  <a:lnTo>
                    <a:pt x="41" y="21"/>
                  </a:lnTo>
                  <a:lnTo>
                    <a:pt x="43" y="22"/>
                  </a:lnTo>
                  <a:lnTo>
                    <a:pt x="44" y="23"/>
                  </a:lnTo>
                  <a:lnTo>
                    <a:pt x="45" y="25"/>
                  </a:lnTo>
                  <a:lnTo>
                    <a:pt x="46" y="27"/>
                  </a:lnTo>
                  <a:lnTo>
                    <a:pt x="46" y="28"/>
                  </a:lnTo>
                  <a:lnTo>
                    <a:pt x="47" y="30"/>
                  </a:lnTo>
                  <a:lnTo>
                    <a:pt x="47" y="32"/>
                  </a:lnTo>
                  <a:lnTo>
                    <a:pt x="46" y="34"/>
                  </a:lnTo>
                  <a:lnTo>
                    <a:pt x="46" y="36"/>
                  </a:lnTo>
                  <a:lnTo>
                    <a:pt x="44" y="38"/>
                  </a:lnTo>
                  <a:lnTo>
                    <a:pt x="43" y="40"/>
                  </a:lnTo>
                  <a:lnTo>
                    <a:pt x="42" y="42"/>
                  </a:lnTo>
                  <a:lnTo>
                    <a:pt x="40" y="42"/>
                  </a:lnTo>
                  <a:lnTo>
                    <a:pt x="39" y="43"/>
                  </a:lnTo>
                  <a:lnTo>
                    <a:pt x="38" y="44"/>
                  </a:lnTo>
                  <a:lnTo>
                    <a:pt x="36" y="45"/>
                  </a:lnTo>
                  <a:lnTo>
                    <a:pt x="33" y="46"/>
                  </a:lnTo>
                  <a:lnTo>
                    <a:pt x="31" y="47"/>
                  </a:lnTo>
                  <a:lnTo>
                    <a:pt x="29" y="47"/>
                  </a:lnTo>
                  <a:lnTo>
                    <a:pt x="27" y="47"/>
                  </a:lnTo>
                  <a:lnTo>
                    <a:pt x="25" y="48"/>
                  </a:lnTo>
                  <a:lnTo>
                    <a:pt x="24" y="48"/>
                  </a:lnTo>
                  <a:lnTo>
                    <a:pt x="22" y="48"/>
                  </a:lnTo>
                  <a:lnTo>
                    <a:pt x="20" y="47"/>
                  </a:lnTo>
                  <a:lnTo>
                    <a:pt x="18" y="47"/>
                  </a:lnTo>
                  <a:lnTo>
                    <a:pt x="17" y="47"/>
                  </a:lnTo>
                  <a:lnTo>
                    <a:pt x="15" y="46"/>
                  </a:lnTo>
                  <a:lnTo>
                    <a:pt x="14" y="45"/>
                  </a:lnTo>
                  <a:lnTo>
                    <a:pt x="12" y="44"/>
                  </a:lnTo>
                  <a:lnTo>
                    <a:pt x="11" y="42"/>
                  </a:lnTo>
                  <a:lnTo>
                    <a:pt x="10" y="40"/>
                  </a:lnTo>
                  <a:lnTo>
                    <a:pt x="8" y="39"/>
                  </a:lnTo>
                  <a:lnTo>
                    <a:pt x="18" y="35"/>
                  </a:lnTo>
                  <a:lnTo>
                    <a:pt x="18" y="36"/>
                  </a:lnTo>
                  <a:lnTo>
                    <a:pt x="20" y="38"/>
                  </a:lnTo>
                  <a:lnTo>
                    <a:pt x="21" y="39"/>
                  </a:lnTo>
                  <a:lnTo>
                    <a:pt x="22" y="39"/>
                  </a:lnTo>
                  <a:lnTo>
                    <a:pt x="24" y="39"/>
                  </a:lnTo>
                  <a:lnTo>
                    <a:pt x="26" y="39"/>
                  </a:lnTo>
                  <a:lnTo>
                    <a:pt x="28" y="39"/>
                  </a:lnTo>
                  <a:lnTo>
                    <a:pt x="31" y="39"/>
                  </a:lnTo>
                  <a:lnTo>
                    <a:pt x="32" y="38"/>
                  </a:lnTo>
                  <a:lnTo>
                    <a:pt x="34" y="37"/>
                  </a:lnTo>
                  <a:lnTo>
                    <a:pt x="35" y="36"/>
                  </a:lnTo>
                  <a:lnTo>
                    <a:pt x="36" y="35"/>
                  </a:lnTo>
                  <a:lnTo>
                    <a:pt x="37" y="35"/>
                  </a:lnTo>
                  <a:lnTo>
                    <a:pt x="37" y="33"/>
                  </a:lnTo>
                  <a:lnTo>
                    <a:pt x="38" y="33"/>
                  </a:lnTo>
                  <a:lnTo>
                    <a:pt x="38" y="32"/>
                  </a:lnTo>
                  <a:lnTo>
                    <a:pt x="38" y="31"/>
                  </a:lnTo>
                  <a:lnTo>
                    <a:pt x="37" y="30"/>
                  </a:lnTo>
                  <a:lnTo>
                    <a:pt x="36" y="29"/>
                  </a:lnTo>
                  <a:lnTo>
                    <a:pt x="35" y="27"/>
                  </a:lnTo>
                  <a:lnTo>
                    <a:pt x="34" y="27"/>
                  </a:lnTo>
                  <a:lnTo>
                    <a:pt x="32" y="27"/>
                  </a:lnTo>
                  <a:lnTo>
                    <a:pt x="30" y="27"/>
                  </a:lnTo>
                  <a:lnTo>
                    <a:pt x="27" y="27"/>
                  </a:lnTo>
                  <a:lnTo>
                    <a:pt x="23" y="28"/>
                  </a:lnTo>
                  <a:lnTo>
                    <a:pt x="19" y="29"/>
                  </a:lnTo>
                  <a:lnTo>
                    <a:pt x="16" y="29"/>
                  </a:lnTo>
                  <a:lnTo>
                    <a:pt x="13" y="29"/>
                  </a:lnTo>
                  <a:lnTo>
                    <a:pt x="11" y="29"/>
                  </a:lnTo>
                  <a:lnTo>
                    <a:pt x="8" y="28"/>
                  </a:lnTo>
                  <a:lnTo>
                    <a:pt x="7" y="27"/>
                  </a:lnTo>
                  <a:lnTo>
                    <a:pt x="5" y="26"/>
                  </a:lnTo>
                  <a:lnTo>
                    <a:pt x="4" y="25"/>
                  </a:lnTo>
                  <a:lnTo>
                    <a:pt x="3" y="23"/>
                  </a:lnTo>
                  <a:lnTo>
                    <a:pt x="2" y="22"/>
                  </a:lnTo>
                  <a:lnTo>
                    <a:pt x="1" y="21"/>
                  </a:lnTo>
                  <a:lnTo>
                    <a:pt x="1" y="20"/>
                  </a:lnTo>
                  <a:lnTo>
                    <a:pt x="1" y="19"/>
                  </a:lnTo>
                  <a:lnTo>
                    <a:pt x="1" y="17"/>
                  </a:lnTo>
                  <a:lnTo>
                    <a:pt x="0" y="16"/>
                  </a:lnTo>
                  <a:lnTo>
                    <a:pt x="1" y="14"/>
                  </a:lnTo>
                  <a:lnTo>
                    <a:pt x="1" y="12"/>
                  </a:lnTo>
                  <a:lnTo>
                    <a:pt x="3" y="10"/>
                  </a:lnTo>
                  <a:lnTo>
                    <a:pt x="4" y="8"/>
                  </a:lnTo>
                  <a:lnTo>
                    <a:pt x="5" y="7"/>
                  </a:lnTo>
                  <a:lnTo>
                    <a:pt x="6" y="6"/>
                  </a:lnTo>
                  <a:lnTo>
                    <a:pt x="8" y="5"/>
                  </a:lnTo>
                  <a:lnTo>
                    <a:pt x="9" y="4"/>
                  </a:lnTo>
                  <a:lnTo>
                    <a:pt x="11" y="3"/>
                  </a:lnTo>
                  <a:lnTo>
                    <a:pt x="13" y="2"/>
                  </a:lnTo>
                  <a:lnTo>
                    <a:pt x="15" y="2"/>
                  </a:lnTo>
                  <a:lnTo>
                    <a:pt x="16" y="1"/>
                  </a:lnTo>
                  <a:lnTo>
                    <a:pt x="18" y="1"/>
                  </a:lnTo>
                  <a:lnTo>
                    <a:pt x="20" y="1"/>
                  </a:lnTo>
                  <a:lnTo>
                    <a:pt x="22" y="0"/>
                  </a:lnTo>
                  <a:lnTo>
                    <a:pt x="24" y="0"/>
                  </a:lnTo>
                  <a:lnTo>
                    <a:pt x="25" y="1"/>
                  </a:lnTo>
                  <a:lnTo>
                    <a:pt x="26" y="1"/>
                  </a:lnTo>
                  <a:lnTo>
                    <a:pt x="28" y="1"/>
                  </a:lnTo>
                  <a:lnTo>
                    <a:pt x="29" y="2"/>
                  </a:lnTo>
                  <a:lnTo>
                    <a:pt x="31" y="2"/>
                  </a:lnTo>
                  <a:lnTo>
                    <a:pt x="32" y="4"/>
                  </a:lnTo>
                  <a:lnTo>
                    <a:pt x="33" y="4"/>
                  </a:lnTo>
                  <a:lnTo>
                    <a:pt x="34" y="5"/>
                  </a:lnTo>
                  <a:lnTo>
                    <a:pt x="35" y="6"/>
                  </a:lnTo>
                  <a:lnTo>
                    <a:pt x="36" y="8"/>
                  </a:lnTo>
                  <a:lnTo>
                    <a:pt x="36" y="9"/>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92" name="Freeform 674"/>
            <p:cNvSpPr>
              <a:spLocks/>
            </p:cNvSpPr>
            <p:nvPr/>
          </p:nvSpPr>
          <p:spPr bwMode="auto">
            <a:xfrm>
              <a:off x="5121" y="3635"/>
              <a:ext cx="38" cy="53"/>
            </a:xfrm>
            <a:custGeom>
              <a:avLst/>
              <a:gdLst>
                <a:gd name="T0" fmla="*/ 0 w 38"/>
                <a:gd name="T1" fmla="*/ 7 h 53"/>
                <a:gd name="T2" fmla="*/ 36 w 38"/>
                <a:gd name="T3" fmla="*/ 0 h 53"/>
                <a:gd name="T4" fmla="*/ 37 w 38"/>
                <a:gd name="T5" fmla="*/ 9 h 53"/>
                <a:gd name="T6" fmla="*/ 24 w 38"/>
                <a:gd name="T7" fmla="*/ 11 h 53"/>
                <a:gd name="T8" fmla="*/ 30 w 38"/>
                <a:gd name="T9" fmla="*/ 50 h 53"/>
                <a:gd name="T10" fmla="*/ 21 w 38"/>
                <a:gd name="T11" fmla="*/ 52 h 53"/>
                <a:gd name="T12" fmla="*/ 15 w 38"/>
                <a:gd name="T13" fmla="*/ 13 h 53"/>
                <a:gd name="T14" fmla="*/ 1 w 38"/>
                <a:gd name="T15" fmla="*/ 15 h 53"/>
                <a:gd name="T16" fmla="*/ 0 w 38"/>
                <a:gd name="T17" fmla="*/ 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53"/>
                <a:gd name="T29" fmla="*/ 38 w 38"/>
                <a:gd name="T30" fmla="*/ 53 h 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53">
                  <a:moveTo>
                    <a:pt x="0" y="7"/>
                  </a:moveTo>
                  <a:lnTo>
                    <a:pt x="36" y="0"/>
                  </a:lnTo>
                  <a:lnTo>
                    <a:pt x="37" y="9"/>
                  </a:lnTo>
                  <a:lnTo>
                    <a:pt x="24" y="11"/>
                  </a:lnTo>
                  <a:lnTo>
                    <a:pt x="30" y="50"/>
                  </a:lnTo>
                  <a:lnTo>
                    <a:pt x="21" y="52"/>
                  </a:lnTo>
                  <a:lnTo>
                    <a:pt x="15" y="13"/>
                  </a:lnTo>
                  <a:lnTo>
                    <a:pt x="1" y="15"/>
                  </a:lnTo>
                  <a:lnTo>
                    <a:pt x="0" y="7"/>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93" name="Freeform 675"/>
            <p:cNvSpPr>
              <a:spLocks/>
            </p:cNvSpPr>
            <p:nvPr/>
          </p:nvSpPr>
          <p:spPr bwMode="auto">
            <a:xfrm>
              <a:off x="5194" y="3633"/>
              <a:ext cx="41" cy="50"/>
            </a:xfrm>
            <a:custGeom>
              <a:avLst/>
              <a:gdLst>
                <a:gd name="T0" fmla="*/ 31 w 41"/>
                <a:gd name="T1" fmla="*/ 16 h 50"/>
                <a:gd name="T2" fmla="*/ 30 w 41"/>
                <a:gd name="T3" fmla="*/ 13 h 50"/>
                <a:gd name="T4" fmla="*/ 28 w 41"/>
                <a:gd name="T5" fmla="*/ 10 h 50"/>
                <a:gd name="T6" fmla="*/ 24 w 41"/>
                <a:gd name="T7" fmla="*/ 8 h 50"/>
                <a:gd name="T8" fmla="*/ 20 w 41"/>
                <a:gd name="T9" fmla="*/ 8 h 50"/>
                <a:gd name="T10" fmla="*/ 17 w 41"/>
                <a:gd name="T11" fmla="*/ 9 h 50"/>
                <a:gd name="T12" fmla="*/ 15 w 41"/>
                <a:gd name="T13" fmla="*/ 12 h 50"/>
                <a:gd name="T14" fmla="*/ 15 w 41"/>
                <a:gd name="T15" fmla="*/ 14 h 50"/>
                <a:gd name="T16" fmla="*/ 16 w 41"/>
                <a:gd name="T17" fmla="*/ 16 h 50"/>
                <a:gd name="T18" fmla="*/ 26 w 41"/>
                <a:gd name="T19" fmla="*/ 22 h 50"/>
                <a:gd name="T20" fmla="*/ 32 w 41"/>
                <a:gd name="T21" fmla="*/ 26 h 50"/>
                <a:gd name="T22" fmla="*/ 36 w 41"/>
                <a:gd name="T23" fmla="*/ 30 h 50"/>
                <a:gd name="T24" fmla="*/ 37 w 41"/>
                <a:gd name="T25" fmla="*/ 35 h 50"/>
                <a:gd name="T26" fmla="*/ 35 w 41"/>
                <a:gd name="T27" fmla="*/ 41 h 50"/>
                <a:gd name="T28" fmla="*/ 32 w 41"/>
                <a:gd name="T29" fmla="*/ 46 h 50"/>
                <a:gd name="T30" fmla="*/ 25 w 41"/>
                <a:gd name="T31" fmla="*/ 49 h 50"/>
                <a:gd name="T32" fmla="*/ 20 w 41"/>
                <a:gd name="T33" fmla="*/ 49 h 50"/>
                <a:gd name="T34" fmla="*/ 14 w 41"/>
                <a:gd name="T35" fmla="*/ 48 h 50"/>
                <a:gd name="T36" fmla="*/ 9 w 41"/>
                <a:gd name="T37" fmla="*/ 46 h 50"/>
                <a:gd name="T38" fmla="*/ 5 w 41"/>
                <a:gd name="T39" fmla="*/ 43 h 50"/>
                <a:gd name="T40" fmla="*/ 2 w 41"/>
                <a:gd name="T41" fmla="*/ 39 h 50"/>
                <a:gd name="T42" fmla="*/ 0 w 41"/>
                <a:gd name="T43" fmla="*/ 34 h 50"/>
                <a:gd name="T44" fmla="*/ 0 w 41"/>
                <a:gd name="T45" fmla="*/ 28 h 50"/>
                <a:gd name="T46" fmla="*/ 10 w 41"/>
                <a:gd name="T47" fmla="*/ 34 h 50"/>
                <a:gd name="T48" fmla="*/ 12 w 41"/>
                <a:gd name="T49" fmla="*/ 38 h 50"/>
                <a:gd name="T50" fmla="*/ 17 w 41"/>
                <a:gd name="T51" fmla="*/ 40 h 50"/>
                <a:gd name="T52" fmla="*/ 22 w 41"/>
                <a:gd name="T53" fmla="*/ 41 h 50"/>
                <a:gd name="T54" fmla="*/ 25 w 41"/>
                <a:gd name="T55" fmla="*/ 40 h 50"/>
                <a:gd name="T56" fmla="*/ 27 w 41"/>
                <a:gd name="T57" fmla="*/ 38 h 50"/>
                <a:gd name="T58" fmla="*/ 27 w 41"/>
                <a:gd name="T59" fmla="*/ 34 h 50"/>
                <a:gd name="T60" fmla="*/ 23 w 41"/>
                <a:gd name="T61" fmla="*/ 31 h 50"/>
                <a:gd name="T62" fmla="*/ 14 w 41"/>
                <a:gd name="T63" fmla="*/ 26 h 50"/>
                <a:gd name="T64" fmla="*/ 8 w 41"/>
                <a:gd name="T65" fmla="*/ 22 h 50"/>
                <a:gd name="T66" fmla="*/ 5 w 41"/>
                <a:gd name="T67" fmla="*/ 16 h 50"/>
                <a:gd name="T68" fmla="*/ 5 w 41"/>
                <a:gd name="T69" fmla="*/ 11 h 50"/>
                <a:gd name="T70" fmla="*/ 7 w 41"/>
                <a:gd name="T71" fmla="*/ 7 h 50"/>
                <a:gd name="T72" fmla="*/ 10 w 41"/>
                <a:gd name="T73" fmla="*/ 3 h 50"/>
                <a:gd name="T74" fmla="*/ 16 w 41"/>
                <a:gd name="T75" fmla="*/ 1 h 50"/>
                <a:gd name="T76" fmla="*/ 20 w 41"/>
                <a:gd name="T77" fmla="*/ 0 h 50"/>
                <a:gd name="T78" fmla="*/ 26 w 41"/>
                <a:gd name="T79" fmla="*/ 1 h 50"/>
                <a:gd name="T80" fmla="*/ 31 w 41"/>
                <a:gd name="T81" fmla="*/ 3 h 50"/>
                <a:gd name="T82" fmla="*/ 35 w 41"/>
                <a:gd name="T83" fmla="*/ 5 h 50"/>
                <a:gd name="T84" fmla="*/ 38 w 41"/>
                <a:gd name="T85" fmla="*/ 8 h 50"/>
                <a:gd name="T86" fmla="*/ 40 w 41"/>
                <a:gd name="T87" fmla="*/ 13 h 50"/>
                <a:gd name="T88" fmla="*/ 40 w 41"/>
                <a:gd name="T89" fmla="*/ 17 h 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
                <a:gd name="T136" fmla="*/ 0 h 50"/>
                <a:gd name="T137" fmla="*/ 41 w 41"/>
                <a:gd name="T138" fmla="*/ 50 h 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 h="50">
                  <a:moveTo>
                    <a:pt x="39" y="20"/>
                  </a:moveTo>
                  <a:lnTo>
                    <a:pt x="31" y="17"/>
                  </a:lnTo>
                  <a:lnTo>
                    <a:pt x="31" y="16"/>
                  </a:lnTo>
                  <a:lnTo>
                    <a:pt x="31" y="15"/>
                  </a:lnTo>
                  <a:lnTo>
                    <a:pt x="31" y="14"/>
                  </a:lnTo>
                  <a:lnTo>
                    <a:pt x="30" y="13"/>
                  </a:lnTo>
                  <a:lnTo>
                    <a:pt x="30" y="12"/>
                  </a:lnTo>
                  <a:lnTo>
                    <a:pt x="29" y="11"/>
                  </a:lnTo>
                  <a:lnTo>
                    <a:pt x="28" y="10"/>
                  </a:lnTo>
                  <a:lnTo>
                    <a:pt x="26" y="10"/>
                  </a:lnTo>
                  <a:lnTo>
                    <a:pt x="25" y="9"/>
                  </a:lnTo>
                  <a:lnTo>
                    <a:pt x="24" y="8"/>
                  </a:lnTo>
                  <a:lnTo>
                    <a:pt x="23" y="8"/>
                  </a:lnTo>
                  <a:lnTo>
                    <a:pt x="22" y="8"/>
                  </a:lnTo>
                  <a:lnTo>
                    <a:pt x="20" y="8"/>
                  </a:lnTo>
                  <a:lnTo>
                    <a:pt x="19" y="8"/>
                  </a:lnTo>
                  <a:lnTo>
                    <a:pt x="18" y="8"/>
                  </a:lnTo>
                  <a:lnTo>
                    <a:pt x="17" y="9"/>
                  </a:lnTo>
                  <a:lnTo>
                    <a:pt x="16" y="10"/>
                  </a:lnTo>
                  <a:lnTo>
                    <a:pt x="16" y="11"/>
                  </a:lnTo>
                  <a:lnTo>
                    <a:pt x="15" y="12"/>
                  </a:lnTo>
                  <a:lnTo>
                    <a:pt x="15" y="13"/>
                  </a:lnTo>
                  <a:lnTo>
                    <a:pt x="15" y="14"/>
                  </a:lnTo>
                  <a:lnTo>
                    <a:pt x="16" y="16"/>
                  </a:lnTo>
                  <a:lnTo>
                    <a:pt x="19" y="18"/>
                  </a:lnTo>
                  <a:lnTo>
                    <a:pt x="22" y="19"/>
                  </a:lnTo>
                  <a:lnTo>
                    <a:pt x="26" y="22"/>
                  </a:lnTo>
                  <a:lnTo>
                    <a:pt x="30" y="24"/>
                  </a:lnTo>
                  <a:lnTo>
                    <a:pt x="31" y="25"/>
                  </a:lnTo>
                  <a:lnTo>
                    <a:pt x="32" y="26"/>
                  </a:lnTo>
                  <a:lnTo>
                    <a:pt x="34" y="27"/>
                  </a:lnTo>
                  <a:lnTo>
                    <a:pt x="35" y="29"/>
                  </a:lnTo>
                  <a:lnTo>
                    <a:pt x="36" y="30"/>
                  </a:lnTo>
                  <a:lnTo>
                    <a:pt x="36" y="32"/>
                  </a:lnTo>
                  <a:lnTo>
                    <a:pt x="37" y="34"/>
                  </a:lnTo>
                  <a:lnTo>
                    <a:pt x="37" y="35"/>
                  </a:lnTo>
                  <a:lnTo>
                    <a:pt x="36" y="38"/>
                  </a:lnTo>
                  <a:lnTo>
                    <a:pt x="36" y="39"/>
                  </a:lnTo>
                  <a:lnTo>
                    <a:pt x="35" y="41"/>
                  </a:lnTo>
                  <a:lnTo>
                    <a:pt x="35" y="42"/>
                  </a:lnTo>
                  <a:lnTo>
                    <a:pt x="33" y="44"/>
                  </a:lnTo>
                  <a:lnTo>
                    <a:pt x="32" y="46"/>
                  </a:lnTo>
                  <a:lnTo>
                    <a:pt x="30" y="47"/>
                  </a:lnTo>
                  <a:lnTo>
                    <a:pt x="28" y="48"/>
                  </a:lnTo>
                  <a:lnTo>
                    <a:pt x="25" y="49"/>
                  </a:lnTo>
                  <a:lnTo>
                    <a:pt x="24" y="49"/>
                  </a:lnTo>
                  <a:lnTo>
                    <a:pt x="22" y="49"/>
                  </a:lnTo>
                  <a:lnTo>
                    <a:pt x="20" y="49"/>
                  </a:lnTo>
                  <a:lnTo>
                    <a:pt x="18" y="49"/>
                  </a:lnTo>
                  <a:lnTo>
                    <a:pt x="17" y="48"/>
                  </a:lnTo>
                  <a:lnTo>
                    <a:pt x="14" y="48"/>
                  </a:lnTo>
                  <a:lnTo>
                    <a:pt x="13" y="47"/>
                  </a:lnTo>
                  <a:lnTo>
                    <a:pt x="10" y="47"/>
                  </a:lnTo>
                  <a:lnTo>
                    <a:pt x="9" y="46"/>
                  </a:lnTo>
                  <a:lnTo>
                    <a:pt x="7" y="46"/>
                  </a:lnTo>
                  <a:lnTo>
                    <a:pt x="6" y="44"/>
                  </a:lnTo>
                  <a:lnTo>
                    <a:pt x="5" y="43"/>
                  </a:lnTo>
                  <a:lnTo>
                    <a:pt x="4" y="42"/>
                  </a:lnTo>
                  <a:lnTo>
                    <a:pt x="3" y="41"/>
                  </a:lnTo>
                  <a:lnTo>
                    <a:pt x="2" y="39"/>
                  </a:lnTo>
                  <a:lnTo>
                    <a:pt x="1" y="38"/>
                  </a:lnTo>
                  <a:lnTo>
                    <a:pt x="1" y="36"/>
                  </a:lnTo>
                  <a:lnTo>
                    <a:pt x="0" y="34"/>
                  </a:lnTo>
                  <a:lnTo>
                    <a:pt x="0" y="32"/>
                  </a:lnTo>
                  <a:lnTo>
                    <a:pt x="0" y="30"/>
                  </a:lnTo>
                  <a:lnTo>
                    <a:pt x="0" y="28"/>
                  </a:lnTo>
                  <a:lnTo>
                    <a:pt x="10" y="31"/>
                  </a:lnTo>
                  <a:lnTo>
                    <a:pt x="10" y="32"/>
                  </a:lnTo>
                  <a:lnTo>
                    <a:pt x="10" y="34"/>
                  </a:lnTo>
                  <a:lnTo>
                    <a:pt x="10" y="35"/>
                  </a:lnTo>
                  <a:lnTo>
                    <a:pt x="11" y="36"/>
                  </a:lnTo>
                  <a:lnTo>
                    <a:pt x="12" y="38"/>
                  </a:lnTo>
                  <a:lnTo>
                    <a:pt x="13" y="39"/>
                  </a:lnTo>
                  <a:lnTo>
                    <a:pt x="15" y="39"/>
                  </a:lnTo>
                  <a:lnTo>
                    <a:pt x="17" y="40"/>
                  </a:lnTo>
                  <a:lnTo>
                    <a:pt x="19" y="41"/>
                  </a:lnTo>
                  <a:lnTo>
                    <a:pt x="21" y="41"/>
                  </a:lnTo>
                  <a:lnTo>
                    <a:pt x="22" y="41"/>
                  </a:lnTo>
                  <a:lnTo>
                    <a:pt x="23" y="41"/>
                  </a:lnTo>
                  <a:lnTo>
                    <a:pt x="24" y="41"/>
                  </a:lnTo>
                  <a:lnTo>
                    <a:pt x="25" y="40"/>
                  </a:lnTo>
                  <a:lnTo>
                    <a:pt x="26" y="39"/>
                  </a:lnTo>
                  <a:lnTo>
                    <a:pt x="27" y="38"/>
                  </a:lnTo>
                  <a:lnTo>
                    <a:pt x="27" y="37"/>
                  </a:lnTo>
                  <a:lnTo>
                    <a:pt x="28" y="36"/>
                  </a:lnTo>
                  <a:lnTo>
                    <a:pt x="27" y="34"/>
                  </a:lnTo>
                  <a:lnTo>
                    <a:pt x="26" y="33"/>
                  </a:lnTo>
                  <a:lnTo>
                    <a:pt x="26" y="32"/>
                  </a:lnTo>
                  <a:lnTo>
                    <a:pt x="23" y="31"/>
                  </a:lnTo>
                  <a:lnTo>
                    <a:pt x="22" y="29"/>
                  </a:lnTo>
                  <a:lnTo>
                    <a:pt x="18" y="28"/>
                  </a:lnTo>
                  <a:lnTo>
                    <a:pt x="14" y="26"/>
                  </a:lnTo>
                  <a:lnTo>
                    <a:pt x="12" y="25"/>
                  </a:lnTo>
                  <a:lnTo>
                    <a:pt x="10" y="23"/>
                  </a:lnTo>
                  <a:lnTo>
                    <a:pt x="8" y="22"/>
                  </a:lnTo>
                  <a:lnTo>
                    <a:pt x="7" y="20"/>
                  </a:lnTo>
                  <a:lnTo>
                    <a:pt x="6" y="18"/>
                  </a:lnTo>
                  <a:lnTo>
                    <a:pt x="5" y="16"/>
                  </a:lnTo>
                  <a:lnTo>
                    <a:pt x="5" y="14"/>
                  </a:lnTo>
                  <a:lnTo>
                    <a:pt x="5" y="13"/>
                  </a:lnTo>
                  <a:lnTo>
                    <a:pt x="5" y="11"/>
                  </a:lnTo>
                  <a:lnTo>
                    <a:pt x="6" y="10"/>
                  </a:lnTo>
                  <a:lnTo>
                    <a:pt x="7" y="8"/>
                  </a:lnTo>
                  <a:lnTo>
                    <a:pt x="7" y="7"/>
                  </a:lnTo>
                  <a:lnTo>
                    <a:pt x="8" y="6"/>
                  </a:lnTo>
                  <a:lnTo>
                    <a:pt x="8" y="5"/>
                  </a:lnTo>
                  <a:lnTo>
                    <a:pt x="10" y="3"/>
                  </a:lnTo>
                  <a:lnTo>
                    <a:pt x="11" y="2"/>
                  </a:lnTo>
                  <a:lnTo>
                    <a:pt x="14" y="1"/>
                  </a:lnTo>
                  <a:lnTo>
                    <a:pt x="16" y="1"/>
                  </a:lnTo>
                  <a:lnTo>
                    <a:pt x="17" y="0"/>
                  </a:lnTo>
                  <a:lnTo>
                    <a:pt x="19" y="0"/>
                  </a:lnTo>
                  <a:lnTo>
                    <a:pt x="20" y="0"/>
                  </a:lnTo>
                  <a:lnTo>
                    <a:pt x="22" y="0"/>
                  </a:lnTo>
                  <a:lnTo>
                    <a:pt x="24" y="1"/>
                  </a:lnTo>
                  <a:lnTo>
                    <a:pt x="26" y="1"/>
                  </a:lnTo>
                  <a:lnTo>
                    <a:pt x="28" y="1"/>
                  </a:lnTo>
                  <a:lnTo>
                    <a:pt x="29" y="2"/>
                  </a:lnTo>
                  <a:lnTo>
                    <a:pt x="31" y="3"/>
                  </a:lnTo>
                  <a:lnTo>
                    <a:pt x="33" y="4"/>
                  </a:lnTo>
                  <a:lnTo>
                    <a:pt x="34" y="4"/>
                  </a:lnTo>
                  <a:lnTo>
                    <a:pt x="35" y="5"/>
                  </a:lnTo>
                  <a:lnTo>
                    <a:pt x="36" y="6"/>
                  </a:lnTo>
                  <a:lnTo>
                    <a:pt x="37" y="7"/>
                  </a:lnTo>
                  <a:lnTo>
                    <a:pt x="38" y="8"/>
                  </a:lnTo>
                  <a:lnTo>
                    <a:pt x="39" y="10"/>
                  </a:lnTo>
                  <a:lnTo>
                    <a:pt x="39" y="11"/>
                  </a:lnTo>
                  <a:lnTo>
                    <a:pt x="40" y="13"/>
                  </a:lnTo>
                  <a:lnTo>
                    <a:pt x="40" y="14"/>
                  </a:lnTo>
                  <a:lnTo>
                    <a:pt x="40" y="15"/>
                  </a:lnTo>
                  <a:lnTo>
                    <a:pt x="40" y="17"/>
                  </a:lnTo>
                  <a:lnTo>
                    <a:pt x="40" y="18"/>
                  </a:lnTo>
                  <a:lnTo>
                    <a:pt x="39" y="2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94" name="Freeform 676"/>
            <p:cNvSpPr>
              <a:spLocks/>
            </p:cNvSpPr>
            <p:nvPr/>
          </p:nvSpPr>
          <p:spPr bwMode="auto">
            <a:xfrm>
              <a:off x="5234" y="3645"/>
              <a:ext cx="53" cy="57"/>
            </a:xfrm>
            <a:custGeom>
              <a:avLst/>
              <a:gdLst>
                <a:gd name="T0" fmla="*/ 20 w 53"/>
                <a:gd name="T1" fmla="*/ 0 h 57"/>
                <a:gd name="T2" fmla="*/ 52 w 53"/>
                <a:gd name="T3" fmla="*/ 14 h 57"/>
                <a:gd name="T4" fmla="*/ 48 w 53"/>
                <a:gd name="T5" fmla="*/ 21 h 57"/>
                <a:gd name="T6" fmla="*/ 25 w 53"/>
                <a:gd name="T7" fmla="*/ 11 h 57"/>
                <a:gd name="T8" fmla="*/ 21 w 53"/>
                <a:gd name="T9" fmla="*/ 20 h 57"/>
                <a:gd name="T10" fmla="*/ 42 w 53"/>
                <a:gd name="T11" fmla="*/ 29 h 57"/>
                <a:gd name="T12" fmla="*/ 38 w 53"/>
                <a:gd name="T13" fmla="*/ 36 h 57"/>
                <a:gd name="T14" fmla="*/ 18 w 53"/>
                <a:gd name="T15" fmla="*/ 27 h 57"/>
                <a:gd name="T16" fmla="*/ 13 w 53"/>
                <a:gd name="T17" fmla="*/ 38 h 57"/>
                <a:gd name="T18" fmla="*/ 37 w 53"/>
                <a:gd name="T19" fmla="*/ 48 h 57"/>
                <a:gd name="T20" fmla="*/ 33 w 53"/>
                <a:gd name="T21" fmla="*/ 56 h 57"/>
                <a:gd name="T22" fmla="*/ 0 w 53"/>
                <a:gd name="T23" fmla="*/ 42 h 57"/>
                <a:gd name="T24" fmla="*/ 20 w 53"/>
                <a:gd name="T25" fmla="*/ 0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57"/>
                <a:gd name="T41" fmla="*/ 53 w 53"/>
                <a:gd name="T42" fmla="*/ 57 h 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57">
                  <a:moveTo>
                    <a:pt x="20" y="0"/>
                  </a:moveTo>
                  <a:lnTo>
                    <a:pt x="52" y="14"/>
                  </a:lnTo>
                  <a:lnTo>
                    <a:pt x="48" y="21"/>
                  </a:lnTo>
                  <a:lnTo>
                    <a:pt x="25" y="11"/>
                  </a:lnTo>
                  <a:lnTo>
                    <a:pt x="21" y="20"/>
                  </a:lnTo>
                  <a:lnTo>
                    <a:pt x="42" y="29"/>
                  </a:lnTo>
                  <a:lnTo>
                    <a:pt x="38" y="36"/>
                  </a:lnTo>
                  <a:lnTo>
                    <a:pt x="18" y="27"/>
                  </a:lnTo>
                  <a:lnTo>
                    <a:pt x="13" y="38"/>
                  </a:lnTo>
                  <a:lnTo>
                    <a:pt x="37" y="48"/>
                  </a:lnTo>
                  <a:lnTo>
                    <a:pt x="33" y="56"/>
                  </a:lnTo>
                  <a:lnTo>
                    <a:pt x="0" y="42"/>
                  </a:lnTo>
                  <a:lnTo>
                    <a:pt x="2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95" name="Freeform 677"/>
            <p:cNvSpPr>
              <a:spLocks/>
            </p:cNvSpPr>
            <p:nvPr/>
          </p:nvSpPr>
          <p:spPr bwMode="auto">
            <a:xfrm>
              <a:off x="5271" y="3668"/>
              <a:ext cx="56" cy="60"/>
            </a:xfrm>
            <a:custGeom>
              <a:avLst/>
              <a:gdLst>
                <a:gd name="T0" fmla="*/ 28 w 56"/>
                <a:gd name="T1" fmla="*/ 0 h 60"/>
                <a:gd name="T2" fmla="*/ 48 w 56"/>
                <a:gd name="T3" fmla="*/ 13 h 60"/>
                <a:gd name="T4" fmla="*/ 49 w 56"/>
                <a:gd name="T5" fmla="*/ 14 h 60"/>
                <a:gd name="T6" fmla="*/ 52 w 56"/>
                <a:gd name="T7" fmla="*/ 16 h 60"/>
                <a:gd name="T8" fmla="*/ 53 w 56"/>
                <a:gd name="T9" fmla="*/ 18 h 60"/>
                <a:gd name="T10" fmla="*/ 54 w 56"/>
                <a:gd name="T11" fmla="*/ 20 h 60"/>
                <a:gd name="T12" fmla="*/ 55 w 56"/>
                <a:gd name="T13" fmla="*/ 21 h 60"/>
                <a:gd name="T14" fmla="*/ 55 w 56"/>
                <a:gd name="T15" fmla="*/ 23 h 60"/>
                <a:gd name="T16" fmla="*/ 55 w 56"/>
                <a:gd name="T17" fmla="*/ 24 h 60"/>
                <a:gd name="T18" fmla="*/ 55 w 56"/>
                <a:gd name="T19" fmla="*/ 26 h 60"/>
                <a:gd name="T20" fmla="*/ 55 w 56"/>
                <a:gd name="T21" fmla="*/ 27 h 60"/>
                <a:gd name="T22" fmla="*/ 54 w 56"/>
                <a:gd name="T23" fmla="*/ 28 h 60"/>
                <a:gd name="T24" fmla="*/ 53 w 56"/>
                <a:gd name="T25" fmla="*/ 30 h 60"/>
                <a:gd name="T26" fmla="*/ 52 w 56"/>
                <a:gd name="T27" fmla="*/ 32 h 60"/>
                <a:gd name="T28" fmla="*/ 51 w 56"/>
                <a:gd name="T29" fmla="*/ 33 h 60"/>
                <a:gd name="T30" fmla="*/ 50 w 56"/>
                <a:gd name="T31" fmla="*/ 34 h 60"/>
                <a:gd name="T32" fmla="*/ 49 w 56"/>
                <a:gd name="T33" fmla="*/ 35 h 60"/>
                <a:gd name="T34" fmla="*/ 48 w 56"/>
                <a:gd name="T35" fmla="*/ 36 h 60"/>
                <a:gd name="T36" fmla="*/ 46 w 56"/>
                <a:gd name="T37" fmla="*/ 37 h 60"/>
                <a:gd name="T38" fmla="*/ 44 w 56"/>
                <a:gd name="T39" fmla="*/ 37 h 60"/>
                <a:gd name="T40" fmla="*/ 43 w 56"/>
                <a:gd name="T41" fmla="*/ 38 h 60"/>
                <a:gd name="T42" fmla="*/ 41 w 56"/>
                <a:gd name="T43" fmla="*/ 37 h 60"/>
                <a:gd name="T44" fmla="*/ 40 w 56"/>
                <a:gd name="T45" fmla="*/ 37 h 60"/>
                <a:gd name="T46" fmla="*/ 41 w 56"/>
                <a:gd name="T47" fmla="*/ 38 h 60"/>
                <a:gd name="T48" fmla="*/ 41 w 56"/>
                <a:gd name="T49" fmla="*/ 39 h 60"/>
                <a:gd name="T50" fmla="*/ 41 w 56"/>
                <a:gd name="T51" fmla="*/ 39 h 60"/>
                <a:gd name="T52" fmla="*/ 41 w 56"/>
                <a:gd name="T53" fmla="*/ 41 h 60"/>
                <a:gd name="T54" fmla="*/ 42 w 56"/>
                <a:gd name="T55" fmla="*/ 42 h 60"/>
                <a:gd name="T56" fmla="*/ 41 w 56"/>
                <a:gd name="T57" fmla="*/ 43 h 60"/>
                <a:gd name="T58" fmla="*/ 41 w 56"/>
                <a:gd name="T59" fmla="*/ 44 h 60"/>
                <a:gd name="T60" fmla="*/ 41 w 56"/>
                <a:gd name="T61" fmla="*/ 45 h 60"/>
                <a:gd name="T62" fmla="*/ 39 w 56"/>
                <a:gd name="T63" fmla="*/ 48 h 60"/>
                <a:gd name="T64" fmla="*/ 35 w 56"/>
                <a:gd name="T65" fmla="*/ 53 h 60"/>
                <a:gd name="T66" fmla="*/ 34 w 56"/>
                <a:gd name="T67" fmla="*/ 55 h 60"/>
                <a:gd name="T68" fmla="*/ 34 w 56"/>
                <a:gd name="T69" fmla="*/ 55 h 60"/>
                <a:gd name="T70" fmla="*/ 34 w 56"/>
                <a:gd name="T71" fmla="*/ 56 h 60"/>
                <a:gd name="T72" fmla="*/ 34 w 56"/>
                <a:gd name="T73" fmla="*/ 56 h 60"/>
                <a:gd name="T74" fmla="*/ 34 w 56"/>
                <a:gd name="T75" fmla="*/ 57 h 60"/>
                <a:gd name="T76" fmla="*/ 34 w 56"/>
                <a:gd name="T77" fmla="*/ 58 h 60"/>
                <a:gd name="T78" fmla="*/ 33 w 56"/>
                <a:gd name="T79" fmla="*/ 59 h 60"/>
                <a:gd name="T80" fmla="*/ 24 w 56"/>
                <a:gd name="T81" fmla="*/ 53 h 60"/>
                <a:gd name="T82" fmla="*/ 24 w 56"/>
                <a:gd name="T83" fmla="*/ 52 h 60"/>
                <a:gd name="T84" fmla="*/ 25 w 56"/>
                <a:gd name="T85" fmla="*/ 51 h 60"/>
                <a:gd name="T86" fmla="*/ 25 w 56"/>
                <a:gd name="T87" fmla="*/ 51 h 60"/>
                <a:gd name="T88" fmla="*/ 25 w 56"/>
                <a:gd name="T89" fmla="*/ 49 h 60"/>
                <a:gd name="T90" fmla="*/ 27 w 56"/>
                <a:gd name="T91" fmla="*/ 48 h 60"/>
                <a:gd name="T92" fmla="*/ 29 w 56"/>
                <a:gd name="T93" fmla="*/ 44 h 60"/>
                <a:gd name="T94" fmla="*/ 30 w 56"/>
                <a:gd name="T95" fmla="*/ 42 h 60"/>
                <a:gd name="T96" fmla="*/ 31 w 56"/>
                <a:gd name="T97" fmla="*/ 41 h 60"/>
                <a:gd name="T98" fmla="*/ 32 w 56"/>
                <a:gd name="T99" fmla="*/ 40 h 60"/>
                <a:gd name="T100" fmla="*/ 32 w 56"/>
                <a:gd name="T101" fmla="*/ 38 h 60"/>
                <a:gd name="T102" fmla="*/ 31 w 56"/>
                <a:gd name="T103" fmla="*/ 37 h 60"/>
                <a:gd name="T104" fmla="*/ 30 w 56"/>
                <a:gd name="T105" fmla="*/ 36 h 60"/>
                <a:gd name="T106" fmla="*/ 29 w 56"/>
                <a:gd name="T107" fmla="*/ 35 h 60"/>
                <a:gd name="T108" fmla="*/ 28 w 56"/>
                <a:gd name="T109" fmla="*/ 34 h 60"/>
                <a:gd name="T110" fmla="*/ 19 w 56"/>
                <a:gd name="T111" fmla="*/ 28 h 60"/>
                <a:gd name="T112" fmla="*/ 8 w 56"/>
                <a:gd name="T113" fmla="*/ 43 h 60"/>
                <a:gd name="T114" fmla="*/ 0 w 56"/>
                <a:gd name="T115" fmla="*/ 38 h 60"/>
                <a:gd name="T116" fmla="*/ 28 w 56"/>
                <a:gd name="T117" fmla="*/ 0 h 6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
                <a:gd name="T178" fmla="*/ 0 h 60"/>
                <a:gd name="T179" fmla="*/ 56 w 56"/>
                <a:gd name="T180" fmla="*/ 60 h 6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 h="60">
                  <a:moveTo>
                    <a:pt x="28" y="0"/>
                  </a:moveTo>
                  <a:lnTo>
                    <a:pt x="48" y="13"/>
                  </a:lnTo>
                  <a:lnTo>
                    <a:pt x="49" y="14"/>
                  </a:lnTo>
                  <a:lnTo>
                    <a:pt x="52" y="16"/>
                  </a:lnTo>
                  <a:lnTo>
                    <a:pt x="53" y="18"/>
                  </a:lnTo>
                  <a:lnTo>
                    <a:pt x="54" y="20"/>
                  </a:lnTo>
                  <a:lnTo>
                    <a:pt x="55" y="21"/>
                  </a:lnTo>
                  <a:lnTo>
                    <a:pt x="55" y="23"/>
                  </a:lnTo>
                  <a:lnTo>
                    <a:pt x="55" y="24"/>
                  </a:lnTo>
                  <a:lnTo>
                    <a:pt x="55" y="26"/>
                  </a:lnTo>
                  <a:lnTo>
                    <a:pt x="55" y="27"/>
                  </a:lnTo>
                  <a:lnTo>
                    <a:pt x="54" y="28"/>
                  </a:lnTo>
                  <a:lnTo>
                    <a:pt x="53" y="30"/>
                  </a:lnTo>
                  <a:lnTo>
                    <a:pt x="52" y="32"/>
                  </a:lnTo>
                  <a:lnTo>
                    <a:pt x="51" y="33"/>
                  </a:lnTo>
                  <a:lnTo>
                    <a:pt x="50" y="34"/>
                  </a:lnTo>
                  <a:lnTo>
                    <a:pt x="49" y="35"/>
                  </a:lnTo>
                  <a:lnTo>
                    <a:pt x="48" y="36"/>
                  </a:lnTo>
                  <a:lnTo>
                    <a:pt x="46" y="37"/>
                  </a:lnTo>
                  <a:lnTo>
                    <a:pt x="44" y="37"/>
                  </a:lnTo>
                  <a:lnTo>
                    <a:pt x="43" y="38"/>
                  </a:lnTo>
                  <a:lnTo>
                    <a:pt x="41" y="37"/>
                  </a:lnTo>
                  <a:lnTo>
                    <a:pt x="40" y="37"/>
                  </a:lnTo>
                  <a:lnTo>
                    <a:pt x="41" y="38"/>
                  </a:lnTo>
                  <a:lnTo>
                    <a:pt x="41" y="39"/>
                  </a:lnTo>
                  <a:lnTo>
                    <a:pt x="41" y="41"/>
                  </a:lnTo>
                  <a:lnTo>
                    <a:pt x="42" y="42"/>
                  </a:lnTo>
                  <a:lnTo>
                    <a:pt x="41" y="43"/>
                  </a:lnTo>
                  <a:lnTo>
                    <a:pt x="41" y="44"/>
                  </a:lnTo>
                  <a:lnTo>
                    <a:pt x="41" y="45"/>
                  </a:lnTo>
                  <a:lnTo>
                    <a:pt x="39" y="48"/>
                  </a:lnTo>
                  <a:lnTo>
                    <a:pt x="35" y="53"/>
                  </a:lnTo>
                  <a:lnTo>
                    <a:pt x="34" y="55"/>
                  </a:lnTo>
                  <a:lnTo>
                    <a:pt x="34" y="56"/>
                  </a:lnTo>
                  <a:lnTo>
                    <a:pt x="34" y="57"/>
                  </a:lnTo>
                  <a:lnTo>
                    <a:pt x="34" y="58"/>
                  </a:lnTo>
                  <a:lnTo>
                    <a:pt x="33" y="59"/>
                  </a:lnTo>
                  <a:lnTo>
                    <a:pt x="24" y="53"/>
                  </a:lnTo>
                  <a:lnTo>
                    <a:pt x="24" y="52"/>
                  </a:lnTo>
                  <a:lnTo>
                    <a:pt x="25" y="51"/>
                  </a:lnTo>
                  <a:lnTo>
                    <a:pt x="25" y="49"/>
                  </a:lnTo>
                  <a:lnTo>
                    <a:pt x="27" y="48"/>
                  </a:lnTo>
                  <a:lnTo>
                    <a:pt x="29" y="44"/>
                  </a:lnTo>
                  <a:lnTo>
                    <a:pt x="30" y="42"/>
                  </a:lnTo>
                  <a:lnTo>
                    <a:pt x="31" y="41"/>
                  </a:lnTo>
                  <a:lnTo>
                    <a:pt x="32" y="40"/>
                  </a:lnTo>
                  <a:lnTo>
                    <a:pt x="32" y="38"/>
                  </a:lnTo>
                  <a:lnTo>
                    <a:pt x="31" y="37"/>
                  </a:lnTo>
                  <a:lnTo>
                    <a:pt x="30" y="36"/>
                  </a:lnTo>
                  <a:lnTo>
                    <a:pt x="29" y="35"/>
                  </a:lnTo>
                  <a:lnTo>
                    <a:pt x="28" y="34"/>
                  </a:lnTo>
                  <a:lnTo>
                    <a:pt x="19" y="28"/>
                  </a:lnTo>
                  <a:lnTo>
                    <a:pt x="8" y="43"/>
                  </a:lnTo>
                  <a:lnTo>
                    <a:pt x="0" y="38"/>
                  </a:lnTo>
                  <a:lnTo>
                    <a:pt x="28"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96" name="Freeform 678"/>
            <p:cNvSpPr>
              <a:spLocks/>
            </p:cNvSpPr>
            <p:nvPr/>
          </p:nvSpPr>
          <p:spPr bwMode="auto">
            <a:xfrm>
              <a:off x="5296" y="3679"/>
              <a:ext cx="20" cy="20"/>
            </a:xfrm>
            <a:custGeom>
              <a:avLst/>
              <a:gdLst>
                <a:gd name="T0" fmla="*/ 6 w 20"/>
                <a:gd name="T1" fmla="*/ 0 h 20"/>
                <a:gd name="T2" fmla="*/ 15 w 20"/>
                <a:gd name="T3" fmla="*/ 7 h 20"/>
                <a:gd name="T4" fmla="*/ 17 w 20"/>
                <a:gd name="T5" fmla="*/ 7 h 20"/>
                <a:gd name="T6" fmla="*/ 18 w 20"/>
                <a:gd name="T7" fmla="*/ 9 h 20"/>
                <a:gd name="T8" fmla="*/ 18 w 20"/>
                <a:gd name="T9" fmla="*/ 9 h 20"/>
                <a:gd name="T10" fmla="*/ 18 w 20"/>
                <a:gd name="T11" fmla="*/ 10 h 20"/>
                <a:gd name="T12" fmla="*/ 19 w 20"/>
                <a:gd name="T13" fmla="*/ 11 h 20"/>
                <a:gd name="T14" fmla="*/ 19 w 20"/>
                <a:gd name="T15" fmla="*/ 12 h 20"/>
                <a:gd name="T16" fmla="*/ 19 w 20"/>
                <a:gd name="T17" fmla="*/ 13 h 20"/>
                <a:gd name="T18" fmla="*/ 19 w 20"/>
                <a:gd name="T19" fmla="*/ 13 h 20"/>
                <a:gd name="T20" fmla="*/ 18 w 20"/>
                <a:gd name="T21" fmla="*/ 14 h 20"/>
                <a:gd name="T22" fmla="*/ 18 w 20"/>
                <a:gd name="T23" fmla="*/ 15 h 20"/>
                <a:gd name="T24" fmla="*/ 18 w 20"/>
                <a:gd name="T25" fmla="*/ 16 h 20"/>
                <a:gd name="T26" fmla="*/ 17 w 20"/>
                <a:gd name="T27" fmla="*/ 17 h 20"/>
                <a:gd name="T28" fmla="*/ 16 w 20"/>
                <a:gd name="T29" fmla="*/ 18 h 20"/>
                <a:gd name="T30" fmla="*/ 15 w 20"/>
                <a:gd name="T31" fmla="*/ 19 h 20"/>
                <a:gd name="T32" fmla="*/ 14 w 20"/>
                <a:gd name="T33" fmla="*/ 19 h 20"/>
                <a:gd name="T34" fmla="*/ 13 w 20"/>
                <a:gd name="T35" fmla="*/ 19 h 20"/>
                <a:gd name="T36" fmla="*/ 12 w 20"/>
                <a:gd name="T37" fmla="*/ 19 h 20"/>
                <a:gd name="T38" fmla="*/ 11 w 20"/>
                <a:gd name="T39" fmla="*/ 18 h 20"/>
                <a:gd name="T40" fmla="*/ 10 w 20"/>
                <a:gd name="T41" fmla="*/ 18 h 20"/>
                <a:gd name="T42" fmla="*/ 9 w 20"/>
                <a:gd name="T43" fmla="*/ 17 h 20"/>
                <a:gd name="T44" fmla="*/ 0 w 20"/>
                <a:gd name="T45" fmla="*/ 10 h 20"/>
                <a:gd name="T46" fmla="*/ 6 w 20"/>
                <a:gd name="T47" fmla="*/ 0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20"/>
                <a:gd name="T74" fmla="*/ 20 w 20"/>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20">
                  <a:moveTo>
                    <a:pt x="6" y="0"/>
                  </a:moveTo>
                  <a:lnTo>
                    <a:pt x="15" y="7"/>
                  </a:lnTo>
                  <a:lnTo>
                    <a:pt x="17" y="7"/>
                  </a:lnTo>
                  <a:lnTo>
                    <a:pt x="18" y="9"/>
                  </a:lnTo>
                  <a:lnTo>
                    <a:pt x="18" y="10"/>
                  </a:lnTo>
                  <a:lnTo>
                    <a:pt x="19" y="11"/>
                  </a:lnTo>
                  <a:lnTo>
                    <a:pt x="19" y="12"/>
                  </a:lnTo>
                  <a:lnTo>
                    <a:pt x="19" y="13"/>
                  </a:lnTo>
                  <a:lnTo>
                    <a:pt x="18" y="14"/>
                  </a:lnTo>
                  <a:lnTo>
                    <a:pt x="18" y="15"/>
                  </a:lnTo>
                  <a:lnTo>
                    <a:pt x="18" y="16"/>
                  </a:lnTo>
                  <a:lnTo>
                    <a:pt x="17" y="17"/>
                  </a:lnTo>
                  <a:lnTo>
                    <a:pt x="16" y="18"/>
                  </a:lnTo>
                  <a:lnTo>
                    <a:pt x="15" y="19"/>
                  </a:lnTo>
                  <a:lnTo>
                    <a:pt x="14" y="19"/>
                  </a:lnTo>
                  <a:lnTo>
                    <a:pt x="13" y="19"/>
                  </a:lnTo>
                  <a:lnTo>
                    <a:pt x="12" y="19"/>
                  </a:lnTo>
                  <a:lnTo>
                    <a:pt x="11" y="18"/>
                  </a:lnTo>
                  <a:lnTo>
                    <a:pt x="10" y="18"/>
                  </a:lnTo>
                  <a:lnTo>
                    <a:pt x="9" y="17"/>
                  </a:lnTo>
                  <a:lnTo>
                    <a:pt x="0" y="10"/>
                  </a:lnTo>
                  <a:lnTo>
                    <a:pt x="6" y="0"/>
                  </a:lnTo>
                </a:path>
              </a:pathLst>
            </a:custGeom>
            <a:solidFill>
              <a:srgbClr val="FFFFF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97" name="Freeform 679"/>
            <p:cNvSpPr>
              <a:spLocks/>
            </p:cNvSpPr>
            <p:nvPr/>
          </p:nvSpPr>
          <p:spPr bwMode="auto">
            <a:xfrm>
              <a:off x="5315" y="3698"/>
              <a:ext cx="52" cy="54"/>
            </a:xfrm>
            <a:custGeom>
              <a:avLst/>
              <a:gdLst>
                <a:gd name="T0" fmla="*/ 20 w 52"/>
                <a:gd name="T1" fmla="*/ 0 h 54"/>
                <a:gd name="T2" fmla="*/ 28 w 52"/>
                <a:gd name="T3" fmla="*/ 8 h 54"/>
                <a:gd name="T4" fmla="*/ 11 w 52"/>
                <a:gd name="T5" fmla="*/ 42 h 54"/>
                <a:gd name="T6" fmla="*/ 44 w 52"/>
                <a:gd name="T7" fmla="*/ 24 h 54"/>
                <a:gd name="T8" fmla="*/ 51 w 52"/>
                <a:gd name="T9" fmla="*/ 32 h 54"/>
                <a:gd name="T10" fmla="*/ 7 w 52"/>
                <a:gd name="T11" fmla="*/ 53 h 54"/>
                <a:gd name="T12" fmla="*/ 0 w 52"/>
                <a:gd name="T13" fmla="*/ 46 h 54"/>
                <a:gd name="T14" fmla="*/ 20 w 5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54"/>
                <a:gd name="T26" fmla="*/ 52 w 5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54">
                  <a:moveTo>
                    <a:pt x="20" y="0"/>
                  </a:moveTo>
                  <a:lnTo>
                    <a:pt x="28" y="8"/>
                  </a:lnTo>
                  <a:lnTo>
                    <a:pt x="11" y="42"/>
                  </a:lnTo>
                  <a:lnTo>
                    <a:pt x="44" y="24"/>
                  </a:lnTo>
                  <a:lnTo>
                    <a:pt x="51" y="32"/>
                  </a:lnTo>
                  <a:lnTo>
                    <a:pt x="7" y="53"/>
                  </a:lnTo>
                  <a:lnTo>
                    <a:pt x="0" y="46"/>
                  </a:lnTo>
                  <a:lnTo>
                    <a:pt x="20"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98" name="Freeform 680"/>
            <p:cNvSpPr>
              <a:spLocks/>
            </p:cNvSpPr>
            <p:nvPr/>
          </p:nvSpPr>
          <p:spPr bwMode="auto">
            <a:xfrm>
              <a:off x="5331" y="3738"/>
              <a:ext cx="45" cy="33"/>
            </a:xfrm>
            <a:custGeom>
              <a:avLst/>
              <a:gdLst>
                <a:gd name="T0" fmla="*/ 39 w 45"/>
                <a:gd name="T1" fmla="*/ 0 h 33"/>
                <a:gd name="T2" fmla="*/ 44 w 45"/>
                <a:gd name="T3" fmla="*/ 7 h 33"/>
                <a:gd name="T4" fmla="*/ 6 w 45"/>
                <a:gd name="T5" fmla="*/ 32 h 33"/>
                <a:gd name="T6" fmla="*/ 0 w 45"/>
                <a:gd name="T7" fmla="*/ 25 h 33"/>
                <a:gd name="T8" fmla="*/ 39 w 45"/>
                <a:gd name="T9" fmla="*/ 0 h 33"/>
                <a:gd name="T10" fmla="*/ 0 60000 65536"/>
                <a:gd name="T11" fmla="*/ 0 60000 65536"/>
                <a:gd name="T12" fmla="*/ 0 60000 65536"/>
                <a:gd name="T13" fmla="*/ 0 60000 65536"/>
                <a:gd name="T14" fmla="*/ 0 60000 65536"/>
                <a:gd name="T15" fmla="*/ 0 w 45"/>
                <a:gd name="T16" fmla="*/ 0 h 33"/>
                <a:gd name="T17" fmla="*/ 45 w 45"/>
                <a:gd name="T18" fmla="*/ 33 h 33"/>
              </a:gdLst>
              <a:ahLst/>
              <a:cxnLst>
                <a:cxn ang="T10">
                  <a:pos x="T0" y="T1"/>
                </a:cxn>
                <a:cxn ang="T11">
                  <a:pos x="T2" y="T3"/>
                </a:cxn>
                <a:cxn ang="T12">
                  <a:pos x="T4" y="T5"/>
                </a:cxn>
                <a:cxn ang="T13">
                  <a:pos x="T6" y="T7"/>
                </a:cxn>
                <a:cxn ang="T14">
                  <a:pos x="T8" y="T9"/>
                </a:cxn>
              </a:cxnLst>
              <a:rect l="T15" t="T16" r="T17" b="T18"/>
              <a:pathLst>
                <a:path w="45" h="33">
                  <a:moveTo>
                    <a:pt x="39" y="0"/>
                  </a:moveTo>
                  <a:lnTo>
                    <a:pt x="44" y="7"/>
                  </a:lnTo>
                  <a:lnTo>
                    <a:pt x="6" y="32"/>
                  </a:lnTo>
                  <a:lnTo>
                    <a:pt x="0" y="25"/>
                  </a:lnTo>
                  <a:lnTo>
                    <a:pt x="39"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599" name="Freeform 681"/>
            <p:cNvSpPr>
              <a:spLocks/>
            </p:cNvSpPr>
            <p:nvPr/>
          </p:nvSpPr>
          <p:spPr bwMode="auto">
            <a:xfrm>
              <a:off x="5348" y="3761"/>
              <a:ext cx="51" cy="46"/>
            </a:xfrm>
            <a:custGeom>
              <a:avLst/>
              <a:gdLst>
                <a:gd name="T0" fmla="*/ 37 w 51"/>
                <a:gd name="T1" fmla="*/ 29 h 46"/>
                <a:gd name="T2" fmla="*/ 40 w 51"/>
                <a:gd name="T3" fmla="*/ 26 h 46"/>
                <a:gd name="T4" fmla="*/ 40 w 51"/>
                <a:gd name="T5" fmla="*/ 25 h 46"/>
                <a:gd name="T6" fmla="*/ 41 w 51"/>
                <a:gd name="T7" fmla="*/ 23 h 46"/>
                <a:gd name="T8" fmla="*/ 41 w 51"/>
                <a:gd name="T9" fmla="*/ 20 h 46"/>
                <a:gd name="T10" fmla="*/ 40 w 51"/>
                <a:gd name="T11" fmla="*/ 19 h 46"/>
                <a:gd name="T12" fmla="*/ 39 w 51"/>
                <a:gd name="T13" fmla="*/ 16 h 46"/>
                <a:gd name="T14" fmla="*/ 37 w 51"/>
                <a:gd name="T15" fmla="*/ 13 h 46"/>
                <a:gd name="T16" fmla="*/ 34 w 51"/>
                <a:gd name="T17" fmla="*/ 11 h 46"/>
                <a:gd name="T18" fmla="*/ 31 w 51"/>
                <a:gd name="T19" fmla="*/ 10 h 46"/>
                <a:gd name="T20" fmla="*/ 27 w 51"/>
                <a:gd name="T21" fmla="*/ 10 h 46"/>
                <a:gd name="T22" fmla="*/ 22 w 51"/>
                <a:gd name="T23" fmla="*/ 11 h 46"/>
                <a:gd name="T24" fmla="*/ 18 w 51"/>
                <a:gd name="T25" fmla="*/ 13 h 46"/>
                <a:gd name="T26" fmla="*/ 14 w 51"/>
                <a:gd name="T27" fmla="*/ 16 h 46"/>
                <a:gd name="T28" fmla="*/ 11 w 51"/>
                <a:gd name="T29" fmla="*/ 19 h 46"/>
                <a:gd name="T30" fmla="*/ 10 w 51"/>
                <a:gd name="T31" fmla="*/ 23 h 46"/>
                <a:gd name="T32" fmla="*/ 9 w 51"/>
                <a:gd name="T33" fmla="*/ 26 h 46"/>
                <a:gd name="T34" fmla="*/ 10 w 51"/>
                <a:gd name="T35" fmla="*/ 28 h 46"/>
                <a:gd name="T36" fmla="*/ 11 w 51"/>
                <a:gd name="T37" fmla="*/ 31 h 46"/>
                <a:gd name="T38" fmla="*/ 12 w 51"/>
                <a:gd name="T39" fmla="*/ 32 h 46"/>
                <a:gd name="T40" fmla="*/ 14 w 51"/>
                <a:gd name="T41" fmla="*/ 34 h 46"/>
                <a:gd name="T42" fmla="*/ 16 w 51"/>
                <a:gd name="T43" fmla="*/ 35 h 46"/>
                <a:gd name="T44" fmla="*/ 18 w 51"/>
                <a:gd name="T45" fmla="*/ 36 h 46"/>
                <a:gd name="T46" fmla="*/ 20 w 51"/>
                <a:gd name="T47" fmla="*/ 36 h 46"/>
                <a:gd name="T48" fmla="*/ 23 w 51"/>
                <a:gd name="T49" fmla="*/ 35 h 46"/>
                <a:gd name="T50" fmla="*/ 25 w 51"/>
                <a:gd name="T51" fmla="*/ 45 h 46"/>
                <a:gd name="T52" fmla="*/ 21 w 51"/>
                <a:gd name="T53" fmla="*/ 45 h 46"/>
                <a:gd name="T54" fmla="*/ 17 w 51"/>
                <a:gd name="T55" fmla="*/ 45 h 46"/>
                <a:gd name="T56" fmla="*/ 13 w 51"/>
                <a:gd name="T57" fmla="*/ 44 h 46"/>
                <a:gd name="T58" fmla="*/ 9 w 51"/>
                <a:gd name="T59" fmla="*/ 42 h 46"/>
                <a:gd name="T60" fmla="*/ 6 w 51"/>
                <a:gd name="T61" fmla="*/ 39 h 46"/>
                <a:gd name="T62" fmla="*/ 4 w 51"/>
                <a:gd name="T63" fmla="*/ 35 h 46"/>
                <a:gd name="T64" fmla="*/ 1 w 51"/>
                <a:gd name="T65" fmla="*/ 31 h 46"/>
                <a:gd name="T66" fmla="*/ 1 w 51"/>
                <a:gd name="T67" fmla="*/ 26 h 46"/>
                <a:gd name="T68" fmla="*/ 0 w 51"/>
                <a:gd name="T69" fmla="*/ 23 h 46"/>
                <a:gd name="T70" fmla="*/ 1 w 51"/>
                <a:gd name="T71" fmla="*/ 20 h 46"/>
                <a:gd name="T72" fmla="*/ 1 w 51"/>
                <a:gd name="T73" fmla="*/ 17 h 46"/>
                <a:gd name="T74" fmla="*/ 3 w 51"/>
                <a:gd name="T75" fmla="*/ 14 h 46"/>
                <a:gd name="T76" fmla="*/ 6 w 51"/>
                <a:gd name="T77" fmla="*/ 11 h 46"/>
                <a:gd name="T78" fmla="*/ 9 w 51"/>
                <a:gd name="T79" fmla="*/ 8 h 46"/>
                <a:gd name="T80" fmla="*/ 13 w 51"/>
                <a:gd name="T81" fmla="*/ 5 h 46"/>
                <a:gd name="T82" fmla="*/ 18 w 51"/>
                <a:gd name="T83" fmla="*/ 2 h 46"/>
                <a:gd name="T84" fmla="*/ 23 w 51"/>
                <a:gd name="T85" fmla="*/ 1 h 46"/>
                <a:gd name="T86" fmla="*/ 28 w 51"/>
                <a:gd name="T87" fmla="*/ 0 h 46"/>
                <a:gd name="T88" fmla="*/ 33 w 51"/>
                <a:gd name="T89" fmla="*/ 1 h 46"/>
                <a:gd name="T90" fmla="*/ 37 w 51"/>
                <a:gd name="T91" fmla="*/ 2 h 46"/>
                <a:gd name="T92" fmla="*/ 39 w 51"/>
                <a:gd name="T93" fmla="*/ 3 h 46"/>
                <a:gd name="T94" fmla="*/ 41 w 51"/>
                <a:gd name="T95" fmla="*/ 5 h 46"/>
                <a:gd name="T96" fmla="*/ 44 w 51"/>
                <a:gd name="T97" fmla="*/ 7 h 46"/>
                <a:gd name="T98" fmla="*/ 46 w 51"/>
                <a:gd name="T99" fmla="*/ 10 h 46"/>
                <a:gd name="T100" fmla="*/ 48 w 51"/>
                <a:gd name="T101" fmla="*/ 14 h 46"/>
                <a:gd name="T102" fmla="*/ 50 w 51"/>
                <a:gd name="T103" fmla="*/ 19 h 46"/>
                <a:gd name="T104" fmla="*/ 50 w 51"/>
                <a:gd name="T105" fmla="*/ 23 h 46"/>
                <a:gd name="T106" fmla="*/ 50 w 51"/>
                <a:gd name="T107" fmla="*/ 28 h 46"/>
                <a:gd name="T108" fmla="*/ 47 w 51"/>
                <a:gd name="T109" fmla="*/ 32 h 46"/>
                <a:gd name="T110" fmla="*/ 44 w 51"/>
                <a:gd name="T111" fmla="*/ 35 h 46"/>
                <a:gd name="T112" fmla="*/ 40 w 51"/>
                <a:gd name="T113" fmla="*/ 37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
                <a:gd name="T172" fmla="*/ 0 h 46"/>
                <a:gd name="T173" fmla="*/ 51 w 51"/>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 h="46">
                  <a:moveTo>
                    <a:pt x="40" y="37"/>
                  </a:moveTo>
                  <a:lnTo>
                    <a:pt x="37" y="29"/>
                  </a:lnTo>
                  <a:lnTo>
                    <a:pt x="38" y="28"/>
                  </a:lnTo>
                  <a:lnTo>
                    <a:pt x="40" y="26"/>
                  </a:lnTo>
                  <a:lnTo>
                    <a:pt x="40" y="25"/>
                  </a:lnTo>
                  <a:lnTo>
                    <a:pt x="41" y="23"/>
                  </a:lnTo>
                  <a:lnTo>
                    <a:pt x="41" y="22"/>
                  </a:lnTo>
                  <a:lnTo>
                    <a:pt x="41" y="20"/>
                  </a:lnTo>
                  <a:lnTo>
                    <a:pt x="40" y="19"/>
                  </a:lnTo>
                  <a:lnTo>
                    <a:pt x="40" y="17"/>
                  </a:lnTo>
                  <a:lnTo>
                    <a:pt x="39" y="16"/>
                  </a:lnTo>
                  <a:lnTo>
                    <a:pt x="38" y="14"/>
                  </a:lnTo>
                  <a:lnTo>
                    <a:pt x="37" y="13"/>
                  </a:lnTo>
                  <a:lnTo>
                    <a:pt x="36" y="12"/>
                  </a:lnTo>
                  <a:lnTo>
                    <a:pt x="34" y="11"/>
                  </a:lnTo>
                  <a:lnTo>
                    <a:pt x="33" y="10"/>
                  </a:lnTo>
                  <a:lnTo>
                    <a:pt x="31" y="10"/>
                  </a:lnTo>
                  <a:lnTo>
                    <a:pt x="29" y="10"/>
                  </a:lnTo>
                  <a:lnTo>
                    <a:pt x="27" y="10"/>
                  </a:lnTo>
                  <a:lnTo>
                    <a:pt x="24" y="11"/>
                  </a:lnTo>
                  <a:lnTo>
                    <a:pt x="22" y="11"/>
                  </a:lnTo>
                  <a:lnTo>
                    <a:pt x="20" y="13"/>
                  </a:lnTo>
                  <a:lnTo>
                    <a:pt x="18" y="13"/>
                  </a:lnTo>
                  <a:lnTo>
                    <a:pt x="16" y="14"/>
                  </a:lnTo>
                  <a:lnTo>
                    <a:pt x="14" y="16"/>
                  </a:lnTo>
                  <a:lnTo>
                    <a:pt x="12" y="18"/>
                  </a:lnTo>
                  <a:lnTo>
                    <a:pt x="11" y="19"/>
                  </a:lnTo>
                  <a:lnTo>
                    <a:pt x="10" y="21"/>
                  </a:lnTo>
                  <a:lnTo>
                    <a:pt x="10" y="23"/>
                  </a:lnTo>
                  <a:lnTo>
                    <a:pt x="9" y="25"/>
                  </a:lnTo>
                  <a:lnTo>
                    <a:pt x="9" y="26"/>
                  </a:lnTo>
                  <a:lnTo>
                    <a:pt x="10" y="27"/>
                  </a:lnTo>
                  <a:lnTo>
                    <a:pt x="10" y="28"/>
                  </a:lnTo>
                  <a:lnTo>
                    <a:pt x="10" y="29"/>
                  </a:lnTo>
                  <a:lnTo>
                    <a:pt x="11" y="31"/>
                  </a:lnTo>
                  <a:lnTo>
                    <a:pt x="12" y="32"/>
                  </a:lnTo>
                  <a:lnTo>
                    <a:pt x="13" y="34"/>
                  </a:lnTo>
                  <a:lnTo>
                    <a:pt x="14" y="34"/>
                  </a:lnTo>
                  <a:lnTo>
                    <a:pt x="15" y="35"/>
                  </a:lnTo>
                  <a:lnTo>
                    <a:pt x="16" y="35"/>
                  </a:lnTo>
                  <a:lnTo>
                    <a:pt x="17" y="35"/>
                  </a:lnTo>
                  <a:lnTo>
                    <a:pt x="18" y="36"/>
                  </a:lnTo>
                  <a:lnTo>
                    <a:pt x="19" y="36"/>
                  </a:lnTo>
                  <a:lnTo>
                    <a:pt x="20" y="36"/>
                  </a:lnTo>
                  <a:lnTo>
                    <a:pt x="21" y="35"/>
                  </a:lnTo>
                  <a:lnTo>
                    <a:pt x="23" y="35"/>
                  </a:lnTo>
                  <a:lnTo>
                    <a:pt x="27" y="44"/>
                  </a:lnTo>
                  <a:lnTo>
                    <a:pt x="25" y="45"/>
                  </a:lnTo>
                  <a:lnTo>
                    <a:pt x="23" y="45"/>
                  </a:lnTo>
                  <a:lnTo>
                    <a:pt x="21" y="45"/>
                  </a:lnTo>
                  <a:lnTo>
                    <a:pt x="19" y="45"/>
                  </a:lnTo>
                  <a:lnTo>
                    <a:pt x="17" y="45"/>
                  </a:lnTo>
                  <a:lnTo>
                    <a:pt x="15" y="45"/>
                  </a:lnTo>
                  <a:lnTo>
                    <a:pt x="13" y="44"/>
                  </a:lnTo>
                  <a:lnTo>
                    <a:pt x="11" y="43"/>
                  </a:lnTo>
                  <a:lnTo>
                    <a:pt x="9" y="42"/>
                  </a:lnTo>
                  <a:lnTo>
                    <a:pt x="7" y="40"/>
                  </a:lnTo>
                  <a:lnTo>
                    <a:pt x="6" y="39"/>
                  </a:lnTo>
                  <a:lnTo>
                    <a:pt x="5" y="37"/>
                  </a:lnTo>
                  <a:lnTo>
                    <a:pt x="4" y="35"/>
                  </a:lnTo>
                  <a:lnTo>
                    <a:pt x="3" y="33"/>
                  </a:lnTo>
                  <a:lnTo>
                    <a:pt x="1" y="31"/>
                  </a:lnTo>
                  <a:lnTo>
                    <a:pt x="1" y="29"/>
                  </a:lnTo>
                  <a:lnTo>
                    <a:pt x="1" y="26"/>
                  </a:lnTo>
                  <a:lnTo>
                    <a:pt x="0" y="25"/>
                  </a:lnTo>
                  <a:lnTo>
                    <a:pt x="0" y="23"/>
                  </a:lnTo>
                  <a:lnTo>
                    <a:pt x="0" y="21"/>
                  </a:lnTo>
                  <a:lnTo>
                    <a:pt x="1" y="20"/>
                  </a:lnTo>
                  <a:lnTo>
                    <a:pt x="1" y="18"/>
                  </a:lnTo>
                  <a:lnTo>
                    <a:pt x="1" y="17"/>
                  </a:lnTo>
                  <a:lnTo>
                    <a:pt x="2" y="15"/>
                  </a:lnTo>
                  <a:lnTo>
                    <a:pt x="3" y="14"/>
                  </a:lnTo>
                  <a:lnTo>
                    <a:pt x="4" y="13"/>
                  </a:lnTo>
                  <a:lnTo>
                    <a:pt x="6" y="11"/>
                  </a:lnTo>
                  <a:lnTo>
                    <a:pt x="7" y="9"/>
                  </a:lnTo>
                  <a:lnTo>
                    <a:pt x="9" y="8"/>
                  </a:lnTo>
                  <a:lnTo>
                    <a:pt x="11" y="6"/>
                  </a:lnTo>
                  <a:lnTo>
                    <a:pt x="13" y="5"/>
                  </a:lnTo>
                  <a:lnTo>
                    <a:pt x="16" y="4"/>
                  </a:lnTo>
                  <a:lnTo>
                    <a:pt x="18" y="2"/>
                  </a:lnTo>
                  <a:lnTo>
                    <a:pt x="21" y="2"/>
                  </a:lnTo>
                  <a:lnTo>
                    <a:pt x="23" y="1"/>
                  </a:lnTo>
                  <a:lnTo>
                    <a:pt x="26" y="1"/>
                  </a:lnTo>
                  <a:lnTo>
                    <a:pt x="28" y="0"/>
                  </a:lnTo>
                  <a:lnTo>
                    <a:pt x="30" y="0"/>
                  </a:lnTo>
                  <a:lnTo>
                    <a:pt x="33" y="1"/>
                  </a:lnTo>
                  <a:lnTo>
                    <a:pt x="35" y="1"/>
                  </a:lnTo>
                  <a:lnTo>
                    <a:pt x="37" y="2"/>
                  </a:lnTo>
                  <a:lnTo>
                    <a:pt x="38" y="2"/>
                  </a:lnTo>
                  <a:lnTo>
                    <a:pt x="39" y="3"/>
                  </a:lnTo>
                  <a:lnTo>
                    <a:pt x="40" y="4"/>
                  </a:lnTo>
                  <a:lnTo>
                    <a:pt x="41" y="5"/>
                  </a:lnTo>
                  <a:lnTo>
                    <a:pt x="43" y="6"/>
                  </a:lnTo>
                  <a:lnTo>
                    <a:pt x="44" y="7"/>
                  </a:lnTo>
                  <a:lnTo>
                    <a:pt x="44" y="8"/>
                  </a:lnTo>
                  <a:lnTo>
                    <a:pt x="46" y="10"/>
                  </a:lnTo>
                  <a:lnTo>
                    <a:pt x="47" y="13"/>
                  </a:lnTo>
                  <a:lnTo>
                    <a:pt x="48" y="14"/>
                  </a:lnTo>
                  <a:lnTo>
                    <a:pt x="49" y="16"/>
                  </a:lnTo>
                  <a:lnTo>
                    <a:pt x="50" y="19"/>
                  </a:lnTo>
                  <a:lnTo>
                    <a:pt x="50" y="20"/>
                  </a:lnTo>
                  <a:lnTo>
                    <a:pt x="50" y="23"/>
                  </a:lnTo>
                  <a:lnTo>
                    <a:pt x="50" y="25"/>
                  </a:lnTo>
                  <a:lnTo>
                    <a:pt x="50" y="28"/>
                  </a:lnTo>
                  <a:lnTo>
                    <a:pt x="48" y="29"/>
                  </a:lnTo>
                  <a:lnTo>
                    <a:pt x="47" y="32"/>
                  </a:lnTo>
                  <a:lnTo>
                    <a:pt x="46" y="34"/>
                  </a:lnTo>
                  <a:lnTo>
                    <a:pt x="44" y="35"/>
                  </a:lnTo>
                  <a:lnTo>
                    <a:pt x="42" y="37"/>
                  </a:lnTo>
                  <a:lnTo>
                    <a:pt x="40" y="37"/>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00" name="Freeform 682"/>
            <p:cNvSpPr>
              <a:spLocks/>
            </p:cNvSpPr>
            <p:nvPr/>
          </p:nvSpPr>
          <p:spPr bwMode="auto">
            <a:xfrm>
              <a:off x="5364" y="3807"/>
              <a:ext cx="58" cy="55"/>
            </a:xfrm>
            <a:custGeom>
              <a:avLst/>
              <a:gdLst>
                <a:gd name="T0" fmla="*/ 44 w 58"/>
                <a:gd name="T1" fmla="*/ 0 h 55"/>
                <a:gd name="T2" fmla="*/ 57 w 58"/>
                <a:gd name="T3" fmla="*/ 37 h 55"/>
                <a:gd name="T4" fmla="*/ 49 w 58"/>
                <a:gd name="T5" fmla="*/ 39 h 55"/>
                <a:gd name="T6" fmla="*/ 40 w 58"/>
                <a:gd name="T7" fmla="*/ 13 h 55"/>
                <a:gd name="T8" fmla="*/ 30 w 58"/>
                <a:gd name="T9" fmla="*/ 17 h 55"/>
                <a:gd name="T10" fmla="*/ 39 w 58"/>
                <a:gd name="T11" fmla="*/ 40 h 55"/>
                <a:gd name="T12" fmla="*/ 32 w 58"/>
                <a:gd name="T13" fmla="*/ 43 h 55"/>
                <a:gd name="T14" fmla="*/ 23 w 58"/>
                <a:gd name="T15" fmla="*/ 19 h 55"/>
                <a:gd name="T16" fmla="*/ 12 w 58"/>
                <a:gd name="T17" fmla="*/ 23 h 55"/>
                <a:gd name="T18" fmla="*/ 22 w 58"/>
                <a:gd name="T19" fmla="*/ 51 h 55"/>
                <a:gd name="T20" fmla="*/ 14 w 58"/>
                <a:gd name="T21" fmla="*/ 54 h 55"/>
                <a:gd name="T22" fmla="*/ 0 w 58"/>
                <a:gd name="T23" fmla="*/ 17 h 55"/>
                <a:gd name="T24" fmla="*/ 44 w 58"/>
                <a:gd name="T25" fmla="*/ 0 h 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
                <a:gd name="T40" fmla="*/ 0 h 55"/>
                <a:gd name="T41" fmla="*/ 58 w 58"/>
                <a:gd name="T42" fmla="*/ 55 h 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 h="55">
                  <a:moveTo>
                    <a:pt x="44" y="0"/>
                  </a:moveTo>
                  <a:lnTo>
                    <a:pt x="57" y="37"/>
                  </a:lnTo>
                  <a:lnTo>
                    <a:pt x="49" y="39"/>
                  </a:lnTo>
                  <a:lnTo>
                    <a:pt x="40" y="13"/>
                  </a:lnTo>
                  <a:lnTo>
                    <a:pt x="30" y="17"/>
                  </a:lnTo>
                  <a:lnTo>
                    <a:pt x="39" y="40"/>
                  </a:lnTo>
                  <a:lnTo>
                    <a:pt x="32" y="43"/>
                  </a:lnTo>
                  <a:lnTo>
                    <a:pt x="23" y="19"/>
                  </a:lnTo>
                  <a:lnTo>
                    <a:pt x="12" y="23"/>
                  </a:lnTo>
                  <a:lnTo>
                    <a:pt x="22" y="51"/>
                  </a:lnTo>
                  <a:lnTo>
                    <a:pt x="14" y="54"/>
                  </a:lnTo>
                  <a:lnTo>
                    <a:pt x="0" y="17"/>
                  </a:lnTo>
                  <a:lnTo>
                    <a:pt x="44"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01" name="Freeform 683"/>
            <p:cNvSpPr>
              <a:spLocks/>
            </p:cNvSpPr>
            <p:nvPr/>
          </p:nvSpPr>
          <p:spPr bwMode="auto">
            <a:xfrm>
              <a:off x="4960" y="4045"/>
              <a:ext cx="55" cy="59"/>
            </a:xfrm>
            <a:custGeom>
              <a:avLst/>
              <a:gdLst>
                <a:gd name="T0" fmla="*/ 43 w 55"/>
                <a:gd name="T1" fmla="*/ 0 h 59"/>
                <a:gd name="T2" fmla="*/ 52 w 55"/>
                <a:gd name="T3" fmla="*/ 25 h 59"/>
                <a:gd name="T4" fmla="*/ 53 w 55"/>
                <a:gd name="T5" fmla="*/ 28 h 59"/>
                <a:gd name="T6" fmla="*/ 54 w 55"/>
                <a:gd name="T7" fmla="*/ 31 h 59"/>
                <a:gd name="T8" fmla="*/ 54 w 55"/>
                <a:gd name="T9" fmla="*/ 33 h 59"/>
                <a:gd name="T10" fmla="*/ 54 w 55"/>
                <a:gd name="T11" fmla="*/ 35 h 59"/>
                <a:gd name="T12" fmla="*/ 53 w 55"/>
                <a:gd name="T13" fmla="*/ 37 h 59"/>
                <a:gd name="T14" fmla="*/ 53 w 55"/>
                <a:gd name="T15" fmla="*/ 39 h 59"/>
                <a:gd name="T16" fmla="*/ 51 w 55"/>
                <a:gd name="T17" fmla="*/ 41 h 59"/>
                <a:gd name="T18" fmla="*/ 51 w 55"/>
                <a:gd name="T19" fmla="*/ 41 h 59"/>
                <a:gd name="T20" fmla="*/ 50 w 55"/>
                <a:gd name="T21" fmla="*/ 42 h 59"/>
                <a:gd name="T22" fmla="*/ 49 w 55"/>
                <a:gd name="T23" fmla="*/ 43 h 59"/>
                <a:gd name="T24" fmla="*/ 47 w 55"/>
                <a:gd name="T25" fmla="*/ 44 h 59"/>
                <a:gd name="T26" fmla="*/ 46 w 55"/>
                <a:gd name="T27" fmla="*/ 45 h 59"/>
                <a:gd name="T28" fmla="*/ 44 w 55"/>
                <a:gd name="T29" fmla="*/ 46 h 59"/>
                <a:gd name="T30" fmla="*/ 43 w 55"/>
                <a:gd name="T31" fmla="*/ 46 h 59"/>
                <a:gd name="T32" fmla="*/ 41 w 55"/>
                <a:gd name="T33" fmla="*/ 46 h 59"/>
                <a:gd name="T34" fmla="*/ 39 w 55"/>
                <a:gd name="T35" fmla="*/ 46 h 59"/>
                <a:gd name="T36" fmla="*/ 38 w 55"/>
                <a:gd name="T37" fmla="*/ 46 h 59"/>
                <a:gd name="T38" fmla="*/ 36 w 55"/>
                <a:gd name="T39" fmla="*/ 45 h 59"/>
                <a:gd name="T40" fmla="*/ 35 w 55"/>
                <a:gd name="T41" fmla="*/ 44 h 59"/>
                <a:gd name="T42" fmla="*/ 34 w 55"/>
                <a:gd name="T43" fmla="*/ 42 h 59"/>
                <a:gd name="T44" fmla="*/ 32 w 55"/>
                <a:gd name="T45" fmla="*/ 41 h 59"/>
                <a:gd name="T46" fmla="*/ 32 w 55"/>
                <a:gd name="T47" fmla="*/ 42 h 59"/>
                <a:gd name="T48" fmla="*/ 32 w 55"/>
                <a:gd name="T49" fmla="*/ 44 h 59"/>
                <a:gd name="T50" fmla="*/ 32 w 55"/>
                <a:gd name="T51" fmla="*/ 45 h 59"/>
                <a:gd name="T52" fmla="*/ 32 w 55"/>
                <a:gd name="T53" fmla="*/ 46 h 59"/>
                <a:gd name="T54" fmla="*/ 31 w 55"/>
                <a:gd name="T55" fmla="*/ 47 h 59"/>
                <a:gd name="T56" fmla="*/ 31 w 55"/>
                <a:gd name="T57" fmla="*/ 48 h 59"/>
                <a:gd name="T58" fmla="*/ 29 w 55"/>
                <a:gd name="T59" fmla="*/ 49 h 59"/>
                <a:gd name="T60" fmla="*/ 29 w 55"/>
                <a:gd name="T61" fmla="*/ 49 h 59"/>
                <a:gd name="T62" fmla="*/ 25 w 55"/>
                <a:gd name="T63" fmla="*/ 51 h 59"/>
                <a:gd name="T64" fmla="*/ 20 w 55"/>
                <a:gd name="T65" fmla="*/ 53 h 59"/>
                <a:gd name="T66" fmla="*/ 18 w 55"/>
                <a:gd name="T67" fmla="*/ 54 h 59"/>
                <a:gd name="T68" fmla="*/ 17 w 55"/>
                <a:gd name="T69" fmla="*/ 55 h 59"/>
                <a:gd name="T70" fmla="*/ 17 w 55"/>
                <a:gd name="T71" fmla="*/ 55 h 59"/>
                <a:gd name="T72" fmla="*/ 17 w 55"/>
                <a:gd name="T73" fmla="*/ 56 h 59"/>
                <a:gd name="T74" fmla="*/ 16 w 55"/>
                <a:gd name="T75" fmla="*/ 56 h 59"/>
                <a:gd name="T76" fmla="*/ 16 w 55"/>
                <a:gd name="T77" fmla="*/ 58 h 59"/>
                <a:gd name="T78" fmla="*/ 15 w 55"/>
                <a:gd name="T79" fmla="*/ 58 h 59"/>
                <a:gd name="T80" fmla="*/ 11 w 55"/>
                <a:gd name="T81" fmla="*/ 46 h 59"/>
                <a:gd name="T82" fmla="*/ 11 w 55"/>
                <a:gd name="T83" fmla="*/ 46 h 59"/>
                <a:gd name="T84" fmla="*/ 12 w 55"/>
                <a:gd name="T85" fmla="*/ 45 h 59"/>
                <a:gd name="T86" fmla="*/ 13 w 55"/>
                <a:gd name="T87" fmla="*/ 44 h 59"/>
                <a:gd name="T88" fmla="*/ 14 w 55"/>
                <a:gd name="T89" fmla="*/ 44 h 59"/>
                <a:gd name="T90" fmla="*/ 15 w 55"/>
                <a:gd name="T91" fmla="*/ 43 h 59"/>
                <a:gd name="T92" fmla="*/ 20 w 55"/>
                <a:gd name="T93" fmla="*/ 41 h 59"/>
                <a:gd name="T94" fmla="*/ 22 w 55"/>
                <a:gd name="T95" fmla="*/ 41 h 59"/>
                <a:gd name="T96" fmla="*/ 23 w 55"/>
                <a:gd name="T97" fmla="*/ 40 h 59"/>
                <a:gd name="T98" fmla="*/ 25 w 55"/>
                <a:gd name="T99" fmla="*/ 39 h 59"/>
                <a:gd name="T100" fmla="*/ 25 w 55"/>
                <a:gd name="T101" fmla="*/ 38 h 59"/>
                <a:gd name="T102" fmla="*/ 25 w 55"/>
                <a:gd name="T103" fmla="*/ 37 h 59"/>
                <a:gd name="T104" fmla="*/ 25 w 55"/>
                <a:gd name="T105" fmla="*/ 35 h 59"/>
                <a:gd name="T106" fmla="*/ 25 w 55"/>
                <a:gd name="T107" fmla="*/ 33 h 59"/>
                <a:gd name="T108" fmla="*/ 25 w 55"/>
                <a:gd name="T109" fmla="*/ 31 h 59"/>
                <a:gd name="T110" fmla="*/ 20 w 55"/>
                <a:gd name="T111" fmla="*/ 20 h 59"/>
                <a:gd name="T112" fmla="*/ 3 w 55"/>
                <a:gd name="T113" fmla="*/ 27 h 59"/>
                <a:gd name="T114" fmla="*/ 0 w 55"/>
                <a:gd name="T115" fmla="*/ 17 h 59"/>
                <a:gd name="T116" fmla="*/ 43 w 55"/>
                <a:gd name="T117" fmla="*/ 0 h 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59"/>
                <a:gd name="T179" fmla="*/ 55 w 55"/>
                <a:gd name="T180" fmla="*/ 59 h 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59">
                  <a:moveTo>
                    <a:pt x="43" y="0"/>
                  </a:moveTo>
                  <a:lnTo>
                    <a:pt x="52" y="25"/>
                  </a:lnTo>
                  <a:lnTo>
                    <a:pt x="53" y="28"/>
                  </a:lnTo>
                  <a:lnTo>
                    <a:pt x="54" y="31"/>
                  </a:lnTo>
                  <a:lnTo>
                    <a:pt x="54" y="33"/>
                  </a:lnTo>
                  <a:lnTo>
                    <a:pt x="54" y="35"/>
                  </a:lnTo>
                  <a:lnTo>
                    <a:pt x="53" y="37"/>
                  </a:lnTo>
                  <a:lnTo>
                    <a:pt x="53" y="39"/>
                  </a:lnTo>
                  <a:lnTo>
                    <a:pt x="51" y="41"/>
                  </a:lnTo>
                  <a:lnTo>
                    <a:pt x="50" y="42"/>
                  </a:lnTo>
                  <a:lnTo>
                    <a:pt x="49" y="43"/>
                  </a:lnTo>
                  <a:lnTo>
                    <a:pt x="47" y="44"/>
                  </a:lnTo>
                  <a:lnTo>
                    <a:pt x="46" y="45"/>
                  </a:lnTo>
                  <a:lnTo>
                    <a:pt x="44" y="46"/>
                  </a:lnTo>
                  <a:lnTo>
                    <a:pt x="43" y="46"/>
                  </a:lnTo>
                  <a:lnTo>
                    <a:pt x="41" y="46"/>
                  </a:lnTo>
                  <a:lnTo>
                    <a:pt x="39" y="46"/>
                  </a:lnTo>
                  <a:lnTo>
                    <a:pt x="38" y="46"/>
                  </a:lnTo>
                  <a:lnTo>
                    <a:pt x="36" y="45"/>
                  </a:lnTo>
                  <a:lnTo>
                    <a:pt x="35" y="44"/>
                  </a:lnTo>
                  <a:lnTo>
                    <a:pt x="34" y="42"/>
                  </a:lnTo>
                  <a:lnTo>
                    <a:pt x="32" y="41"/>
                  </a:lnTo>
                  <a:lnTo>
                    <a:pt x="32" y="42"/>
                  </a:lnTo>
                  <a:lnTo>
                    <a:pt x="32" y="44"/>
                  </a:lnTo>
                  <a:lnTo>
                    <a:pt x="32" y="45"/>
                  </a:lnTo>
                  <a:lnTo>
                    <a:pt x="32" y="46"/>
                  </a:lnTo>
                  <a:lnTo>
                    <a:pt x="31" y="47"/>
                  </a:lnTo>
                  <a:lnTo>
                    <a:pt x="31" y="48"/>
                  </a:lnTo>
                  <a:lnTo>
                    <a:pt x="29" y="49"/>
                  </a:lnTo>
                  <a:lnTo>
                    <a:pt x="25" y="51"/>
                  </a:lnTo>
                  <a:lnTo>
                    <a:pt x="20" y="53"/>
                  </a:lnTo>
                  <a:lnTo>
                    <a:pt x="18" y="54"/>
                  </a:lnTo>
                  <a:lnTo>
                    <a:pt x="17" y="55"/>
                  </a:lnTo>
                  <a:lnTo>
                    <a:pt x="17" y="56"/>
                  </a:lnTo>
                  <a:lnTo>
                    <a:pt x="16" y="56"/>
                  </a:lnTo>
                  <a:lnTo>
                    <a:pt x="16" y="58"/>
                  </a:lnTo>
                  <a:lnTo>
                    <a:pt x="15" y="58"/>
                  </a:lnTo>
                  <a:lnTo>
                    <a:pt x="11" y="46"/>
                  </a:lnTo>
                  <a:lnTo>
                    <a:pt x="12" y="45"/>
                  </a:lnTo>
                  <a:lnTo>
                    <a:pt x="13" y="44"/>
                  </a:lnTo>
                  <a:lnTo>
                    <a:pt x="14" y="44"/>
                  </a:lnTo>
                  <a:lnTo>
                    <a:pt x="15" y="43"/>
                  </a:lnTo>
                  <a:lnTo>
                    <a:pt x="20" y="41"/>
                  </a:lnTo>
                  <a:lnTo>
                    <a:pt x="22" y="41"/>
                  </a:lnTo>
                  <a:lnTo>
                    <a:pt x="23" y="40"/>
                  </a:lnTo>
                  <a:lnTo>
                    <a:pt x="25" y="39"/>
                  </a:lnTo>
                  <a:lnTo>
                    <a:pt x="25" y="38"/>
                  </a:lnTo>
                  <a:lnTo>
                    <a:pt x="25" y="37"/>
                  </a:lnTo>
                  <a:lnTo>
                    <a:pt x="25" y="35"/>
                  </a:lnTo>
                  <a:lnTo>
                    <a:pt x="25" y="33"/>
                  </a:lnTo>
                  <a:lnTo>
                    <a:pt x="25" y="31"/>
                  </a:lnTo>
                  <a:lnTo>
                    <a:pt x="20" y="20"/>
                  </a:lnTo>
                  <a:lnTo>
                    <a:pt x="3" y="27"/>
                  </a:lnTo>
                  <a:lnTo>
                    <a:pt x="0" y="17"/>
                  </a:lnTo>
                  <a:lnTo>
                    <a:pt x="43"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02" name="Freeform 684"/>
            <p:cNvSpPr>
              <a:spLocks/>
            </p:cNvSpPr>
            <p:nvPr/>
          </p:nvSpPr>
          <p:spPr bwMode="auto">
            <a:xfrm>
              <a:off x="4990" y="4059"/>
              <a:ext cx="18" cy="23"/>
            </a:xfrm>
            <a:custGeom>
              <a:avLst/>
              <a:gdLst>
                <a:gd name="T0" fmla="*/ 11 w 18"/>
                <a:gd name="T1" fmla="*/ 0 h 23"/>
                <a:gd name="T2" fmla="*/ 16 w 18"/>
                <a:gd name="T3" fmla="*/ 12 h 23"/>
                <a:gd name="T4" fmla="*/ 16 w 18"/>
                <a:gd name="T5" fmla="*/ 14 h 23"/>
                <a:gd name="T6" fmla="*/ 17 w 18"/>
                <a:gd name="T7" fmla="*/ 15 h 23"/>
                <a:gd name="T8" fmla="*/ 17 w 18"/>
                <a:gd name="T9" fmla="*/ 16 h 23"/>
                <a:gd name="T10" fmla="*/ 17 w 18"/>
                <a:gd name="T11" fmla="*/ 17 h 23"/>
                <a:gd name="T12" fmla="*/ 16 w 18"/>
                <a:gd name="T13" fmla="*/ 18 h 23"/>
                <a:gd name="T14" fmla="*/ 16 w 18"/>
                <a:gd name="T15" fmla="*/ 18 h 23"/>
                <a:gd name="T16" fmla="*/ 16 w 18"/>
                <a:gd name="T17" fmla="*/ 20 h 23"/>
                <a:gd name="T18" fmla="*/ 15 w 18"/>
                <a:gd name="T19" fmla="*/ 20 h 23"/>
                <a:gd name="T20" fmla="*/ 14 w 18"/>
                <a:gd name="T21" fmla="*/ 21 h 23"/>
                <a:gd name="T22" fmla="*/ 14 w 18"/>
                <a:gd name="T23" fmla="*/ 21 h 23"/>
                <a:gd name="T24" fmla="*/ 13 w 18"/>
                <a:gd name="T25" fmla="*/ 21 h 23"/>
                <a:gd name="T26" fmla="*/ 11 w 18"/>
                <a:gd name="T27" fmla="*/ 22 h 23"/>
                <a:gd name="T28" fmla="*/ 10 w 18"/>
                <a:gd name="T29" fmla="*/ 22 h 23"/>
                <a:gd name="T30" fmla="*/ 9 w 18"/>
                <a:gd name="T31" fmla="*/ 22 h 23"/>
                <a:gd name="T32" fmla="*/ 8 w 18"/>
                <a:gd name="T33" fmla="*/ 21 h 23"/>
                <a:gd name="T34" fmla="*/ 7 w 18"/>
                <a:gd name="T35" fmla="*/ 21 h 23"/>
                <a:gd name="T36" fmla="*/ 6 w 18"/>
                <a:gd name="T37" fmla="*/ 20 h 23"/>
                <a:gd name="T38" fmla="*/ 5 w 18"/>
                <a:gd name="T39" fmla="*/ 19 h 23"/>
                <a:gd name="T40" fmla="*/ 5 w 18"/>
                <a:gd name="T41" fmla="*/ 18 h 23"/>
                <a:gd name="T42" fmla="*/ 4 w 18"/>
                <a:gd name="T43" fmla="*/ 16 h 23"/>
                <a:gd name="T44" fmla="*/ 0 w 18"/>
                <a:gd name="T45" fmla="*/ 4 h 23"/>
                <a:gd name="T46" fmla="*/ 11 w 18"/>
                <a:gd name="T47" fmla="*/ 0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23"/>
                <a:gd name="T74" fmla="*/ 18 w 18"/>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23">
                  <a:moveTo>
                    <a:pt x="11" y="0"/>
                  </a:moveTo>
                  <a:lnTo>
                    <a:pt x="16" y="12"/>
                  </a:lnTo>
                  <a:lnTo>
                    <a:pt x="16" y="14"/>
                  </a:lnTo>
                  <a:lnTo>
                    <a:pt x="17" y="15"/>
                  </a:lnTo>
                  <a:lnTo>
                    <a:pt x="17" y="16"/>
                  </a:lnTo>
                  <a:lnTo>
                    <a:pt x="17" y="17"/>
                  </a:lnTo>
                  <a:lnTo>
                    <a:pt x="16" y="18"/>
                  </a:lnTo>
                  <a:lnTo>
                    <a:pt x="16" y="20"/>
                  </a:lnTo>
                  <a:lnTo>
                    <a:pt x="15" y="20"/>
                  </a:lnTo>
                  <a:lnTo>
                    <a:pt x="14" y="21"/>
                  </a:lnTo>
                  <a:lnTo>
                    <a:pt x="13" y="21"/>
                  </a:lnTo>
                  <a:lnTo>
                    <a:pt x="11" y="22"/>
                  </a:lnTo>
                  <a:lnTo>
                    <a:pt x="10" y="22"/>
                  </a:lnTo>
                  <a:lnTo>
                    <a:pt x="9" y="22"/>
                  </a:lnTo>
                  <a:lnTo>
                    <a:pt x="8" y="21"/>
                  </a:lnTo>
                  <a:lnTo>
                    <a:pt x="7" y="21"/>
                  </a:lnTo>
                  <a:lnTo>
                    <a:pt x="6" y="20"/>
                  </a:lnTo>
                  <a:lnTo>
                    <a:pt x="5" y="19"/>
                  </a:lnTo>
                  <a:lnTo>
                    <a:pt x="5" y="18"/>
                  </a:lnTo>
                  <a:lnTo>
                    <a:pt x="4" y="16"/>
                  </a:lnTo>
                  <a:lnTo>
                    <a:pt x="0" y="4"/>
                  </a:lnTo>
                  <a:lnTo>
                    <a:pt x="11" y="0"/>
                  </a:lnTo>
                </a:path>
              </a:pathLst>
            </a:custGeom>
            <a:solidFill>
              <a:srgbClr val="FFFFF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03" name="Freeform 685"/>
            <p:cNvSpPr>
              <a:spLocks/>
            </p:cNvSpPr>
            <p:nvPr/>
          </p:nvSpPr>
          <p:spPr bwMode="auto">
            <a:xfrm>
              <a:off x="4976" y="4094"/>
              <a:ext cx="48" cy="30"/>
            </a:xfrm>
            <a:custGeom>
              <a:avLst/>
              <a:gdLst>
                <a:gd name="T0" fmla="*/ 42 w 48"/>
                <a:gd name="T1" fmla="*/ 0 h 30"/>
                <a:gd name="T2" fmla="*/ 47 w 48"/>
                <a:gd name="T3" fmla="*/ 9 h 30"/>
                <a:gd name="T4" fmla="*/ 5 w 48"/>
                <a:gd name="T5" fmla="*/ 29 h 30"/>
                <a:gd name="T6" fmla="*/ 0 w 48"/>
                <a:gd name="T7" fmla="*/ 20 h 30"/>
                <a:gd name="T8" fmla="*/ 42 w 48"/>
                <a:gd name="T9" fmla="*/ 0 h 30"/>
                <a:gd name="T10" fmla="*/ 0 60000 65536"/>
                <a:gd name="T11" fmla="*/ 0 60000 65536"/>
                <a:gd name="T12" fmla="*/ 0 60000 65536"/>
                <a:gd name="T13" fmla="*/ 0 60000 65536"/>
                <a:gd name="T14" fmla="*/ 0 60000 65536"/>
                <a:gd name="T15" fmla="*/ 0 w 48"/>
                <a:gd name="T16" fmla="*/ 0 h 30"/>
                <a:gd name="T17" fmla="*/ 48 w 48"/>
                <a:gd name="T18" fmla="*/ 30 h 30"/>
              </a:gdLst>
              <a:ahLst/>
              <a:cxnLst>
                <a:cxn ang="T10">
                  <a:pos x="T0" y="T1"/>
                </a:cxn>
                <a:cxn ang="T11">
                  <a:pos x="T2" y="T3"/>
                </a:cxn>
                <a:cxn ang="T12">
                  <a:pos x="T4" y="T5"/>
                </a:cxn>
                <a:cxn ang="T13">
                  <a:pos x="T6" y="T7"/>
                </a:cxn>
                <a:cxn ang="T14">
                  <a:pos x="T8" y="T9"/>
                </a:cxn>
              </a:cxnLst>
              <a:rect l="T15" t="T16" r="T17" b="T18"/>
              <a:pathLst>
                <a:path w="48" h="30">
                  <a:moveTo>
                    <a:pt x="42" y="0"/>
                  </a:moveTo>
                  <a:lnTo>
                    <a:pt x="47" y="9"/>
                  </a:lnTo>
                  <a:lnTo>
                    <a:pt x="5" y="29"/>
                  </a:lnTo>
                  <a:lnTo>
                    <a:pt x="0" y="20"/>
                  </a:lnTo>
                  <a:lnTo>
                    <a:pt x="4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04" name="Freeform 686"/>
            <p:cNvSpPr>
              <a:spLocks/>
            </p:cNvSpPr>
            <p:nvPr/>
          </p:nvSpPr>
          <p:spPr bwMode="auto">
            <a:xfrm>
              <a:off x="4997" y="4106"/>
              <a:ext cx="52" cy="46"/>
            </a:xfrm>
            <a:custGeom>
              <a:avLst/>
              <a:gdLst>
                <a:gd name="T0" fmla="*/ 31 w 52"/>
                <a:gd name="T1" fmla="*/ 0 h 46"/>
                <a:gd name="T2" fmla="*/ 51 w 52"/>
                <a:gd name="T3" fmla="*/ 30 h 46"/>
                <a:gd name="T4" fmla="*/ 44 w 52"/>
                <a:gd name="T5" fmla="*/ 35 h 46"/>
                <a:gd name="T6" fmla="*/ 37 w 52"/>
                <a:gd name="T7" fmla="*/ 24 h 46"/>
                <a:gd name="T8" fmla="*/ 5 w 52"/>
                <a:gd name="T9" fmla="*/ 45 h 46"/>
                <a:gd name="T10" fmla="*/ 0 w 52"/>
                <a:gd name="T11" fmla="*/ 38 h 46"/>
                <a:gd name="T12" fmla="*/ 32 w 52"/>
                <a:gd name="T13" fmla="*/ 16 h 46"/>
                <a:gd name="T14" fmla="*/ 24 w 52"/>
                <a:gd name="T15" fmla="*/ 5 h 46"/>
                <a:gd name="T16" fmla="*/ 31 w 52"/>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46"/>
                <a:gd name="T29" fmla="*/ 52 w 52"/>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46">
                  <a:moveTo>
                    <a:pt x="31" y="0"/>
                  </a:moveTo>
                  <a:lnTo>
                    <a:pt x="51" y="30"/>
                  </a:lnTo>
                  <a:lnTo>
                    <a:pt x="44" y="35"/>
                  </a:lnTo>
                  <a:lnTo>
                    <a:pt x="37" y="24"/>
                  </a:lnTo>
                  <a:lnTo>
                    <a:pt x="5" y="45"/>
                  </a:lnTo>
                  <a:lnTo>
                    <a:pt x="0" y="38"/>
                  </a:lnTo>
                  <a:lnTo>
                    <a:pt x="32" y="16"/>
                  </a:lnTo>
                  <a:lnTo>
                    <a:pt x="24" y="5"/>
                  </a:lnTo>
                  <a:lnTo>
                    <a:pt x="31"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05" name="Freeform 687"/>
            <p:cNvSpPr>
              <a:spLocks/>
            </p:cNvSpPr>
            <p:nvPr/>
          </p:nvSpPr>
          <p:spPr bwMode="auto">
            <a:xfrm>
              <a:off x="5019" y="4146"/>
              <a:ext cx="44" cy="39"/>
            </a:xfrm>
            <a:custGeom>
              <a:avLst/>
              <a:gdLst>
                <a:gd name="T0" fmla="*/ 36 w 44"/>
                <a:gd name="T1" fmla="*/ 0 h 39"/>
                <a:gd name="T2" fmla="*/ 43 w 44"/>
                <a:gd name="T3" fmla="*/ 8 h 39"/>
                <a:gd name="T4" fmla="*/ 8 w 44"/>
                <a:gd name="T5" fmla="*/ 38 h 39"/>
                <a:gd name="T6" fmla="*/ 0 w 44"/>
                <a:gd name="T7" fmla="*/ 30 h 39"/>
                <a:gd name="T8" fmla="*/ 36 w 44"/>
                <a:gd name="T9" fmla="*/ 0 h 39"/>
                <a:gd name="T10" fmla="*/ 0 60000 65536"/>
                <a:gd name="T11" fmla="*/ 0 60000 65536"/>
                <a:gd name="T12" fmla="*/ 0 60000 65536"/>
                <a:gd name="T13" fmla="*/ 0 60000 65536"/>
                <a:gd name="T14" fmla="*/ 0 60000 65536"/>
                <a:gd name="T15" fmla="*/ 0 w 44"/>
                <a:gd name="T16" fmla="*/ 0 h 39"/>
                <a:gd name="T17" fmla="*/ 44 w 44"/>
                <a:gd name="T18" fmla="*/ 39 h 39"/>
              </a:gdLst>
              <a:ahLst/>
              <a:cxnLst>
                <a:cxn ang="T10">
                  <a:pos x="T0" y="T1"/>
                </a:cxn>
                <a:cxn ang="T11">
                  <a:pos x="T2" y="T3"/>
                </a:cxn>
                <a:cxn ang="T12">
                  <a:pos x="T4" y="T5"/>
                </a:cxn>
                <a:cxn ang="T13">
                  <a:pos x="T6" y="T7"/>
                </a:cxn>
                <a:cxn ang="T14">
                  <a:pos x="T8" y="T9"/>
                </a:cxn>
              </a:cxnLst>
              <a:rect l="T15" t="T16" r="T17" b="T18"/>
              <a:pathLst>
                <a:path w="44" h="39">
                  <a:moveTo>
                    <a:pt x="36" y="0"/>
                  </a:moveTo>
                  <a:lnTo>
                    <a:pt x="43" y="8"/>
                  </a:lnTo>
                  <a:lnTo>
                    <a:pt x="8" y="38"/>
                  </a:lnTo>
                  <a:lnTo>
                    <a:pt x="0" y="30"/>
                  </a:lnTo>
                  <a:lnTo>
                    <a:pt x="36"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06" name="Freeform 688"/>
            <p:cNvSpPr>
              <a:spLocks/>
            </p:cNvSpPr>
            <p:nvPr/>
          </p:nvSpPr>
          <p:spPr bwMode="auto">
            <a:xfrm>
              <a:off x="5046" y="4163"/>
              <a:ext cx="50" cy="53"/>
            </a:xfrm>
            <a:custGeom>
              <a:avLst/>
              <a:gdLst>
                <a:gd name="T0" fmla="*/ 38 w 50"/>
                <a:gd name="T1" fmla="*/ 23 h 53"/>
                <a:gd name="T2" fmla="*/ 39 w 50"/>
                <a:gd name="T3" fmla="*/ 20 h 53"/>
                <a:gd name="T4" fmla="*/ 38 w 50"/>
                <a:gd name="T5" fmla="*/ 16 h 53"/>
                <a:gd name="T6" fmla="*/ 35 w 50"/>
                <a:gd name="T7" fmla="*/ 12 h 53"/>
                <a:gd name="T8" fmla="*/ 32 w 50"/>
                <a:gd name="T9" fmla="*/ 10 h 53"/>
                <a:gd name="T10" fmla="*/ 27 w 50"/>
                <a:gd name="T11" fmla="*/ 9 h 53"/>
                <a:gd name="T12" fmla="*/ 25 w 50"/>
                <a:gd name="T13" fmla="*/ 11 h 53"/>
                <a:gd name="T14" fmla="*/ 24 w 50"/>
                <a:gd name="T15" fmla="*/ 13 h 53"/>
                <a:gd name="T16" fmla="*/ 24 w 50"/>
                <a:gd name="T17" fmla="*/ 16 h 53"/>
                <a:gd name="T18" fmla="*/ 31 w 50"/>
                <a:gd name="T19" fmla="*/ 26 h 53"/>
                <a:gd name="T20" fmla="*/ 36 w 50"/>
                <a:gd name="T21" fmla="*/ 34 h 53"/>
                <a:gd name="T22" fmla="*/ 37 w 50"/>
                <a:gd name="T23" fmla="*/ 39 h 53"/>
                <a:gd name="T24" fmla="*/ 36 w 50"/>
                <a:gd name="T25" fmla="*/ 45 h 53"/>
                <a:gd name="T26" fmla="*/ 32 w 50"/>
                <a:gd name="T27" fmla="*/ 49 h 53"/>
                <a:gd name="T28" fmla="*/ 27 w 50"/>
                <a:gd name="T29" fmla="*/ 52 h 53"/>
                <a:gd name="T30" fmla="*/ 19 w 50"/>
                <a:gd name="T31" fmla="*/ 51 h 53"/>
                <a:gd name="T32" fmla="*/ 14 w 50"/>
                <a:gd name="T33" fmla="*/ 48 h 53"/>
                <a:gd name="T34" fmla="*/ 8 w 50"/>
                <a:gd name="T35" fmla="*/ 44 h 53"/>
                <a:gd name="T36" fmla="*/ 4 w 50"/>
                <a:gd name="T37" fmla="*/ 39 h 53"/>
                <a:gd name="T38" fmla="*/ 1 w 50"/>
                <a:gd name="T39" fmla="*/ 34 h 53"/>
                <a:gd name="T40" fmla="*/ 0 w 50"/>
                <a:gd name="T41" fmla="*/ 30 h 53"/>
                <a:gd name="T42" fmla="*/ 1 w 50"/>
                <a:gd name="T43" fmla="*/ 23 h 53"/>
                <a:gd name="T44" fmla="*/ 4 w 50"/>
                <a:gd name="T45" fmla="*/ 19 h 53"/>
                <a:gd name="T46" fmla="*/ 10 w 50"/>
                <a:gd name="T47" fmla="*/ 28 h 53"/>
                <a:gd name="T48" fmla="*/ 10 w 50"/>
                <a:gd name="T49" fmla="*/ 33 h 53"/>
                <a:gd name="T50" fmla="*/ 14 w 50"/>
                <a:gd name="T51" fmla="*/ 39 h 53"/>
                <a:gd name="T52" fmla="*/ 19 w 50"/>
                <a:gd name="T53" fmla="*/ 42 h 53"/>
                <a:gd name="T54" fmla="*/ 22 w 50"/>
                <a:gd name="T55" fmla="*/ 43 h 53"/>
                <a:gd name="T56" fmla="*/ 25 w 50"/>
                <a:gd name="T57" fmla="*/ 42 h 53"/>
                <a:gd name="T58" fmla="*/ 27 w 50"/>
                <a:gd name="T59" fmla="*/ 39 h 53"/>
                <a:gd name="T60" fmla="*/ 25 w 50"/>
                <a:gd name="T61" fmla="*/ 33 h 53"/>
                <a:gd name="T62" fmla="*/ 18 w 50"/>
                <a:gd name="T63" fmla="*/ 24 h 53"/>
                <a:gd name="T64" fmla="*/ 14 w 50"/>
                <a:gd name="T65" fmla="*/ 16 h 53"/>
                <a:gd name="T66" fmla="*/ 14 w 50"/>
                <a:gd name="T67" fmla="*/ 10 h 53"/>
                <a:gd name="T68" fmla="*/ 16 w 50"/>
                <a:gd name="T69" fmla="*/ 5 h 53"/>
                <a:gd name="T70" fmla="*/ 19 w 50"/>
                <a:gd name="T71" fmla="*/ 2 h 53"/>
                <a:gd name="T72" fmla="*/ 23 w 50"/>
                <a:gd name="T73" fmla="*/ 0 h 53"/>
                <a:gd name="T74" fmla="*/ 31 w 50"/>
                <a:gd name="T75" fmla="*/ 1 h 53"/>
                <a:gd name="T76" fmla="*/ 35 w 50"/>
                <a:gd name="T77" fmla="*/ 2 h 53"/>
                <a:gd name="T78" fmla="*/ 40 w 50"/>
                <a:gd name="T79" fmla="*/ 7 h 53"/>
                <a:gd name="T80" fmla="*/ 44 w 50"/>
                <a:gd name="T81" fmla="*/ 11 h 53"/>
                <a:gd name="T82" fmla="*/ 47 w 50"/>
                <a:gd name="T83" fmla="*/ 15 h 53"/>
                <a:gd name="T84" fmla="*/ 48 w 50"/>
                <a:gd name="T85" fmla="*/ 20 h 53"/>
                <a:gd name="T86" fmla="*/ 48 w 50"/>
                <a:gd name="T87" fmla="*/ 25 h 53"/>
                <a:gd name="T88" fmla="*/ 47 w 50"/>
                <a:gd name="T89" fmla="*/ 29 h 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
                <a:gd name="T136" fmla="*/ 0 h 53"/>
                <a:gd name="T137" fmla="*/ 50 w 50"/>
                <a:gd name="T138" fmla="*/ 53 h 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 h="53">
                  <a:moveTo>
                    <a:pt x="45" y="31"/>
                  </a:moveTo>
                  <a:lnTo>
                    <a:pt x="38" y="25"/>
                  </a:lnTo>
                  <a:lnTo>
                    <a:pt x="38" y="23"/>
                  </a:lnTo>
                  <a:lnTo>
                    <a:pt x="39" y="22"/>
                  </a:lnTo>
                  <a:lnTo>
                    <a:pt x="39" y="21"/>
                  </a:lnTo>
                  <a:lnTo>
                    <a:pt x="39" y="20"/>
                  </a:lnTo>
                  <a:lnTo>
                    <a:pt x="39" y="19"/>
                  </a:lnTo>
                  <a:lnTo>
                    <a:pt x="39" y="17"/>
                  </a:lnTo>
                  <a:lnTo>
                    <a:pt x="38" y="16"/>
                  </a:lnTo>
                  <a:lnTo>
                    <a:pt x="37" y="15"/>
                  </a:lnTo>
                  <a:lnTo>
                    <a:pt x="36" y="13"/>
                  </a:lnTo>
                  <a:lnTo>
                    <a:pt x="35" y="12"/>
                  </a:lnTo>
                  <a:lnTo>
                    <a:pt x="34" y="12"/>
                  </a:lnTo>
                  <a:lnTo>
                    <a:pt x="33" y="11"/>
                  </a:lnTo>
                  <a:lnTo>
                    <a:pt x="32" y="10"/>
                  </a:lnTo>
                  <a:lnTo>
                    <a:pt x="30" y="9"/>
                  </a:lnTo>
                  <a:lnTo>
                    <a:pt x="29" y="9"/>
                  </a:lnTo>
                  <a:lnTo>
                    <a:pt x="27" y="9"/>
                  </a:lnTo>
                  <a:lnTo>
                    <a:pt x="26" y="10"/>
                  </a:lnTo>
                  <a:lnTo>
                    <a:pt x="25" y="11"/>
                  </a:lnTo>
                  <a:lnTo>
                    <a:pt x="24" y="11"/>
                  </a:lnTo>
                  <a:lnTo>
                    <a:pt x="24" y="12"/>
                  </a:lnTo>
                  <a:lnTo>
                    <a:pt x="24" y="13"/>
                  </a:lnTo>
                  <a:lnTo>
                    <a:pt x="23" y="13"/>
                  </a:lnTo>
                  <a:lnTo>
                    <a:pt x="24" y="15"/>
                  </a:lnTo>
                  <a:lnTo>
                    <a:pt x="24" y="16"/>
                  </a:lnTo>
                  <a:lnTo>
                    <a:pt x="26" y="19"/>
                  </a:lnTo>
                  <a:lnTo>
                    <a:pt x="28" y="22"/>
                  </a:lnTo>
                  <a:lnTo>
                    <a:pt x="31" y="26"/>
                  </a:lnTo>
                  <a:lnTo>
                    <a:pt x="34" y="30"/>
                  </a:lnTo>
                  <a:lnTo>
                    <a:pt x="35" y="32"/>
                  </a:lnTo>
                  <a:lnTo>
                    <a:pt x="36" y="34"/>
                  </a:lnTo>
                  <a:lnTo>
                    <a:pt x="36" y="36"/>
                  </a:lnTo>
                  <a:lnTo>
                    <a:pt x="37" y="37"/>
                  </a:lnTo>
                  <a:lnTo>
                    <a:pt x="37" y="39"/>
                  </a:lnTo>
                  <a:lnTo>
                    <a:pt x="37" y="41"/>
                  </a:lnTo>
                  <a:lnTo>
                    <a:pt x="36" y="43"/>
                  </a:lnTo>
                  <a:lnTo>
                    <a:pt x="36" y="45"/>
                  </a:lnTo>
                  <a:lnTo>
                    <a:pt x="34" y="47"/>
                  </a:lnTo>
                  <a:lnTo>
                    <a:pt x="33" y="48"/>
                  </a:lnTo>
                  <a:lnTo>
                    <a:pt x="32" y="49"/>
                  </a:lnTo>
                  <a:lnTo>
                    <a:pt x="31" y="50"/>
                  </a:lnTo>
                  <a:lnTo>
                    <a:pt x="29" y="51"/>
                  </a:lnTo>
                  <a:lnTo>
                    <a:pt x="27" y="52"/>
                  </a:lnTo>
                  <a:lnTo>
                    <a:pt x="24" y="52"/>
                  </a:lnTo>
                  <a:lnTo>
                    <a:pt x="21" y="52"/>
                  </a:lnTo>
                  <a:lnTo>
                    <a:pt x="19" y="51"/>
                  </a:lnTo>
                  <a:lnTo>
                    <a:pt x="17" y="50"/>
                  </a:lnTo>
                  <a:lnTo>
                    <a:pt x="15" y="50"/>
                  </a:lnTo>
                  <a:lnTo>
                    <a:pt x="14" y="48"/>
                  </a:lnTo>
                  <a:lnTo>
                    <a:pt x="13" y="47"/>
                  </a:lnTo>
                  <a:lnTo>
                    <a:pt x="10" y="46"/>
                  </a:lnTo>
                  <a:lnTo>
                    <a:pt x="8" y="44"/>
                  </a:lnTo>
                  <a:lnTo>
                    <a:pt x="7" y="42"/>
                  </a:lnTo>
                  <a:lnTo>
                    <a:pt x="5" y="41"/>
                  </a:lnTo>
                  <a:lnTo>
                    <a:pt x="4" y="39"/>
                  </a:lnTo>
                  <a:lnTo>
                    <a:pt x="3" y="38"/>
                  </a:lnTo>
                  <a:lnTo>
                    <a:pt x="2" y="36"/>
                  </a:lnTo>
                  <a:lnTo>
                    <a:pt x="1" y="34"/>
                  </a:lnTo>
                  <a:lnTo>
                    <a:pt x="1" y="33"/>
                  </a:lnTo>
                  <a:lnTo>
                    <a:pt x="0" y="31"/>
                  </a:lnTo>
                  <a:lnTo>
                    <a:pt x="0" y="30"/>
                  </a:lnTo>
                  <a:lnTo>
                    <a:pt x="0" y="28"/>
                  </a:lnTo>
                  <a:lnTo>
                    <a:pt x="0" y="26"/>
                  </a:lnTo>
                  <a:lnTo>
                    <a:pt x="1" y="23"/>
                  </a:lnTo>
                  <a:lnTo>
                    <a:pt x="1" y="22"/>
                  </a:lnTo>
                  <a:lnTo>
                    <a:pt x="3" y="20"/>
                  </a:lnTo>
                  <a:lnTo>
                    <a:pt x="4" y="19"/>
                  </a:lnTo>
                  <a:lnTo>
                    <a:pt x="11" y="25"/>
                  </a:lnTo>
                  <a:lnTo>
                    <a:pt x="11" y="27"/>
                  </a:lnTo>
                  <a:lnTo>
                    <a:pt x="10" y="28"/>
                  </a:lnTo>
                  <a:lnTo>
                    <a:pt x="10" y="30"/>
                  </a:lnTo>
                  <a:lnTo>
                    <a:pt x="10" y="31"/>
                  </a:lnTo>
                  <a:lnTo>
                    <a:pt x="10" y="33"/>
                  </a:lnTo>
                  <a:lnTo>
                    <a:pt x="11" y="35"/>
                  </a:lnTo>
                  <a:lnTo>
                    <a:pt x="13" y="37"/>
                  </a:lnTo>
                  <a:lnTo>
                    <a:pt x="14" y="39"/>
                  </a:lnTo>
                  <a:lnTo>
                    <a:pt x="16" y="40"/>
                  </a:lnTo>
                  <a:lnTo>
                    <a:pt x="18" y="42"/>
                  </a:lnTo>
                  <a:lnTo>
                    <a:pt x="19" y="42"/>
                  </a:lnTo>
                  <a:lnTo>
                    <a:pt x="20" y="42"/>
                  </a:lnTo>
                  <a:lnTo>
                    <a:pt x="21" y="43"/>
                  </a:lnTo>
                  <a:lnTo>
                    <a:pt x="22" y="43"/>
                  </a:lnTo>
                  <a:lnTo>
                    <a:pt x="23" y="42"/>
                  </a:lnTo>
                  <a:lnTo>
                    <a:pt x="24" y="42"/>
                  </a:lnTo>
                  <a:lnTo>
                    <a:pt x="25" y="42"/>
                  </a:lnTo>
                  <a:lnTo>
                    <a:pt x="26" y="41"/>
                  </a:lnTo>
                  <a:lnTo>
                    <a:pt x="26" y="40"/>
                  </a:lnTo>
                  <a:lnTo>
                    <a:pt x="27" y="39"/>
                  </a:lnTo>
                  <a:lnTo>
                    <a:pt x="27" y="37"/>
                  </a:lnTo>
                  <a:lnTo>
                    <a:pt x="26" y="36"/>
                  </a:lnTo>
                  <a:lnTo>
                    <a:pt x="25" y="33"/>
                  </a:lnTo>
                  <a:lnTo>
                    <a:pt x="23" y="31"/>
                  </a:lnTo>
                  <a:lnTo>
                    <a:pt x="21" y="28"/>
                  </a:lnTo>
                  <a:lnTo>
                    <a:pt x="18" y="24"/>
                  </a:lnTo>
                  <a:lnTo>
                    <a:pt x="17" y="21"/>
                  </a:lnTo>
                  <a:lnTo>
                    <a:pt x="15" y="19"/>
                  </a:lnTo>
                  <a:lnTo>
                    <a:pt x="14" y="16"/>
                  </a:lnTo>
                  <a:lnTo>
                    <a:pt x="14" y="13"/>
                  </a:lnTo>
                  <a:lnTo>
                    <a:pt x="13" y="12"/>
                  </a:lnTo>
                  <a:lnTo>
                    <a:pt x="14" y="10"/>
                  </a:lnTo>
                  <a:lnTo>
                    <a:pt x="14" y="8"/>
                  </a:lnTo>
                  <a:lnTo>
                    <a:pt x="15" y="6"/>
                  </a:lnTo>
                  <a:lnTo>
                    <a:pt x="16" y="5"/>
                  </a:lnTo>
                  <a:lnTo>
                    <a:pt x="17" y="4"/>
                  </a:lnTo>
                  <a:lnTo>
                    <a:pt x="18" y="3"/>
                  </a:lnTo>
                  <a:lnTo>
                    <a:pt x="19" y="2"/>
                  </a:lnTo>
                  <a:lnTo>
                    <a:pt x="20" y="1"/>
                  </a:lnTo>
                  <a:lnTo>
                    <a:pt x="21" y="1"/>
                  </a:lnTo>
                  <a:lnTo>
                    <a:pt x="23" y="0"/>
                  </a:lnTo>
                  <a:lnTo>
                    <a:pt x="26" y="0"/>
                  </a:lnTo>
                  <a:lnTo>
                    <a:pt x="28" y="0"/>
                  </a:lnTo>
                  <a:lnTo>
                    <a:pt x="31" y="1"/>
                  </a:lnTo>
                  <a:lnTo>
                    <a:pt x="32" y="1"/>
                  </a:lnTo>
                  <a:lnTo>
                    <a:pt x="34" y="2"/>
                  </a:lnTo>
                  <a:lnTo>
                    <a:pt x="35" y="2"/>
                  </a:lnTo>
                  <a:lnTo>
                    <a:pt x="36" y="4"/>
                  </a:lnTo>
                  <a:lnTo>
                    <a:pt x="38" y="5"/>
                  </a:lnTo>
                  <a:lnTo>
                    <a:pt x="40" y="7"/>
                  </a:lnTo>
                  <a:lnTo>
                    <a:pt x="42" y="8"/>
                  </a:lnTo>
                  <a:lnTo>
                    <a:pt x="43" y="9"/>
                  </a:lnTo>
                  <a:lnTo>
                    <a:pt x="44" y="11"/>
                  </a:lnTo>
                  <a:lnTo>
                    <a:pt x="45" y="12"/>
                  </a:lnTo>
                  <a:lnTo>
                    <a:pt x="46" y="14"/>
                  </a:lnTo>
                  <a:lnTo>
                    <a:pt x="47" y="15"/>
                  </a:lnTo>
                  <a:lnTo>
                    <a:pt x="48" y="17"/>
                  </a:lnTo>
                  <a:lnTo>
                    <a:pt x="48" y="19"/>
                  </a:lnTo>
                  <a:lnTo>
                    <a:pt x="48" y="20"/>
                  </a:lnTo>
                  <a:lnTo>
                    <a:pt x="49" y="22"/>
                  </a:lnTo>
                  <a:lnTo>
                    <a:pt x="49" y="23"/>
                  </a:lnTo>
                  <a:lnTo>
                    <a:pt x="48" y="25"/>
                  </a:lnTo>
                  <a:lnTo>
                    <a:pt x="48" y="26"/>
                  </a:lnTo>
                  <a:lnTo>
                    <a:pt x="48" y="28"/>
                  </a:lnTo>
                  <a:lnTo>
                    <a:pt x="47" y="29"/>
                  </a:lnTo>
                  <a:lnTo>
                    <a:pt x="46" y="30"/>
                  </a:lnTo>
                  <a:lnTo>
                    <a:pt x="45" y="31"/>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07" name="Freeform 689"/>
            <p:cNvSpPr>
              <a:spLocks/>
            </p:cNvSpPr>
            <p:nvPr/>
          </p:nvSpPr>
          <p:spPr bwMode="auto">
            <a:xfrm>
              <a:off x="5086" y="4184"/>
              <a:ext cx="60" cy="63"/>
            </a:xfrm>
            <a:custGeom>
              <a:avLst/>
              <a:gdLst>
                <a:gd name="T0" fmla="*/ 22 w 60"/>
                <a:gd name="T1" fmla="*/ 0 h 63"/>
                <a:gd name="T2" fmla="*/ 31 w 60"/>
                <a:gd name="T3" fmla="*/ 5 h 63"/>
                <a:gd name="T4" fmla="*/ 23 w 60"/>
                <a:gd name="T5" fmla="*/ 21 h 63"/>
                <a:gd name="T6" fmla="*/ 41 w 60"/>
                <a:gd name="T7" fmla="*/ 30 h 63"/>
                <a:gd name="T8" fmla="*/ 50 w 60"/>
                <a:gd name="T9" fmla="*/ 15 h 63"/>
                <a:gd name="T10" fmla="*/ 59 w 60"/>
                <a:gd name="T11" fmla="*/ 20 h 63"/>
                <a:gd name="T12" fmla="*/ 37 w 60"/>
                <a:gd name="T13" fmla="*/ 62 h 63"/>
                <a:gd name="T14" fmla="*/ 28 w 60"/>
                <a:gd name="T15" fmla="*/ 57 h 63"/>
                <a:gd name="T16" fmla="*/ 37 w 60"/>
                <a:gd name="T17" fmla="*/ 38 h 63"/>
                <a:gd name="T18" fmla="*/ 19 w 60"/>
                <a:gd name="T19" fmla="*/ 29 h 63"/>
                <a:gd name="T20" fmla="*/ 9 w 60"/>
                <a:gd name="T21" fmla="*/ 47 h 63"/>
                <a:gd name="T22" fmla="*/ 0 w 60"/>
                <a:gd name="T23" fmla="*/ 42 h 63"/>
                <a:gd name="T24" fmla="*/ 22 w 60"/>
                <a:gd name="T25" fmla="*/ 0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63"/>
                <a:gd name="T41" fmla="*/ 60 w 60"/>
                <a:gd name="T42" fmla="*/ 63 h 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63">
                  <a:moveTo>
                    <a:pt x="22" y="0"/>
                  </a:moveTo>
                  <a:lnTo>
                    <a:pt x="31" y="5"/>
                  </a:lnTo>
                  <a:lnTo>
                    <a:pt x="23" y="21"/>
                  </a:lnTo>
                  <a:lnTo>
                    <a:pt x="41" y="30"/>
                  </a:lnTo>
                  <a:lnTo>
                    <a:pt x="50" y="15"/>
                  </a:lnTo>
                  <a:lnTo>
                    <a:pt x="59" y="20"/>
                  </a:lnTo>
                  <a:lnTo>
                    <a:pt x="37" y="62"/>
                  </a:lnTo>
                  <a:lnTo>
                    <a:pt x="28" y="57"/>
                  </a:lnTo>
                  <a:lnTo>
                    <a:pt x="37" y="38"/>
                  </a:lnTo>
                  <a:lnTo>
                    <a:pt x="19" y="29"/>
                  </a:lnTo>
                  <a:lnTo>
                    <a:pt x="9" y="47"/>
                  </a:lnTo>
                  <a:lnTo>
                    <a:pt x="0" y="42"/>
                  </a:lnTo>
                  <a:lnTo>
                    <a:pt x="22"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08" name="Freeform 690"/>
            <p:cNvSpPr>
              <a:spLocks/>
            </p:cNvSpPr>
            <p:nvPr/>
          </p:nvSpPr>
          <p:spPr bwMode="auto">
            <a:xfrm>
              <a:off x="4944" y="3998"/>
              <a:ext cx="53" cy="52"/>
            </a:xfrm>
            <a:custGeom>
              <a:avLst/>
              <a:gdLst>
                <a:gd name="T0" fmla="*/ 45 w 53"/>
                <a:gd name="T1" fmla="*/ 0 h 52"/>
                <a:gd name="T2" fmla="*/ 51 w 53"/>
                <a:gd name="T3" fmla="*/ 25 h 52"/>
                <a:gd name="T4" fmla="*/ 51 w 53"/>
                <a:gd name="T5" fmla="*/ 28 h 52"/>
                <a:gd name="T6" fmla="*/ 52 w 53"/>
                <a:gd name="T7" fmla="*/ 31 h 52"/>
                <a:gd name="T8" fmla="*/ 52 w 53"/>
                <a:gd name="T9" fmla="*/ 34 h 52"/>
                <a:gd name="T10" fmla="*/ 51 w 53"/>
                <a:gd name="T11" fmla="*/ 36 h 52"/>
                <a:gd name="T12" fmla="*/ 51 w 53"/>
                <a:gd name="T13" fmla="*/ 38 h 52"/>
                <a:gd name="T14" fmla="*/ 49 w 53"/>
                <a:gd name="T15" fmla="*/ 40 h 52"/>
                <a:gd name="T16" fmla="*/ 48 w 53"/>
                <a:gd name="T17" fmla="*/ 41 h 52"/>
                <a:gd name="T18" fmla="*/ 46 w 53"/>
                <a:gd name="T19" fmla="*/ 42 h 52"/>
                <a:gd name="T20" fmla="*/ 45 w 53"/>
                <a:gd name="T21" fmla="*/ 43 h 52"/>
                <a:gd name="T22" fmla="*/ 43 w 53"/>
                <a:gd name="T23" fmla="*/ 44 h 52"/>
                <a:gd name="T24" fmla="*/ 41 w 53"/>
                <a:gd name="T25" fmla="*/ 44 h 52"/>
                <a:gd name="T26" fmla="*/ 39 w 53"/>
                <a:gd name="T27" fmla="*/ 44 h 52"/>
                <a:gd name="T28" fmla="*/ 38 w 53"/>
                <a:gd name="T29" fmla="*/ 44 h 52"/>
                <a:gd name="T30" fmla="*/ 36 w 53"/>
                <a:gd name="T31" fmla="*/ 43 h 52"/>
                <a:gd name="T32" fmla="*/ 35 w 53"/>
                <a:gd name="T33" fmla="*/ 42 h 52"/>
                <a:gd name="T34" fmla="*/ 34 w 53"/>
                <a:gd name="T35" fmla="*/ 42 h 52"/>
                <a:gd name="T36" fmla="*/ 33 w 53"/>
                <a:gd name="T37" fmla="*/ 40 h 52"/>
                <a:gd name="T38" fmla="*/ 33 w 53"/>
                <a:gd name="T39" fmla="*/ 40 h 52"/>
                <a:gd name="T40" fmla="*/ 32 w 53"/>
                <a:gd name="T41" fmla="*/ 41 h 52"/>
                <a:gd name="T42" fmla="*/ 32 w 53"/>
                <a:gd name="T43" fmla="*/ 42 h 52"/>
                <a:gd name="T44" fmla="*/ 32 w 53"/>
                <a:gd name="T45" fmla="*/ 44 h 52"/>
                <a:gd name="T46" fmla="*/ 31 w 53"/>
                <a:gd name="T47" fmla="*/ 45 h 52"/>
                <a:gd name="T48" fmla="*/ 30 w 53"/>
                <a:gd name="T49" fmla="*/ 47 h 52"/>
                <a:gd name="T50" fmla="*/ 29 w 53"/>
                <a:gd name="T51" fmla="*/ 48 h 52"/>
                <a:gd name="T52" fmla="*/ 27 w 53"/>
                <a:gd name="T53" fmla="*/ 49 h 52"/>
                <a:gd name="T54" fmla="*/ 26 w 53"/>
                <a:gd name="T55" fmla="*/ 50 h 52"/>
                <a:gd name="T56" fmla="*/ 24 w 53"/>
                <a:gd name="T57" fmla="*/ 50 h 52"/>
                <a:gd name="T58" fmla="*/ 23 w 53"/>
                <a:gd name="T59" fmla="*/ 50 h 52"/>
                <a:gd name="T60" fmla="*/ 21 w 53"/>
                <a:gd name="T61" fmla="*/ 51 h 52"/>
                <a:gd name="T62" fmla="*/ 19 w 53"/>
                <a:gd name="T63" fmla="*/ 50 h 52"/>
                <a:gd name="T64" fmla="*/ 18 w 53"/>
                <a:gd name="T65" fmla="*/ 50 h 52"/>
                <a:gd name="T66" fmla="*/ 17 w 53"/>
                <a:gd name="T67" fmla="*/ 50 h 52"/>
                <a:gd name="T68" fmla="*/ 15 w 53"/>
                <a:gd name="T69" fmla="*/ 49 h 52"/>
                <a:gd name="T70" fmla="*/ 13 w 53"/>
                <a:gd name="T71" fmla="*/ 48 h 52"/>
                <a:gd name="T72" fmla="*/ 12 w 53"/>
                <a:gd name="T73" fmla="*/ 47 h 52"/>
                <a:gd name="T74" fmla="*/ 10 w 53"/>
                <a:gd name="T75" fmla="*/ 45 h 52"/>
                <a:gd name="T76" fmla="*/ 9 w 53"/>
                <a:gd name="T77" fmla="*/ 44 h 52"/>
                <a:gd name="T78" fmla="*/ 7 w 53"/>
                <a:gd name="T79" fmla="*/ 41 h 52"/>
                <a:gd name="T80" fmla="*/ 7 w 53"/>
                <a:gd name="T81" fmla="*/ 39 h 52"/>
                <a:gd name="T82" fmla="*/ 6 w 53"/>
                <a:gd name="T83" fmla="*/ 34 h 52"/>
                <a:gd name="T84" fmla="*/ 0 w 53"/>
                <a:gd name="T85" fmla="*/ 11 h 52"/>
                <a:gd name="T86" fmla="*/ 45 w 53"/>
                <a:gd name="T87" fmla="*/ 0 h 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
                <a:gd name="T133" fmla="*/ 0 h 52"/>
                <a:gd name="T134" fmla="*/ 53 w 53"/>
                <a:gd name="T135" fmla="*/ 52 h 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 h="52">
                  <a:moveTo>
                    <a:pt x="45" y="0"/>
                  </a:moveTo>
                  <a:lnTo>
                    <a:pt x="51" y="25"/>
                  </a:lnTo>
                  <a:lnTo>
                    <a:pt x="51" y="28"/>
                  </a:lnTo>
                  <a:lnTo>
                    <a:pt x="52" y="31"/>
                  </a:lnTo>
                  <a:lnTo>
                    <a:pt x="52" y="34"/>
                  </a:lnTo>
                  <a:lnTo>
                    <a:pt x="51" y="36"/>
                  </a:lnTo>
                  <a:lnTo>
                    <a:pt x="51" y="38"/>
                  </a:lnTo>
                  <a:lnTo>
                    <a:pt x="49" y="40"/>
                  </a:lnTo>
                  <a:lnTo>
                    <a:pt x="48" y="41"/>
                  </a:lnTo>
                  <a:lnTo>
                    <a:pt x="46" y="42"/>
                  </a:lnTo>
                  <a:lnTo>
                    <a:pt x="45" y="43"/>
                  </a:lnTo>
                  <a:lnTo>
                    <a:pt x="43" y="44"/>
                  </a:lnTo>
                  <a:lnTo>
                    <a:pt x="41" y="44"/>
                  </a:lnTo>
                  <a:lnTo>
                    <a:pt x="39" y="44"/>
                  </a:lnTo>
                  <a:lnTo>
                    <a:pt x="38" y="44"/>
                  </a:lnTo>
                  <a:lnTo>
                    <a:pt x="36" y="43"/>
                  </a:lnTo>
                  <a:lnTo>
                    <a:pt x="35" y="42"/>
                  </a:lnTo>
                  <a:lnTo>
                    <a:pt x="34" y="42"/>
                  </a:lnTo>
                  <a:lnTo>
                    <a:pt x="33" y="40"/>
                  </a:lnTo>
                  <a:lnTo>
                    <a:pt x="32" y="41"/>
                  </a:lnTo>
                  <a:lnTo>
                    <a:pt x="32" y="42"/>
                  </a:lnTo>
                  <a:lnTo>
                    <a:pt x="32" y="44"/>
                  </a:lnTo>
                  <a:lnTo>
                    <a:pt x="31" y="45"/>
                  </a:lnTo>
                  <a:lnTo>
                    <a:pt x="30" y="47"/>
                  </a:lnTo>
                  <a:lnTo>
                    <a:pt x="29" y="48"/>
                  </a:lnTo>
                  <a:lnTo>
                    <a:pt x="27" y="49"/>
                  </a:lnTo>
                  <a:lnTo>
                    <a:pt x="26" y="50"/>
                  </a:lnTo>
                  <a:lnTo>
                    <a:pt x="24" y="50"/>
                  </a:lnTo>
                  <a:lnTo>
                    <a:pt x="23" y="50"/>
                  </a:lnTo>
                  <a:lnTo>
                    <a:pt x="21" y="51"/>
                  </a:lnTo>
                  <a:lnTo>
                    <a:pt x="19" y="50"/>
                  </a:lnTo>
                  <a:lnTo>
                    <a:pt x="18" y="50"/>
                  </a:lnTo>
                  <a:lnTo>
                    <a:pt x="17" y="50"/>
                  </a:lnTo>
                  <a:lnTo>
                    <a:pt x="15" y="49"/>
                  </a:lnTo>
                  <a:lnTo>
                    <a:pt x="13" y="48"/>
                  </a:lnTo>
                  <a:lnTo>
                    <a:pt x="12" y="47"/>
                  </a:lnTo>
                  <a:lnTo>
                    <a:pt x="10" y="45"/>
                  </a:lnTo>
                  <a:lnTo>
                    <a:pt x="9" y="44"/>
                  </a:lnTo>
                  <a:lnTo>
                    <a:pt x="7" y="41"/>
                  </a:lnTo>
                  <a:lnTo>
                    <a:pt x="7" y="39"/>
                  </a:lnTo>
                  <a:lnTo>
                    <a:pt x="6" y="34"/>
                  </a:lnTo>
                  <a:lnTo>
                    <a:pt x="0" y="11"/>
                  </a:lnTo>
                  <a:lnTo>
                    <a:pt x="45"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09" name="Freeform 691"/>
            <p:cNvSpPr>
              <a:spLocks/>
            </p:cNvSpPr>
            <p:nvPr/>
          </p:nvSpPr>
          <p:spPr bwMode="auto">
            <a:xfrm>
              <a:off x="4974" y="4010"/>
              <a:ext cx="15" cy="22"/>
            </a:xfrm>
            <a:custGeom>
              <a:avLst/>
              <a:gdLst>
                <a:gd name="T0" fmla="*/ 10 w 15"/>
                <a:gd name="T1" fmla="*/ 0 h 22"/>
                <a:gd name="T2" fmla="*/ 14 w 15"/>
                <a:gd name="T3" fmla="*/ 12 h 22"/>
                <a:gd name="T4" fmla="*/ 14 w 15"/>
                <a:gd name="T5" fmla="*/ 14 h 22"/>
                <a:gd name="T6" fmla="*/ 14 w 15"/>
                <a:gd name="T7" fmla="*/ 16 h 22"/>
                <a:gd name="T8" fmla="*/ 14 w 15"/>
                <a:gd name="T9" fmla="*/ 17 h 22"/>
                <a:gd name="T10" fmla="*/ 14 w 15"/>
                <a:gd name="T11" fmla="*/ 18 h 22"/>
                <a:gd name="T12" fmla="*/ 14 w 15"/>
                <a:gd name="T13" fmla="*/ 19 h 22"/>
                <a:gd name="T14" fmla="*/ 13 w 15"/>
                <a:gd name="T15" fmla="*/ 19 h 22"/>
                <a:gd name="T16" fmla="*/ 12 w 15"/>
                <a:gd name="T17" fmla="*/ 20 h 22"/>
                <a:gd name="T18" fmla="*/ 12 w 15"/>
                <a:gd name="T19" fmla="*/ 20 h 22"/>
                <a:gd name="T20" fmla="*/ 11 w 15"/>
                <a:gd name="T21" fmla="*/ 21 h 22"/>
                <a:gd name="T22" fmla="*/ 10 w 15"/>
                <a:gd name="T23" fmla="*/ 21 h 22"/>
                <a:gd name="T24" fmla="*/ 9 w 15"/>
                <a:gd name="T25" fmla="*/ 21 h 22"/>
                <a:gd name="T26" fmla="*/ 8 w 15"/>
                <a:gd name="T27" fmla="*/ 21 h 22"/>
                <a:gd name="T28" fmla="*/ 8 w 15"/>
                <a:gd name="T29" fmla="*/ 21 h 22"/>
                <a:gd name="T30" fmla="*/ 7 w 15"/>
                <a:gd name="T31" fmla="*/ 21 h 22"/>
                <a:gd name="T32" fmla="*/ 7 w 15"/>
                <a:gd name="T33" fmla="*/ 20 h 22"/>
                <a:gd name="T34" fmla="*/ 6 w 15"/>
                <a:gd name="T35" fmla="*/ 20 h 22"/>
                <a:gd name="T36" fmla="*/ 5 w 15"/>
                <a:gd name="T37" fmla="*/ 19 h 22"/>
                <a:gd name="T38" fmla="*/ 5 w 15"/>
                <a:gd name="T39" fmla="*/ 19 h 22"/>
                <a:gd name="T40" fmla="*/ 4 w 15"/>
                <a:gd name="T41" fmla="*/ 16 h 22"/>
                <a:gd name="T42" fmla="*/ 3 w 15"/>
                <a:gd name="T43" fmla="*/ 14 h 22"/>
                <a:gd name="T44" fmla="*/ 0 w 15"/>
                <a:gd name="T45" fmla="*/ 2 h 22"/>
                <a:gd name="T46" fmla="*/ 10 w 15"/>
                <a:gd name="T47" fmla="*/ 0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10" y="0"/>
                  </a:moveTo>
                  <a:lnTo>
                    <a:pt x="14" y="12"/>
                  </a:lnTo>
                  <a:lnTo>
                    <a:pt x="14" y="14"/>
                  </a:lnTo>
                  <a:lnTo>
                    <a:pt x="14" y="16"/>
                  </a:lnTo>
                  <a:lnTo>
                    <a:pt x="14" y="17"/>
                  </a:lnTo>
                  <a:lnTo>
                    <a:pt x="14" y="18"/>
                  </a:lnTo>
                  <a:lnTo>
                    <a:pt x="14" y="19"/>
                  </a:lnTo>
                  <a:lnTo>
                    <a:pt x="13" y="19"/>
                  </a:lnTo>
                  <a:lnTo>
                    <a:pt x="12" y="20"/>
                  </a:lnTo>
                  <a:lnTo>
                    <a:pt x="11" y="21"/>
                  </a:lnTo>
                  <a:lnTo>
                    <a:pt x="10" y="21"/>
                  </a:lnTo>
                  <a:lnTo>
                    <a:pt x="9" y="21"/>
                  </a:lnTo>
                  <a:lnTo>
                    <a:pt x="8" y="21"/>
                  </a:lnTo>
                  <a:lnTo>
                    <a:pt x="7" y="21"/>
                  </a:lnTo>
                  <a:lnTo>
                    <a:pt x="7" y="20"/>
                  </a:lnTo>
                  <a:lnTo>
                    <a:pt x="6" y="20"/>
                  </a:lnTo>
                  <a:lnTo>
                    <a:pt x="5" y="19"/>
                  </a:lnTo>
                  <a:lnTo>
                    <a:pt x="4" y="16"/>
                  </a:lnTo>
                  <a:lnTo>
                    <a:pt x="3" y="14"/>
                  </a:lnTo>
                  <a:lnTo>
                    <a:pt x="0" y="2"/>
                  </a:lnTo>
                  <a:lnTo>
                    <a:pt x="10" y="0"/>
                  </a:lnTo>
                </a:path>
              </a:pathLst>
            </a:custGeom>
            <a:solidFill>
              <a:srgbClr val="FFFFF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10" name="Freeform 692"/>
            <p:cNvSpPr>
              <a:spLocks/>
            </p:cNvSpPr>
            <p:nvPr/>
          </p:nvSpPr>
          <p:spPr bwMode="auto">
            <a:xfrm>
              <a:off x="4953" y="4015"/>
              <a:ext cx="17" cy="23"/>
            </a:xfrm>
            <a:custGeom>
              <a:avLst/>
              <a:gdLst>
                <a:gd name="T0" fmla="*/ 12 w 17"/>
                <a:gd name="T1" fmla="*/ 0 h 23"/>
                <a:gd name="T2" fmla="*/ 16 w 17"/>
                <a:gd name="T3" fmla="*/ 12 h 23"/>
                <a:gd name="T4" fmla="*/ 16 w 17"/>
                <a:gd name="T5" fmla="*/ 16 h 23"/>
                <a:gd name="T6" fmla="*/ 16 w 17"/>
                <a:gd name="T7" fmla="*/ 17 h 23"/>
                <a:gd name="T8" fmla="*/ 16 w 17"/>
                <a:gd name="T9" fmla="*/ 18 h 23"/>
                <a:gd name="T10" fmla="*/ 15 w 17"/>
                <a:gd name="T11" fmla="*/ 20 h 23"/>
                <a:gd name="T12" fmla="*/ 14 w 17"/>
                <a:gd name="T13" fmla="*/ 21 h 23"/>
                <a:gd name="T14" fmla="*/ 13 w 17"/>
                <a:gd name="T15" fmla="*/ 21 h 23"/>
                <a:gd name="T16" fmla="*/ 11 w 17"/>
                <a:gd name="T17" fmla="*/ 22 h 23"/>
                <a:gd name="T18" fmla="*/ 10 w 17"/>
                <a:gd name="T19" fmla="*/ 22 h 23"/>
                <a:gd name="T20" fmla="*/ 9 w 17"/>
                <a:gd name="T21" fmla="*/ 22 h 23"/>
                <a:gd name="T22" fmla="*/ 8 w 17"/>
                <a:gd name="T23" fmla="*/ 21 h 23"/>
                <a:gd name="T24" fmla="*/ 6 w 17"/>
                <a:gd name="T25" fmla="*/ 21 h 23"/>
                <a:gd name="T26" fmla="*/ 6 w 17"/>
                <a:gd name="T27" fmla="*/ 20 h 23"/>
                <a:gd name="T28" fmla="*/ 5 w 17"/>
                <a:gd name="T29" fmla="*/ 19 h 23"/>
                <a:gd name="T30" fmla="*/ 4 w 17"/>
                <a:gd name="T31" fmla="*/ 18 h 23"/>
                <a:gd name="T32" fmla="*/ 4 w 17"/>
                <a:gd name="T33" fmla="*/ 17 h 23"/>
                <a:gd name="T34" fmla="*/ 3 w 17"/>
                <a:gd name="T35" fmla="*/ 15 h 23"/>
                <a:gd name="T36" fmla="*/ 0 w 17"/>
                <a:gd name="T37" fmla="*/ 2 h 23"/>
                <a:gd name="T38" fmla="*/ 12 w 17"/>
                <a:gd name="T39" fmla="*/ 0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3"/>
                <a:gd name="T62" fmla="*/ 17 w 17"/>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3">
                  <a:moveTo>
                    <a:pt x="12" y="0"/>
                  </a:moveTo>
                  <a:lnTo>
                    <a:pt x="16" y="12"/>
                  </a:lnTo>
                  <a:lnTo>
                    <a:pt x="16" y="16"/>
                  </a:lnTo>
                  <a:lnTo>
                    <a:pt x="16" y="17"/>
                  </a:lnTo>
                  <a:lnTo>
                    <a:pt x="16" y="18"/>
                  </a:lnTo>
                  <a:lnTo>
                    <a:pt x="15" y="20"/>
                  </a:lnTo>
                  <a:lnTo>
                    <a:pt x="14" y="21"/>
                  </a:lnTo>
                  <a:lnTo>
                    <a:pt x="13" y="21"/>
                  </a:lnTo>
                  <a:lnTo>
                    <a:pt x="11" y="22"/>
                  </a:lnTo>
                  <a:lnTo>
                    <a:pt x="10" y="22"/>
                  </a:lnTo>
                  <a:lnTo>
                    <a:pt x="9" y="22"/>
                  </a:lnTo>
                  <a:lnTo>
                    <a:pt x="8" y="21"/>
                  </a:lnTo>
                  <a:lnTo>
                    <a:pt x="6" y="21"/>
                  </a:lnTo>
                  <a:lnTo>
                    <a:pt x="6" y="20"/>
                  </a:lnTo>
                  <a:lnTo>
                    <a:pt x="5" y="19"/>
                  </a:lnTo>
                  <a:lnTo>
                    <a:pt x="4" y="18"/>
                  </a:lnTo>
                  <a:lnTo>
                    <a:pt x="4" y="17"/>
                  </a:lnTo>
                  <a:lnTo>
                    <a:pt x="3" y="15"/>
                  </a:lnTo>
                  <a:lnTo>
                    <a:pt x="0" y="2"/>
                  </a:lnTo>
                  <a:lnTo>
                    <a:pt x="12" y="0"/>
                  </a:lnTo>
                </a:path>
              </a:pathLst>
            </a:custGeom>
            <a:solidFill>
              <a:srgbClr val="FFFFF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11" name="Freeform 693"/>
            <p:cNvSpPr>
              <a:spLocks/>
            </p:cNvSpPr>
            <p:nvPr/>
          </p:nvSpPr>
          <p:spPr bwMode="auto">
            <a:xfrm>
              <a:off x="5164" y="4207"/>
              <a:ext cx="48" cy="48"/>
            </a:xfrm>
            <a:custGeom>
              <a:avLst/>
              <a:gdLst>
                <a:gd name="T0" fmla="*/ 36 w 48"/>
                <a:gd name="T1" fmla="*/ 16 h 48"/>
                <a:gd name="T2" fmla="*/ 35 w 48"/>
                <a:gd name="T3" fmla="*/ 12 h 48"/>
                <a:gd name="T4" fmla="*/ 33 w 48"/>
                <a:gd name="T5" fmla="*/ 10 h 48"/>
                <a:gd name="T6" fmla="*/ 31 w 48"/>
                <a:gd name="T7" fmla="*/ 9 h 48"/>
                <a:gd name="T8" fmla="*/ 30 w 48"/>
                <a:gd name="T9" fmla="*/ 9 h 48"/>
                <a:gd name="T10" fmla="*/ 27 w 48"/>
                <a:gd name="T11" fmla="*/ 8 h 48"/>
                <a:gd name="T12" fmla="*/ 23 w 48"/>
                <a:gd name="T13" fmla="*/ 8 h 48"/>
                <a:gd name="T14" fmla="*/ 20 w 48"/>
                <a:gd name="T15" fmla="*/ 9 h 48"/>
                <a:gd name="T16" fmla="*/ 17 w 48"/>
                <a:gd name="T17" fmla="*/ 10 h 48"/>
                <a:gd name="T18" fmla="*/ 14 w 48"/>
                <a:gd name="T19" fmla="*/ 13 h 48"/>
                <a:gd name="T20" fmla="*/ 12 w 48"/>
                <a:gd name="T21" fmla="*/ 17 h 48"/>
                <a:gd name="T22" fmla="*/ 11 w 48"/>
                <a:gd name="T23" fmla="*/ 21 h 48"/>
                <a:gd name="T24" fmla="*/ 11 w 48"/>
                <a:gd name="T25" fmla="*/ 25 h 48"/>
                <a:gd name="T26" fmla="*/ 12 w 48"/>
                <a:gd name="T27" fmla="*/ 30 h 48"/>
                <a:gd name="T28" fmla="*/ 14 w 48"/>
                <a:gd name="T29" fmla="*/ 34 h 48"/>
                <a:gd name="T30" fmla="*/ 17 w 48"/>
                <a:gd name="T31" fmla="*/ 37 h 48"/>
                <a:gd name="T32" fmla="*/ 20 w 48"/>
                <a:gd name="T33" fmla="*/ 38 h 48"/>
                <a:gd name="T34" fmla="*/ 23 w 48"/>
                <a:gd name="T35" fmla="*/ 39 h 48"/>
                <a:gd name="T36" fmla="*/ 26 w 48"/>
                <a:gd name="T37" fmla="*/ 39 h 48"/>
                <a:gd name="T38" fmla="*/ 28 w 48"/>
                <a:gd name="T39" fmla="*/ 38 h 48"/>
                <a:gd name="T40" fmla="*/ 31 w 48"/>
                <a:gd name="T41" fmla="*/ 38 h 48"/>
                <a:gd name="T42" fmla="*/ 33 w 48"/>
                <a:gd name="T43" fmla="*/ 37 h 48"/>
                <a:gd name="T44" fmla="*/ 34 w 48"/>
                <a:gd name="T45" fmla="*/ 35 h 48"/>
                <a:gd name="T46" fmla="*/ 35 w 48"/>
                <a:gd name="T47" fmla="*/ 33 h 48"/>
                <a:gd name="T48" fmla="*/ 36 w 48"/>
                <a:gd name="T49" fmla="*/ 31 h 48"/>
                <a:gd name="T50" fmla="*/ 47 w 48"/>
                <a:gd name="T51" fmla="*/ 32 h 48"/>
                <a:gd name="T52" fmla="*/ 46 w 48"/>
                <a:gd name="T53" fmla="*/ 36 h 48"/>
                <a:gd name="T54" fmla="*/ 43 w 48"/>
                <a:gd name="T55" fmla="*/ 39 h 48"/>
                <a:gd name="T56" fmla="*/ 40 w 48"/>
                <a:gd name="T57" fmla="*/ 42 h 48"/>
                <a:gd name="T58" fmla="*/ 36 w 48"/>
                <a:gd name="T59" fmla="*/ 45 h 48"/>
                <a:gd name="T60" fmla="*/ 32 w 48"/>
                <a:gd name="T61" fmla="*/ 46 h 48"/>
                <a:gd name="T62" fmla="*/ 27 w 48"/>
                <a:gd name="T63" fmla="*/ 47 h 48"/>
                <a:gd name="T64" fmla="*/ 21 w 48"/>
                <a:gd name="T65" fmla="*/ 47 h 48"/>
                <a:gd name="T66" fmla="*/ 17 w 48"/>
                <a:gd name="T67" fmla="*/ 46 h 48"/>
                <a:gd name="T68" fmla="*/ 12 w 48"/>
                <a:gd name="T69" fmla="*/ 45 h 48"/>
                <a:gd name="T70" fmla="*/ 9 w 48"/>
                <a:gd name="T71" fmla="*/ 43 h 48"/>
                <a:gd name="T72" fmla="*/ 7 w 48"/>
                <a:gd name="T73" fmla="*/ 41 h 48"/>
                <a:gd name="T74" fmla="*/ 5 w 48"/>
                <a:gd name="T75" fmla="*/ 39 h 48"/>
                <a:gd name="T76" fmla="*/ 2 w 48"/>
                <a:gd name="T77" fmla="*/ 35 h 48"/>
                <a:gd name="T78" fmla="*/ 0 w 48"/>
                <a:gd name="T79" fmla="*/ 31 h 48"/>
                <a:gd name="T80" fmla="*/ 0 w 48"/>
                <a:gd name="T81" fmla="*/ 26 h 48"/>
                <a:gd name="T82" fmla="*/ 0 w 48"/>
                <a:gd name="T83" fmla="*/ 21 h 48"/>
                <a:gd name="T84" fmla="*/ 0 w 48"/>
                <a:gd name="T85" fmla="*/ 16 h 48"/>
                <a:gd name="T86" fmla="*/ 2 w 48"/>
                <a:gd name="T87" fmla="*/ 12 h 48"/>
                <a:gd name="T88" fmla="*/ 5 w 48"/>
                <a:gd name="T89" fmla="*/ 8 h 48"/>
                <a:gd name="T90" fmla="*/ 8 w 48"/>
                <a:gd name="T91" fmla="*/ 5 h 48"/>
                <a:gd name="T92" fmla="*/ 10 w 48"/>
                <a:gd name="T93" fmla="*/ 3 h 48"/>
                <a:gd name="T94" fmla="*/ 14 w 48"/>
                <a:gd name="T95" fmla="*/ 2 h 48"/>
                <a:gd name="T96" fmla="*/ 17 w 48"/>
                <a:gd name="T97" fmla="*/ 0 h 48"/>
                <a:gd name="T98" fmla="*/ 21 w 48"/>
                <a:gd name="T99" fmla="*/ 0 h 48"/>
                <a:gd name="T100" fmla="*/ 26 w 48"/>
                <a:gd name="T101" fmla="*/ 0 h 48"/>
                <a:gd name="T102" fmla="*/ 31 w 48"/>
                <a:gd name="T103" fmla="*/ 0 h 48"/>
                <a:gd name="T104" fmla="*/ 36 w 48"/>
                <a:gd name="T105" fmla="*/ 2 h 48"/>
                <a:gd name="T106" fmla="*/ 41 w 48"/>
                <a:gd name="T107" fmla="*/ 4 h 48"/>
                <a:gd name="T108" fmla="*/ 45 w 48"/>
                <a:gd name="T109" fmla="*/ 8 h 48"/>
                <a:gd name="T110" fmla="*/ 46 w 48"/>
                <a:gd name="T111" fmla="*/ 12 h 48"/>
                <a:gd name="T112" fmla="*/ 47 w 48"/>
                <a:gd name="T113" fmla="*/ 16 h 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
                <a:gd name="T172" fmla="*/ 0 h 48"/>
                <a:gd name="T173" fmla="*/ 48 w 48"/>
                <a:gd name="T174" fmla="*/ 48 h 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 h="48">
                  <a:moveTo>
                    <a:pt x="47" y="16"/>
                  </a:moveTo>
                  <a:lnTo>
                    <a:pt x="36" y="16"/>
                  </a:lnTo>
                  <a:lnTo>
                    <a:pt x="35" y="14"/>
                  </a:lnTo>
                  <a:lnTo>
                    <a:pt x="35" y="12"/>
                  </a:lnTo>
                  <a:lnTo>
                    <a:pt x="34" y="12"/>
                  </a:lnTo>
                  <a:lnTo>
                    <a:pt x="33" y="10"/>
                  </a:lnTo>
                  <a:lnTo>
                    <a:pt x="31" y="9"/>
                  </a:lnTo>
                  <a:lnTo>
                    <a:pt x="30" y="9"/>
                  </a:lnTo>
                  <a:lnTo>
                    <a:pt x="28" y="9"/>
                  </a:lnTo>
                  <a:lnTo>
                    <a:pt x="27" y="8"/>
                  </a:lnTo>
                  <a:lnTo>
                    <a:pt x="25" y="8"/>
                  </a:lnTo>
                  <a:lnTo>
                    <a:pt x="23" y="8"/>
                  </a:lnTo>
                  <a:lnTo>
                    <a:pt x="21" y="8"/>
                  </a:lnTo>
                  <a:lnTo>
                    <a:pt x="20" y="9"/>
                  </a:lnTo>
                  <a:lnTo>
                    <a:pt x="18" y="9"/>
                  </a:lnTo>
                  <a:lnTo>
                    <a:pt x="17" y="10"/>
                  </a:lnTo>
                  <a:lnTo>
                    <a:pt x="15" y="12"/>
                  </a:lnTo>
                  <a:lnTo>
                    <a:pt x="14" y="13"/>
                  </a:lnTo>
                  <a:lnTo>
                    <a:pt x="13" y="14"/>
                  </a:lnTo>
                  <a:lnTo>
                    <a:pt x="12" y="17"/>
                  </a:lnTo>
                  <a:lnTo>
                    <a:pt x="12" y="19"/>
                  </a:lnTo>
                  <a:lnTo>
                    <a:pt x="11" y="21"/>
                  </a:lnTo>
                  <a:lnTo>
                    <a:pt x="11" y="23"/>
                  </a:lnTo>
                  <a:lnTo>
                    <a:pt x="11" y="25"/>
                  </a:lnTo>
                  <a:lnTo>
                    <a:pt x="12" y="28"/>
                  </a:lnTo>
                  <a:lnTo>
                    <a:pt x="12" y="30"/>
                  </a:lnTo>
                  <a:lnTo>
                    <a:pt x="13" y="32"/>
                  </a:lnTo>
                  <a:lnTo>
                    <a:pt x="14" y="34"/>
                  </a:lnTo>
                  <a:lnTo>
                    <a:pt x="15" y="35"/>
                  </a:lnTo>
                  <a:lnTo>
                    <a:pt x="17" y="37"/>
                  </a:lnTo>
                  <a:lnTo>
                    <a:pt x="18" y="38"/>
                  </a:lnTo>
                  <a:lnTo>
                    <a:pt x="20" y="38"/>
                  </a:lnTo>
                  <a:lnTo>
                    <a:pt x="21" y="38"/>
                  </a:lnTo>
                  <a:lnTo>
                    <a:pt x="23" y="39"/>
                  </a:lnTo>
                  <a:lnTo>
                    <a:pt x="24" y="39"/>
                  </a:lnTo>
                  <a:lnTo>
                    <a:pt x="26" y="39"/>
                  </a:lnTo>
                  <a:lnTo>
                    <a:pt x="27" y="39"/>
                  </a:lnTo>
                  <a:lnTo>
                    <a:pt x="28" y="38"/>
                  </a:lnTo>
                  <a:lnTo>
                    <a:pt x="30" y="38"/>
                  </a:lnTo>
                  <a:lnTo>
                    <a:pt x="31" y="38"/>
                  </a:lnTo>
                  <a:lnTo>
                    <a:pt x="32" y="37"/>
                  </a:lnTo>
                  <a:lnTo>
                    <a:pt x="33" y="37"/>
                  </a:lnTo>
                  <a:lnTo>
                    <a:pt x="33" y="35"/>
                  </a:lnTo>
                  <a:lnTo>
                    <a:pt x="34" y="35"/>
                  </a:lnTo>
                  <a:lnTo>
                    <a:pt x="35" y="34"/>
                  </a:lnTo>
                  <a:lnTo>
                    <a:pt x="35" y="33"/>
                  </a:lnTo>
                  <a:lnTo>
                    <a:pt x="36" y="32"/>
                  </a:lnTo>
                  <a:lnTo>
                    <a:pt x="36" y="31"/>
                  </a:lnTo>
                  <a:lnTo>
                    <a:pt x="47" y="31"/>
                  </a:lnTo>
                  <a:lnTo>
                    <a:pt x="47" y="32"/>
                  </a:lnTo>
                  <a:lnTo>
                    <a:pt x="46" y="34"/>
                  </a:lnTo>
                  <a:lnTo>
                    <a:pt x="46" y="36"/>
                  </a:lnTo>
                  <a:lnTo>
                    <a:pt x="45" y="38"/>
                  </a:lnTo>
                  <a:lnTo>
                    <a:pt x="43" y="39"/>
                  </a:lnTo>
                  <a:lnTo>
                    <a:pt x="42" y="41"/>
                  </a:lnTo>
                  <a:lnTo>
                    <a:pt x="40" y="42"/>
                  </a:lnTo>
                  <a:lnTo>
                    <a:pt x="38" y="43"/>
                  </a:lnTo>
                  <a:lnTo>
                    <a:pt x="36" y="45"/>
                  </a:lnTo>
                  <a:lnTo>
                    <a:pt x="34" y="45"/>
                  </a:lnTo>
                  <a:lnTo>
                    <a:pt x="32" y="46"/>
                  </a:lnTo>
                  <a:lnTo>
                    <a:pt x="30" y="46"/>
                  </a:lnTo>
                  <a:lnTo>
                    <a:pt x="27" y="47"/>
                  </a:lnTo>
                  <a:lnTo>
                    <a:pt x="24" y="47"/>
                  </a:lnTo>
                  <a:lnTo>
                    <a:pt x="21" y="47"/>
                  </a:lnTo>
                  <a:lnTo>
                    <a:pt x="19" y="46"/>
                  </a:lnTo>
                  <a:lnTo>
                    <a:pt x="17" y="46"/>
                  </a:lnTo>
                  <a:lnTo>
                    <a:pt x="14" y="45"/>
                  </a:lnTo>
                  <a:lnTo>
                    <a:pt x="12" y="45"/>
                  </a:lnTo>
                  <a:lnTo>
                    <a:pt x="11" y="44"/>
                  </a:lnTo>
                  <a:lnTo>
                    <a:pt x="9" y="43"/>
                  </a:lnTo>
                  <a:lnTo>
                    <a:pt x="8" y="42"/>
                  </a:lnTo>
                  <a:lnTo>
                    <a:pt x="7" y="41"/>
                  </a:lnTo>
                  <a:lnTo>
                    <a:pt x="5" y="40"/>
                  </a:lnTo>
                  <a:lnTo>
                    <a:pt x="5" y="39"/>
                  </a:lnTo>
                  <a:lnTo>
                    <a:pt x="4" y="38"/>
                  </a:lnTo>
                  <a:lnTo>
                    <a:pt x="2" y="35"/>
                  </a:lnTo>
                  <a:lnTo>
                    <a:pt x="2" y="34"/>
                  </a:lnTo>
                  <a:lnTo>
                    <a:pt x="0" y="31"/>
                  </a:lnTo>
                  <a:lnTo>
                    <a:pt x="0" y="29"/>
                  </a:lnTo>
                  <a:lnTo>
                    <a:pt x="0" y="26"/>
                  </a:lnTo>
                  <a:lnTo>
                    <a:pt x="0" y="24"/>
                  </a:lnTo>
                  <a:lnTo>
                    <a:pt x="0" y="21"/>
                  </a:lnTo>
                  <a:lnTo>
                    <a:pt x="0" y="18"/>
                  </a:lnTo>
                  <a:lnTo>
                    <a:pt x="0" y="16"/>
                  </a:lnTo>
                  <a:lnTo>
                    <a:pt x="2" y="14"/>
                  </a:lnTo>
                  <a:lnTo>
                    <a:pt x="2" y="12"/>
                  </a:lnTo>
                  <a:lnTo>
                    <a:pt x="4" y="9"/>
                  </a:lnTo>
                  <a:lnTo>
                    <a:pt x="5" y="8"/>
                  </a:lnTo>
                  <a:lnTo>
                    <a:pt x="7" y="6"/>
                  </a:lnTo>
                  <a:lnTo>
                    <a:pt x="8" y="5"/>
                  </a:lnTo>
                  <a:lnTo>
                    <a:pt x="9" y="4"/>
                  </a:lnTo>
                  <a:lnTo>
                    <a:pt x="10" y="3"/>
                  </a:lnTo>
                  <a:lnTo>
                    <a:pt x="12" y="2"/>
                  </a:lnTo>
                  <a:lnTo>
                    <a:pt x="14" y="2"/>
                  </a:lnTo>
                  <a:lnTo>
                    <a:pt x="15" y="1"/>
                  </a:lnTo>
                  <a:lnTo>
                    <a:pt x="17" y="0"/>
                  </a:lnTo>
                  <a:lnTo>
                    <a:pt x="18" y="0"/>
                  </a:lnTo>
                  <a:lnTo>
                    <a:pt x="21" y="0"/>
                  </a:lnTo>
                  <a:lnTo>
                    <a:pt x="24" y="0"/>
                  </a:lnTo>
                  <a:lnTo>
                    <a:pt x="26" y="0"/>
                  </a:lnTo>
                  <a:lnTo>
                    <a:pt x="29" y="0"/>
                  </a:lnTo>
                  <a:lnTo>
                    <a:pt x="31" y="0"/>
                  </a:lnTo>
                  <a:lnTo>
                    <a:pt x="34" y="1"/>
                  </a:lnTo>
                  <a:lnTo>
                    <a:pt x="36" y="2"/>
                  </a:lnTo>
                  <a:lnTo>
                    <a:pt x="38" y="3"/>
                  </a:lnTo>
                  <a:lnTo>
                    <a:pt x="41" y="4"/>
                  </a:lnTo>
                  <a:lnTo>
                    <a:pt x="43" y="6"/>
                  </a:lnTo>
                  <a:lnTo>
                    <a:pt x="45" y="8"/>
                  </a:lnTo>
                  <a:lnTo>
                    <a:pt x="45" y="10"/>
                  </a:lnTo>
                  <a:lnTo>
                    <a:pt x="46" y="12"/>
                  </a:lnTo>
                  <a:lnTo>
                    <a:pt x="47" y="14"/>
                  </a:lnTo>
                  <a:lnTo>
                    <a:pt x="47" y="1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12" name="Freeform 694"/>
            <p:cNvSpPr>
              <a:spLocks/>
            </p:cNvSpPr>
            <p:nvPr/>
          </p:nvSpPr>
          <p:spPr bwMode="auto">
            <a:xfrm>
              <a:off x="5216" y="4195"/>
              <a:ext cx="52" cy="51"/>
            </a:xfrm>
            <a:custGeom>
              <a:avLst/>
              <a:gdLst>
                <a:gd name="T0" fmla="*/ 19 w 52"/>
                <a:gd name="T1" fmla="*/ 1 h 51"/>
                <a:gd name="T2" fmla="*/ 23 w 52"/>
                <a:gd name="T3" fmla="*/ 0 h 51"/>
                <a:gd name="T4" fmla="*/ 28 w 52"/>
                <a:gd name="T5" fmla="*/ 0 h 51"/>
                <a:gd name="T6" fmla="*/ 31 w 52"/>
                <a:gd name="T7" fmla="*/ 0 h 51"/>
                <a:gd name="T8" fmla="*/ 35 w 52"/>
                <a:gd name="T9" fmla="*/ 1 h 51"/>
                <a:gd name="T10" fmla="*/ 38 w 52"/>
                <a:gd name="T11" fmla="*/ 3 h 51"/>
                <a:gd name="T12" fmla="*/ 42 w 52"/>
                <a:gd name="T13" fmla="*/ 5 h 51"/>
                <a:gd name="T14" fmla="*/ 45 w 52"/>
                <a:gd name="T15" fmla="*/ 9 h 51"/>
                <a:gd name="T16" fmla="*/ 48 w 52"/>
                <a:gd name="T17" fmla="*/ 13 h 51"/>
                <a:gd name="T18" fmla="*/ 50 w 52"/>
                <a:gd name="T19" fmla="*/ 19 h 51"/>
                <a:gd name="T20" fmla="*/ 51 w 52"/>
                <a:gd name="T21" fmla="*/ 24 h 51"/>
                <a:gd name="T22" fmla="*/ 51 w 52"/>
                <a:gd name="T23" fmla="*/ 29 h 51"/>
                <a:gd name="T24" fmla="*/ 50 w 52"/>
                <a:gd name="T25" fmla="*/ 34 h 51"/>
                <a:gd name="T26" fmla="*/ 48 w 52"/>
                <a:gd name="T27" fmla="*/ 37 h 51"/>
                <a:gd name="T28" fmla="*/ 46 w 52"/>
                <a:gd name="T29" fmla="*/ 40 h 51"/>
                <a:gd name="T30" fmla="*/ 44 w 52"/>
                <a:gd name="T31" fmla="*/ 43 h 51"/>
                <a:gd name="T32" fmla="*/ 40 w 52"/>
                <a:gd name="T33" fmla="*/ 45 h 51"/>
                <a:gd name="T34" fmla="*/ 37 w 52"/>
                <a:gd name="T35" fmla="*/ 47 h 51"/>
                <a:gd name="T36" fmla="*/ 32 w 52"/>
                <a:gd name="T37" fmla="*/ 49 h 51"/>
                <a:gd name="T38" fmla="*/ 28 w 52"/>
                <a:gd name="T39" fmla="*/ 50 h 51"/>
                <a:gd name="T40" fmla="*/ 23 w 52"/>
                <a:gd name="T41" fmla="*/ 50 h 51"/>
                <a:gd name="T42" fmla="*/ 20 w 52"/>
                <a:gd name="T43" fmla="*/ 50 h 51"/>
                <a:gd name="T44" fmla="*/ 16 w 52"/>
                <a:gd name="T45" fmla="*/ 49 h 51"/>
                <a:gd name="T46" fmla="*/ 13 w 52"/>
                <a:gd name="T47" fmla="*/ 47 h 51"/>
                <a:gd name="T48" fmla="*/ 9 w 52"/>
                <a:gd name="T49" fmla="*/ 45 h 51"/>
                <a:gd name="T50" fmla="*/ 6 w 52"/>
                <a:gd name="T51" fmla="*/ 41 h 51"/>
                <a:gd name="T52" fmla="*/ 3 w 52"/>
                <a:gd name="T53" fmla="*/ 37 h 51"/>
                <a:gd name="T54" fmla="*/ 1 w 52"/>
                <a:gd name="T55" fmla="*/ 31 h 51"/>
                <a:gd name="T56" fmla="*/ 0 w 52"/>
                <a:gd name="T57" fmla="*/ 26 h 51"/>
                <a:gd name="T58" fmla="*/ 0 w 52"/>
                <a:gd name="T59" fmla="*/ 21 h 51"/>
                <a:gd name="T60" fmla="*/ 1 w 52"/>
                <a:gd name="T61" fmla="*/ 16 h 51"/>
                <a:gd name="T62" fmla="*/ 3 w 52"/>
                <a:gd name="T63" fmla="*/ 13 h 51"/>
                <a:gd name="T64" fmla="*/ 5 w 52"/>
                <a:gd name="T65" fmla="*/ 10 h 51"/>
                <a:gd name="T66" fmla="*/ 7 w 52"/>
                <a:gd name="T67" fmla="*/ 7 h 51"/>
                <a:gd name="T68" fmla="*/ 11 w 52"/>
                <a:gd name="T69" fmla="*/ 5 h 51"/>
                <a:gd name="T70" fmla="*/ 14 w 52"/>
                <a:gd name="T71" fmla="*/ 3 h 5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51"/>
                <a:gd name="T110" fmla="*/ 52 w 52"/>
                <a:gd name="T111" fmla="*/ 51 h 5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51">
                  <a:moveTo>
                    <a:pt x="17" y="2"/>
                  </a:moveTo>
                  <a:lnTo>
                    <a:pt x="19" y="1"/>
                  </a:lnTo>
                  <a:lnTo>
                    <a:pt x="21" y="0"/>
                  </a:lnTo>
                  <a:lnTo>
                    <a:pt x="23" y="0"/>
                  </a:lnTo>
                  <a:lnTo>
                    <a:pt x="26" y="0"/>
                  </a:lnTo>
                  <a:lnTo>
                    <a:pt x="28" y="0"/>
                  </a:lnTo>
                  <a:lnTo>
                    <a:pt x="29" y="0"/>
                  </a:lnTo>
                  <a:lnTo>
                    <a:pt x="31" y="0"/>
                  </a:lnTo>
                  <a:lnTo>
                    <a:pt x="33" y="0"/>
                  </a:lnTo>
                  <a:lnTo>
                    <a:pt x="35" y="1"/>
                  </a:lnTo>
                  <a:lnTo>
                    <a:pt x="36" y="2"/>
                  </a:lnTo>
                  <a:lnTo>
                    <a:pt x="38" y="3"/>
                  </a:lnTo>
                  <a:lnTo>
                    <a:pt x="39" y="3"/>
                  </a:lnTo>
                  <a:lnTo>
                    <a:pt x="42" y="5"/>
                  </a:lnTo>
                  <a:lnTo>
                    <a:pt x="44" y="7"/>
                  </a:lnTo>
                  <a:lnTo>
                    <a:pt x="45" y="9"/>
                  </a:lnTo>
                  <a:lnTo>
                    <a:pt x="47" y="11"/>
                  </a:lnTo>
                  <a:lnTo>
                    <a:pt x="48" y="13"/>
                  </a:lnTo>
                  <a:lnTo>
                    <a:pt x="49" y="16"/>
                  </a:lnTo>
                  <a:lnTo>
                    <a:pt x="50" y="19"/>
                  </a:lnTo>
                  <a:lnTo>
                    <a:pt x="50" y="21"/>
                  </a:lnTo>
                  <a:lnTo>
                    <a:pt x="51" y="24"/>
                  </a:lnTo>
                  <a:lnTo>
                    <a:pt x="51" y="26"/>
                  </a:lnTo>
                  <a:lnTo>
                    <a:pt x="51" y="29"/>
                  </a:lnTo>
                  <a:lnTo>
                    <a:pt x="50" y="31"/>
                  </a:lnTo>
                  <a:lnTo>
                    <a:pt x="50" y="34"/>
                  </a:lnTo>
                  <a:lnTo>
                    <a:pt x="48" y="36"/>
                  </a:lnTo>
                  <a:lnTo>
                    <a:pt x="48" y="37"/>
                  </a:lnTo>
                  <a:lnTo>
                    <a:pt x="47" y="39"/>
                  </a:lnTo>
                  <a:lnTo>
                    <a:pt x="46" y="40"/>
                  </a:lnTo>
                  <a:lnTo>
                    <a:pt x="45" y="41"/>
                  </a:lnTo>
                  <a:lnTo>
                    <a:pt x="44" y="43"/>
                  </a:lnTo>
                  <a:lnTo>
                    <a:pt x="42" y="44"/>
                  </a:lnTo>
                  <a:lnTo>
                    <a:pt x="40" y="45"/>
                  </a:lnTo>
                  <a:lnTo>
                    <a:pt x="39" y="46"/>
                  </a:lnTo>
                  <a:lnTo>
                    <a:pt x="37" y="47"/>
                  </a:lnTo>
                  <a:lnTo>
                    <a:pt x="34" y="48"/>
                  </a:lnTo>
                  <a:lnTo>
                    <a:pt x="32" y="49"/>
                  </a:lnTo>
                  <a:lnTo>
                    <a:pt x="29" y="50"/>
                  </a:lnTo>
                  <a:lnTo>
                    <a:pt x="28" y="50"/>
                  </a:lnTo>
                  <a:lnTo>
                    <a:pt x="25" y="50"/>
                  </a:lnTo>
                  <a:lnTo>
                    <a:pt x="23" y="50"/>
                  </a:lnTo>
                  <a:lnTo>
                    <a:pt x="22" y="50"/>
                  </a:lnTo>
                  <a:lnTo>
                    <a:pt x="20" y="50"/>
                  </a:lnTo>
                  <a:lnTo>
                    <a:pt x="18" y="50"/>
                  </a:lnTo>
                  <a:lnTo>
                    <a:pt x="16" y="49"/>
                  </a:lnTo>
                  <a:lnTo>
                    <a:pt x="15" y="48"/>
                  </a:lnTo>
                  <a:lnTo>
                    <a:pt x="13" y="47"/>
                  </a:lnTo>
                  <a:lnTo>
                    <a:pt x="12" y="47"/>
                  </a:lnTo>
                  <a:lnTo>
                    <a:pt x="9" y="45"/>
                  </a:lnTo>
                  <a:lnTo>
                    <a:pt x="7" y="43"/>
                  </a:lnTo>
                  <a:lnTo>
                    <a:pt x="6" y="41"/>
                  </a:lnTo>
                  <a:lnTo>
                    <a:pt x="4" y="39"/>
                  </a:lnTo>
                  <a:lnTo>
                    <a:pt x="3" y="37"/>
                  </a:lnTo>
                  <a:lnTo>
                    <a:pt x="2" y="34"/>
                  </a:lnTo>
                  <a:lnTo>
                    <a:pt x="1" y="31"/>
                  </a:lnTo>
                  <a:lnTo>
                    <a:pt x="0" y="29"/>
                  </a:lnTo>
                  <a:lnTo>
                    <a:pt x="0" y="26"/>
                  </a:lnTo>
                  <a:lnTo>
                    <a:pt x="0" y="24"/>
                  </a:lnTo>
                  <a:lnTo>
                    <a:pt x="0" y="21"/>
                  </a:lnTo>
                  <a:lnTo>
                    <a:pt x="1" y="19"/>
                  </a:lnTo>
                  <a:lnTo>
                    <a:pt x="1" y="16"/>
                  </a:lnTo>
                  <a:lnTo>
                    <a:pt x="2" y="14"/>
                  </a:lnTo>
                  <a:lnTo>
                    <a:pt x="3" y="13"/>
                  </a:lnTo>
                  <a:lnTo>
                    <a:pt x="4" y="12"/>
                  </a:lnTo>
                  <a:lnTo>
                    <a:pt x="5" y="10"/>
                  </a:lnTo>
                  <a:lnTo>
                    <a:pt x="6" y="9"/>
                  </a:lnTo>
                  <a:lnTo>
                    <a:pt x="7" y="7"/>
                  </a:lnTo>
                  <a:lnTo>
                    <a:pt x="9" y="6"/>
                  </a:lnTo>
                  <a:lnTo>
                    <a:pt x="11" y="5"/>
                  </a:lnTo>
                  <a:lnTo>
                    <a:pt x="12" y="4"/>
                  </a:lnTo>
                  <a:lnTo>
                    <a:pt x="14" y="3"/>
                  </a:lnTo>
                  <a:lnTo>
                    <a:pt x="17" y="2"/>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13" name="Freeform 695"/>
            <p:cNvSpPr>
              <a:spLocks/>
            </p:cNvSpPr>
            <p:nvPr/>
          </p:nvSpPr>
          <p:spPr bwMode="auto">
            <a:xfrm>
              <a:off x="5227" y="4205"/>
              <a:ext cx="31" cy="32"/>
            </a:xfrm>
            <a:custGeom>
              <a:avLst/>
              <a:gdLst>
                <a:gd name="T0" fmla="*/ 9 w 31"/>
                <a:gd name="T1" fmla="*/ 1 h 32"/>
                <a:gd name="T2" fmla="*/ 10 w 31"/>
                <a:gd name="T3" fmla="*/ 1 h 32"/>
                <a:gd name="T4" fmla="*/ 12 w 31"/>
                <a:gd name="T5" fmla="*/ 0 h 32"/>
                <a:gd name="T6" fmla="*/ 13 w 31"/>
                <a:gd name="T7" fmla="*/ 0 h 32"/>
                <a:gd name="T8" fmla="*/ 15 w 31"/>
                <a:gd name="T9" fmla="*/ 0 h 32"/>
                <a:gd name="T10" fmla="*/ 17 w 31"/>
                <a:gd name="T11" fmla="*/ 0 h 32"/>
                <a:gd name="T12" fmla="*/ 19 w 31"/>
                <a:gd name="T13" fmla="*/ 1 h 32"/>
                <a:gd name="T14" fmla="*/ 21 w 31"/>
                <a:gd name="T15" fmla="*/ 2 h 32"/>
                <a:gd name="T16" fmla="*/ 23 w 31"/>
                <a:gd name="T17" fmla="*/ 3 h 32"/>
                <a:gd name="T18" fmla="*/ 24 w 31"/>
                <a:gd name="T19" fmla="*/ 4 h 32"/>
                <a:gd name="T20" fmla="*/ 25 w 31"/>
                <a:gd name="T21" fmla="*/ 5 h 32"/>
                <a:gd name="T22" fmla="*/ 26 w 31"/>
                <a:gd name="T23" fmla="*/ 6 h 32"/>
                <a:gd name="T24" fmla="*/ 27 w 31"/>
                <a:gd name="T25" fmla="*/ 8 h 32"/>
                <a:gd name="T26" fmla="*/ 28 w 31"/>
                <a:gd name="T27" fmla="*/ 10 h 32"/>
                <a:gd name="T28" fmla="*/ 29 w 31"/>
                <a:gd name="T29" fmla="*/ 13 h 32"/>
                <a:gd name="T30" fmla="*/ 30 w 31"/>
                <a:gd name="T31" fmla="*/ 16 h 32"/>
                <a:gd name="T32" fmla="*/ 30 w 31"/>
                <a:gd name="T33" fmla="*/ 18 h 32"/>
                <a:gd name="T34" fmla="*/ 30 w 31"/>
                <a:gd name="T35" fmla="*/ 19 h 32"/>
                <a:gd name="T36" fmla="*/ 29 w 31"/>
                <a:gd name="T37" fmla="*/ 21 h 32"/>
                <a:gd name="T38" fmla="*/ 29 w 31"/>
                <a:gd name="T39" fmla="*/ 22 h 32"/>
                <a:gd name="T40" fmla="*/ 28 w 31"/>
                <a:gd name="T41" fmla="*/ 24 h 32"/>
                <a:gd name="T42" fmla="*/ 27 w 31"/>
                <a:gd name="T43" fmla="*/ 26 h 32"/>
                <a:gd name="T44" fmla="*/ 26 w 31"/>
                <a:gd name="T45" fmla="*/ 27 h 32"/>
                <a:gd name="T46" fmla="*/ 24 w 31"/>
                <a:gd name="T47" fmla="*/ 29 h 32"/>
                <a:gd name="T48" fmla="*/ 23 w 31"/>
                <a:gd name="T49" fmla="*/ 29 h 32"/>
                <a:gd name="T50" fmla="*/ 21 w 31"/>
                <a:gd name="T51" fmla="*/ 30 h 32"/>
                <a:gd name="T52" fmla="*/ 19 w 31"/>
                <a:gd name="T53" fmla="*/ 31 h 32"/>
                <a:gd name="T54" fmla="*/ 16 w 31"/>
                <a:gd name="T55" fmla="*/ 31 h 32"/>
                <a:gd name="T56" fmla="*/ 14 w 31"/>
                <a:gd name="T57" fmla="*/ 31 h 32"/>
                <a:gd name="T58" fmla="*/ 12 w 31"/>
                <a:gd name="T59" fmla="*/ 31 h 32"/>
                <a:gd name="T60" fmla="*/ 10 w 31"/>
                <a:gd name="T61" fmla="*/ 30 h 32"/>
                <a:gd name="T62" fmla="*/ 9 w 31"/>
                <a:gd name="T63" fmla="*/ 30 h 32"/>
                <a:gd name="T64" fmla="*/ 8 w 31"/>
                <a:gd name="T65" fmla="*/ 29 h 32"/>
                <a:gd name="T66" fmla="*/ 7 w 31"/>
                <a:gd name="T67" fmla="*/ 28 h 32"/>
                <a:gd name="T68" fmla="*/ 5 w 31"/>
                <a:gd name="T69" fmla="*/ 27 h 32"/>
                <a:gd name="T70" fmla="*/ 5 w 31"/>
                <a:gd name="T71" fmla="*/ 26 h 32"/>
                <a:gd name="T72" fmla="*/ 4 w 31"/>
                <a:gd name="T73" fmla="*/ 25 h 32"/>
                <a:gd name="T74" fmla="*/ 3 w 31"/>
                <a:gd name="T75" fmla="*/ 23 h 32"/>
                <a:gd name="T76" fmla="*/ 2 w 31"/>
                <a:gd name="T77" fmla="*/ 21 h 32"/>
                <a:gd name="T78" fmla="*/ 0 w 31"/>
                <a:gd name="T79" fmla="*/ 18 h 32"/>
                <a:gd name="T80" fmla="*/ 0 w 31"/>
                <a:gd name="T81" fmla="*/ 14 h 32"/>
                <a:gd name="T82" fmla="*/ 0 w 31"/>
                <a:gd name="T83" fmla="*/ 13 h 32"/>
                <a:gd name="T84" fmla="*/ 0 w 31"/>
                <a:gd name="T85" fmla="*/ 12 h 32"/>
                <a:gd name="T86" fmla="*/ 0 w 31"/>
                <a:gd name="T87" fmla="*/ 10 h 32"/>
                <a:gd name="T88" fmla="*/ 0 w 31"/>
                <a:gd name="T89" fmla="*/ 9 h 32"/>
                <a:gd name="T90" fmla="*/ 2 w 31"/>
                <a:gd name="T91" fmla="*/ 7 h 32"/>
                <a:gd name="T92" fmla="*/ 3 w 31"/>
                <a:gd name="T93" fmla="*/ 5 h 32"/>
                <a:gd name="T94" fmla="*/ 4 w 31"/>
                <a:gd name="T95" fmla="*/ 4 h 32"/>
                <a:gd name="T96" fmla="*/ 6 w 31"/>
                <a:gd name="T97" fmla="*/ 2 h 32"/>
                <a:gd name="T98" fmla="*/ 7 w 31"/>
                <a:gd name="T99" fmla="*/ 2 h 32"/>
                <a:gd name="T100" fmla="*/ 9 w 31"/>
                <a:gd name="T101" fmla="*/ 1 h 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
                <a:gd name="T154" fmla="*/ 0 h 32"/>
                <a:gd name="T155" fmla="*/ 31 w 31"/>
                <a:gd name="T156" fmla="*/ 32 h 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 h="32">
                  <a:moveTo>
                    <a:pt x="9" y="1"/>
                  </a:moveTo>
                  <a:lnTo>
                    <a:pt x="10" y="1"/>
                  </a:lnTo>
                  <a:lnTo>
                    <a:pt x="12" y="0"/>
                  </a:lnTo>
                  <a:lnTo>
                    <a:pt x="13" y="0"/>
                  </a:lnTo>
                  <a:lnTo>
                    <a:pt x="15" y="0"/>
                  </a:lnTo>
                  <a:lnTo>
                    <a:pt x="17" y="0"/>
                  </a:lnTo>
                  <a:lnTo>
                    <a:pt x="19" y="1"/>
                  </a:lnTo>
                  <a:lnTo>
                    <a:pt x="21" y="2"/>
                  </a:lnTo>
                  <a:lnTo>
                    <a:pt x="23" y="3"/>
                  </a:lnTo>
                  <a:lnTo>
                    <a:pt x="24" y="4"/>
                  </a:lnTo>
                  <a:lnTo>
                    <a:pt x="25" y="5"/>
                  </a:lnTo>
                  <a:lnTo>
                    <a:pt x="26" y="6"/>
                  </a:lnTo>
                  <a:lnTo>
                    <a:pt x="27" y="8"/>
                  </a:lnTo>
                  <a:lnTo>
                    <a:pt x="28" y="10"/>
                  </a:lnTo>
                  <a:lnTo>
                    <a:pt x="29" y="13"/>
                  </a:lnTo>
                  <a:lnTo>
                    <a:pt x="30" y="16"/>
                  </a:lnTo>
                  <a:lnTo>
                    <a:pt x="30" y="18"/>
                  </a:lnTo>
                  <a:lnTo>
                    <a:pt x="30" y="19"/>
                  </a:lnTo>
                  <a:lnTo>
                    <a:pt x="29" y="21"/>
                  </a:lnTo>
                  <a:lnTo>
                    <a:pt x="29" y="22"/>
                  </a:lnTo>
                  <a:lnTo>
                    <a:pt x="28" y="24"/>
                  </a:lnTo>
                  <a:lnTo>
                    <a:pt x="27" y="26"/>
                  </a:lnTo>
                  <a:lnTo>
                    <a:pt x="26" y="27"/>
                  </a:lnTo>
                  <a:lnTo>
                    <a:pt x="24" y="29"/>
                  </a:lnTo>
                  <a:lnTo>
                    <a:pt x="23" y="29"/>
                  </a:lnTo>
                  <a:lnTo>
                    <a:pt x="21" y="30"/>
                  </a:lnTo>
                  <a:lnTo>
                    <a:pt x="19" y="31"/>
                  </a:lnTo>
                  <a:lnTo>
                    <a:pt x="16" y="31"/>
                  </a:lnTo>
                  <a:lnTo>
                    <a:pt x="14" y="31"/>
                  </a:lnTo>
                  <a:lnTo>
                    <a:pt x="12" y="31"/>
                  </a:lnTo>
                  <a:lnTo>
                    <a:pt x="10" y="30"/>
                  </a:lnTo>
                  <a:lnTo>
                    <a:pt x="9" y="30"/>
                  </a:lnTo>
                  <a:lnTo>
                    <a:pt x="8" y="29"/>
                  </a:lnTo>
                  <a:lnTo>
                    <a:pt x="7" y="28"/>
                  </a:lnTo>
                  <a:lnTo>
                    <a:pt x="5" y="27"/>
                  </a:lnTo>
                  <a:lnTo>
                    <a:pt x="5" y="26"/>
                  </a:lnTo>
                  <a:lnTo>
                    <a:pt x="4" y="25"/>
                  </a:lnTo>
                  <a:lnTo>
                    <a:pt x="3" y="23"/>
                  </a:lnTo>
                  <a:lnTo>
                    <a:pt x="2" y="21"/>
                  </a:lnTo>
                  <a:lnTo>
                    <a:pt x="0" y="18"/>
                  </a:lnTo>
                  <a:lnTo>
                    <a:pt x="0" y="14"/>
                  </a:lnTo>
                  <a:lnTo>
                    <a:pt x="0" y="13"/>
                  </a:lnTo>
                  <a:lnTo>
                    <a:pt x="0" y="12"/>
                  </a:lnTo>
                  <a:lnTo>
                    <a:pt x="0" y="10"/>
                  </a:lnTo>
                  <a:lnTo>
                    <a:pt x="0" y="9"/>
                  </a:lnTo>
                  <a:lnTo>
                    <a:pt x="2" y="7"/>
                  </a:lnTo>
                  <a:lnTo>
                    <a:pt x="3" y="5"/>
                  </a:lnTo>
                  <a:lnTo>
                    <a:pt x="4" y="4"/>
                  </a:lnTo>
                  <a:lnTo>
                    <a:pt x="6" y="2"/>
                  </a:lnTo>
                  <a:lnTo>
                    <a:pt x="7" y="2"/>
                  </a:lnTo>
                  <a:lnTo>
                    <a:pt x="9" y="1"/>
                  </a:lnTo>
                </a:path>
              </a:pathLst>
            </a:custGeom>
            <a:solidFill>
              <a:srgbClr val="FFFFF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14" name="Freeform 696"/>
            <p:cNvSpPr>
              <a:spLocks/>
            </p:cNvSpPr>
            <p:nvPr/>
          </p:nvSpPr>
          <p:spPr bwMode="auto">
            <a:xfrm>
              <a:off x="5258" y="4184"/>
              <a:ext cx="53" cy="43"/>
            </a:xfrm>
            <a:custGeom>
              <a:avLst/>
              <a:gdLst>
                <a:gd name="T0" fmla="*/ 0 w 53"/>
                <a:gd name="T1" fmla="*/ 5 h 43"/>
                <a:gd name="T2" fmla="*/ 7 w 53"/>
                <a:gd name="T3" fmla="*/ 0 h 43"/>
                <a:gd name="T4" fmla="*/ 29 w 53"/>
                <a:gd name="T5" fmla="*/ 30 h 43"/>
                <a:gd name="T6" fmla="*/ 47 w 53"/>
                <a:gd name="T7" fmla="*/ 17 h 43"/>
                <a:gd name="T8" fmla="*/ 52 w 53"/>
                <a:gd name="T9" fmla="*/ 24 h 43"/>
                <a:gd name="T10" fmla="*/ 26 w 53"/>
                <a:gd name="T11" fmla="*/ 42 h 43"/>
                <a:gd name="T12" fmla="*/ 0 w 53"/>
                <a:gd name="T13" fmla="*/ 5 h 43"/>
                <a:gd name="T14" fmla="*/ 0 60000 65536"/>
                <a:gd name="T15" fmla="*/ 0 60000 65536"/>
                <a:gd name="T16" fmla="*/ 0 60000 65536"/>
                <a:gd name="T17" fmla="*/ 0 60000 65536"/>
                <a:gd name="T18" fmla="*/ 0 60000 65536"/>
                <a:gd name="T19" fmla="*/ 0 60000 65536"/>
                <a:gd name="T20" fmla="*/ 0 60000 65536"/>
                <a:gd name="T21" fmla="*/ 0 w 53"/>
                <a:gd name="T22" fmla="*/ 0 h 43"/>
                <a:gd name="T23" fmla="*/ 53 w 53"/>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3">
                  <a:moveTo>
                    <a:pt x="0" y="5"/>
                  </a:moveTo>
                  <a:lnTo>
                    <a:pt x="7" y="0"/>
                  </a:lnTo>
                  <a:lnTo>
                    <a:pt x="29" y="30"/>
                  </a:lnTo>
                  <a:lnTo>
                    <a:pt x="47" y="17"/>
                  </a:lnTo>
                  <a:lnTo>
                    <a:pt x="52" y="24"/>
                  </a:lnTo>
                  <a:lnTo>
                    <a:pt x="26" y="42"/>
                  </a:lnTo>
                  <a:lnTo>
                    <a:pt x="0" y="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15" name="Freeform 697"/>
            <p:cNvSpPr>
              <a:spLocks/>
            </p:cNvSpPr>
            <p:nvPr/>
          </p:nvSpPr>
          <p:spPr bwMode="auto">
            <a:xfrm>
              <a:off x="5285" y="4141"/>
              <a:ext cx="59" cy="58"/>
            </a:xfrm>
            <a:custGeom>
              <a:avLst/>
              <a:gdLst>
                <a:gd name="T0" fmla="*/ 0 w 59"/>
                <a:gd name="T1" fmla="*/ 30 h 58"/>
                <a:gd name="T2" fmla="*/ 8 w 59"/>
                <a:gd name="T3" fmla="*/ 22 h 58"/>
                <a:gd name="T4" fmla="*/ 29 w 59"/>
                <a:gd name="T5" fmla="*/ 43 h 58"/>
                <a:gd name="T6" fmla="*/ 32 w 59"/>
                <a:gd name="T7" fmla="*/ 46 h 58"/>
                <a:gd name="T8" fmla="*/ 33 w 59"/>
                <a:gd name="T9" fmla="*/ 46 h 58"/>
                <a:gd name="T10" fmla="*/ 34 w 59"/>
                <a:gd name="T11" fmla="*/ 47 h 58"/>
                <a:gd name="T12" fmla="*/ 35 w 59"/>
                <a:gd name="T13" fmla="*/ 47 h 58"/>
                <a:gd name="T14" fmla="*/ 36 w 59"/>
                <a:gd name="T15" fmla="*/ 47 h 58"/>
                <a:gd name="T16" fmla="*/ 37 w 59"/>
                <a:gd name="T17" fmla="*/ 47 h 58"/>
                <a:gd name="T18" fmla="*/ 38 w 59"/>
                <a:gd name="T19" fmla="*/ 47 h 58"/>
                <a:gd name="T20" fmla="*/ 39 w 59"/>
                <a:gd name="T21" fmla="*/ 46 h 58"/>
                <a:gd name="T22" fmla="*/ 41 w 59"/>
                <a:gd name="T23" fmla="*/ 46 h 58"/>
                <a:gd name="T24" fmla="*/ 43 w 59"/>
                <a:gd name="T25" fmla="*/ 44 h 58"/>
                <a:gd name="T26" fmla="*/ 44 w 59"/>
                <a:gd name="T27" fmla="*/ 43 h 58"/>
                <a:gd name="T28" fmla="*/ 45 w 59"/>
                <a:gd name="T29" fmla="*/ 42 h 58"/>
                <a:gd name="T30" fmla="*/ 46 w 59"/>
                <a:gd name="T31" fmla="*/ 41 h 58"/>
                <a:gd name="T32" fmla="*/ 47 w 59"/>
                <a:gd name="T33" fmla="*/ 39 h 58"/>
                <a:gd name="T34" fmla="*/ 47 w 59"/>
                <a:gd name="T35" fmla="*/ 38 h 58"/>
                <a:gd name="T36" fmla="*/ 47 w 59"/>
                <a:gd name="T37" fmla="*/ 36 h 58"/>
                <a:gd name="T38" fmla="*/ 47 w 59"/>
                <a:gd name="T39" fmla="*/ 34 h 58"/>
                <a:gd name="T40" fmla="*/ 47 w 59"/>
                <a:gd name="T41" fmla="*/ 33 h 58"/>
                <a:gd name="T42" fmla="*/ 46 w 59"/>
                <a:gd name="T43" fmla="*/ 31 h 58"/>
                <a:gd name="T44" fmla="*/ 44 w 59"/>
                <a:gd name="T45" fmla="*/ 28 h 58"/>
                <a:gd name="T46" fmla="*/ 23 w 59"/>
                <a:gd name="T47" fmla="*/ 7 h 58"/>
                <a:gd name="T48" fmla="*/ 30 w 59"/>
                <a:gd name="T49" fmla="*/ 0 h 58"/>
                <a:gd name="T50" fmla="*/ 53 w 59"/>
                <a:gd name="T51" fmla="*/ 22 h 58"/>
                <a:gd name="T52" fmla="*/ 54 w 59"/>
                <a:gd name="T53" fmla="*/ 23 h 58"/>
                <a:gd name="T54" fmla="*/ 55 w 59"/>
                <a:gd name="T55" fmla="*/ 25 h 58"/>
                <a:gd name="T56" fmla="*/ 56 w 59"/>
                <a:gd name="T57" fmla="*/ 26 h 58"/>
                <a:gd name="T58" fmla="*/ 57 w 59"/>
                <a:gd name="T59" fmla="*/ 28 h 58"/>
                <a:gd name="T60" fmla="*/ 57 w 59"/>
                <a:gd name="T61" fmla="*/ 29 h 58"/>
                <a:gd name="T62" fmla="*/ 57 w 59"/>
                <a:gd name="T63" fmla="*/ 30 h 58"/>
                <a:gd name="T64" fmla="*/ 58 w 59"/>
                <a:gd name="T65" fmla="*/ 31 h 58"/>
                <a:gd name="T66" fmla="*/ 58 w 59"/>
                <a:gd name="T67" fmla="*/ 33 h 58"/>
                <a:gd name="T68" fmla="*/ 58 w 59"/>
                <a:gd name="T69" fmla="*/ 34 h 58"/>
                <a:gd name="T70" fmla="*/ 57 w 59"/>
                <a:gd name="T71" fmla="*/ 36 h 58"/>
                <a:gd name="T72" fmla="*/ 57 w 59"/>
                <a:gd name="T73" fmla="*/ 38 h 58"/>
                <a:gd name="T74" fmla="*/ 56 w 59"/>
                <a:gd name="T75" fmla="*/ 41 h 58"/>
                <a:gd name="T76" fmla="*/ 55 w 59"/>
                <a:gd name="T77" fmla="*/ 43 h 58"/>
                <a:gd name="T78" fmla="*/ 53 w 59"/>
                <a:gd name="T79" fmla="*/ 46 h 58"/>
                <a:gd name="T80" fmla="*/ 52 w 59"/>
                <a:gd name="T81" fmla="*/ 47 h 58"/>
                <a:gd name="T82" fmla="*/ 50 w 59"/>
                <a:gd name="T83" fmla="*/ 49 h 58"/>
                <a:gd name="T84" fmla="*/ 48 w 59"/>
                <a:gd name="T85" fmla="*/ 50 h 58"/>
                <a:gd name="T86" fmla="*/ 47 w 59"/>
                <a:gd name="T87" fmla="*/ 52 h 58"/>
                <a:gd name="T88" fmla="*/ 45 w 59"/>
                <a:gd name="T89" fmla="*/ 53 h 58"/>
                <a:gd name="T90" fmla="*/ 43 w 59"/>
                <a:gd name="T91" fmla="*/ 55 h 58"/>
                <a:gd name="T92" fmla="*/ 41 w 59"/>
                <a:gd name="T93" fmla="*/ 56 h 58"/>
                <a:gd name="T94" fmla="*/ 37 w 59"/>
                <a:gd name="T95" fmla="*/ 57 h 58"/>
                <a:gd name="T96" fmla="*/ 35 w 59"/>
                <a:gd name="T97" fmla="*/ 57 h 58"/>
                <a:gd name="T98" fmla="*/ 32 w 59"/>
                <a:gd name="T99" fmla="*/ 57 h 58"/>
                <a:gd name="T100" fmla="*/ 30 w 59"/>
                <a:gd name="T101" fmla="*/ 57 h 58"/>
                <a:gd name="T102" fmla="*/ 29 w 59"/>
                <a:gd name="T103" fmla="*/ 56 h 58"/>
                <a:gd name="T104" fmla="*/ 27 w 59"/>
                <a:gd name="T105" fmla="*/ 55 h 58"/>
                <a:gd name="T106" fmla="*/ 26 w 59"/>
                <a:gd name="T107" fmla="*/ 55 h 58"/>
                <a:gd name="T108" fmla="*/ 24 w 59"/>
                <a:gd name="T109" fmla="*/ 53 h 58"/>
                <a:gd name="T110" fmla="*/ 22 w 59"/>
                <a:gd name="T111" fmla="*/ 52 h 58"/>
                <a:gd name="T112" fmla="*/ 0 w 59"/>
                <a:gd name="T113" fmla="*/ 30 h 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9"/>
                <a:gd name="T172" fmla="*/ 0 h 58"/>
                <a:gd name="T173" fmla="*/ 59 w 59"/>
                <a:gd name="T174" fmla="*/ 58 h 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9" h="58">
                  <a:moveTo>
                    <a:pt x="0" y="30"/>
                  </a:moveTo>
                  <a:lnTo>
                    <a:pt x="8" y="22"/>
                  </a:lnTo>
                  <a:lnTo>
                    <a:pt x="29" y="43"/>
                  </a:lnTo>
                  <a:lnTo>
                    <a:pt x="32" y="46"/>
                  </a:lnTo>
                  <a:lnTo>
                    <a:pt x="33" y="46"/>
                  </a:lnTo>
                  <a:lnTo>
                    <a:pt x="34" y="47"/>
                  </a:lnTo>
                  <a:lnTo>
                    <a:pt x="35" y="47"/>
                  </a:lnTo>
                  <a:lnTo>
                    <a:pt x="36" y="47"/>
                  </a:lnTo>
                  <a:lnTo>
                    <a:pt x="37" y="47"/>
                  </a:lnTo>
                  <a:lnTo>
                    <a:pt x="38" y="47"/>
                  </a:lnTo>
                  <a:lnTo>
                    <a:pt x="39" y="46"/>
                  </a:lnTo>
                  <a:lnTo>
                    <a:pt x="41" y="46"/>
                  </a:lnTo>
                  <a:lnTo>
                    <a:pt x="43" y="44"/>
                  </a:lnTo>
                  <a:lnTo>
                    <a:pt x="44" y="43"/>
                  </a:lnTo>
                  <a:lnTo>
                    <a:pt x="45" y="42"/>
                  </a:lnTo>
                  <a:lnTo>
                    <a:pt x="46" y="41"/>
                  </a:lnTo>
                  <a:lnTo>
                    <a:pt x="47" y="39"/>
                  </a:lnTo>
                  <a:lnTo>
                    <a:pt x="47" y="38"/>
                  </a:lnTo>
                  <a:lnTo>
                    <a:pt x="47" y="36"/>
                  </a:lnTo>
                  <a:lnTo>
                    <a:pt x="47" y="34"/>
                  </a:lnTo>
                  <a:lnTo>
                    <a:pt x="47" y="33"/>
                  </a:lnTo>
                  <a:lnTo>
                    <a:pt x="46" y="31"/>
                  </a:lnTo>
                  <a:lnTo>
                    <a:pt x="44" y="28"/>
                  </a:lnTo>
                  <a:lnTo>
                    <a:pt x="23" y="7"/>
                  </a:lnTo>
                  <a:lnTo>
                    <a:pt x="30" y="0"/>
                  </a:lnTo>
                  <a:lnTo>
                    <a:pt x="53" y="22"/>
                  </a:lnTo>
                  <a:lnTo>
                    <a:pt x="54" y="23"/>
                  </a:lnTo>
                  <a:lnTo>
                    <a:pt x="55" y="25"/>
                  </a:lnTo>
                  <a:lnTo>
                    <a:pt x="56" y="26"/>
                  </a:lnTo>
                  <a:lnTo>
                    <a:pt x="57" y="28"/>
                  </a:lnTo>
                  <a:lnTo>
                    <a:pt x="57" y="29"/>
                  </a:lnTo>
                  <a:lnTo>
                    <a:pt x="57" y="30"/>
                  </a:lnTo>
                  <a:lnTo>
                    <a:pt x="58" y="31"/>
                  </a:lnTo>
                  <a:lnTo>
                    <a:pt x="58" y="33"/>
                  </a:lnTo>
                  <a:lnTo>
                    <a:pt x="58" y="34"/>
                  </a:lnTo>
                  <a:lnTo>
                    <a:pt x="57" y="36"/>
                  </a:lnTo>
                  <a:lnTo>
                    <a:pt x="57" y="38"/>
                  </a:lnTo>
                  <a:lnTo>
                    <a:pt x="56" y="41"/>
                  </a:lnTo>
                  <a:lnTo>
                    <a:pt x="55" y="43"/>
                  </a:lnTo>
                  <a:lnTo>
                    <a:pt x="53" y="46"/>
                  </a:lnTo>
                  <a:lnTo>
                    <a:pt x="52" y="47"/>
                  </a:lnTo>
                  <a:lnTo>
                    <a:pt x="50" y="49"/>
                  </a:lnTo>
                  <a:lnTo>
                    <a:pt x="48" y="50"/>
                  </a:lnTo>
                  <a:lnTo>
                    <a:pt x="47" y="52"/>
                  </a:lnTo>
                  <a:lnTo>
                    <a:pt x="45" y="53"/>
                  </a:lnTo>
                  <a:lnTo>
                    <a:pt x="43" y="55"/>
                  </a:lnTo>
                  <a:lnTo>
                    <a:pt x="41" y="56"/>
                  </a:lnTo>
                  <a:lnTo>
                    <a:pt x="37" y="57"/>
                  </a:lnTo>
                  <a:lnTo>
                    <a:pt x="35" y="57"/>
                  </a:lnTo>
                  <a:lnTo>
                    <a:pt x="32" y="57"/>
                  </a:lnTo>
                  <a:lnTo>
                    <a:pt x="30" y="57"/>
                  </a:lnTo>
                  <a:lnTo>
                    <a:pt x="29" y="56"/>
                  </a:lnTo>
                  <a:lnTo>
                    <a:pt x="27" y="55"/>
                  </a:lnTo>
                  <a:lnTo>
                    <a:pt x="26" y="55"/>
                  </a:lnTo>
                  <a:lnTo>
                    <a:pt x="24" y="53"/>
                  </a:lnTo>
                  <a:lnTo>
                    <a:pt x="22" y="52"/>
                  </a:lnTo>
                  <a:lnTo>
                    <a:pt x="0" y="3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16" name="Freeform 698"/>
            <p:cNvSpPr>
              <a:spLocks/>
            </p:cNvSpPr>
            <p:nvPr/>
          </p:nvSpPr>
          <p:spPr bwMode="auto">
            <a:xfrm>
              <a:off x="5320" y="4097"/>
              <a:ext cx="68" cy="67"/>
            </a:xfrm>
            <a:custGeom>
              <a:avLst/>
              <a:gdLst>
                <a:gd name="T0" fmla="*/ 0 w 68"/>
                <a:gd name="T1" fmla="*/ 42 h 67"/>
                <a:gd name="T2" fmla="*/ 9 w 68"/>
                <a:gd name="T3" fmla="*/ 29 h 67"/>
                <a:gd name="T4" fmla="*/ 43 w 68"/>
                <a:gd name="T5" fmla="*/ 38 h 67"/>
                <a:gd name="T6" fmla="*/ 19 w 68"/>
                <a:gd name="T7" fmla="*/ 13 h 67"/>
                <a:gd name="T8" fmla="*/ 26 w 68"/>
                <a:gd name="T9" fmla="*/ 0 h 67"/>
                <a:gd name="T10" fmla="*/ 67 w 68"/>
                <a:gd name="T11" fmla="*/ 24 h 67"/>
                <a:gd name="T12" fmla="*/ 61 w 68"/>
                <a:gd name="T13" fmla="*/ 32 h 67"/>
                <a:gd name="T14" fmla="*/ 31 w 68"/>
                <a:gd name="T15" fmla="*/ 14 h 67"/>
                <a:gd name="T16" fmla="*/ 56 w 68"/>
                <a:gd name="T17" fmla="*/ 40 h 67"/>
                <a:gd name="T18" fmla="*/ 51 w 68"/>
                <a:gd name="T19" fmla="*/ 49 h 67"/>
                <a:gd name="T20" fmla="*/ 15 w 68"/>
                <a:gd name="T21" fmla="*/ 39 h 67"/>
                <a:gd name="T22" fmla="*/ 46 w 68"/>
                <a:gd name="T23" fmla="*/ 58 h 67"/>
                <a:gd name="T24" fmla="*/ 41 w 68"/>
                <a:gd name="T25" fmla="*/ 66 h 67"/>
                <a:gd name="T26" fmla="*/ 0 w 68"/>
                <a:gd name="T27" fmla="*/ 42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67"/>
                <a:gd name="T44" fmla="*/ 68 w 68"/>
                <a:gd name="T45" fmla="*/ 67 h 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67">
                  <a:moveTo>
                    <a:pt x="0" y="42"/>
                  </a:moveTo>
                  <a:lnTo>
                    <a:pt x="9" y="29"/>
                  </a:lnTo>
                  <a:lnTo>
                    <a:pt x="43" y="38"/>
                  </a:lnTo>
                  <a:lnTo>
                    <a:pt x="19" y="13"/>
                  </a:lnTo>
                  <a:lnTo>
                    <a:pt x="26" y="0"/>
                  </a:lnTo>
                  <a:lnTo>
                    <a:pt x="67" y="24"/>
                  </a:lnTo>
                  <a:lnTo>
                    <a:pt x="61" y="32"/>
                  </a:lnTo>
                  <a:lnTo>
                    <a:pt x="31" y="14"/>
                  </a:lnTo>
                  <a:lnTo>
                    <a:pt x="56" y="40"/>
                  </a:lnTo>
                  <a:lnTo>
                    <a:pt x="51" y="49"/>
                  </a:lnTo>
                  <a:lnTo>
                    <a:pt x="15" y="39"/>
                  </a:lnTo>
                  <a:lnTo>
                    <a:pt x="46" y="58"/>
                  </a:lnTo>
                  <a:lnTo>
                    <a:pt x="41" y="66"/>
                  </a:lnTo>
                  <a:lnTo>
                    <a:pt x="0" y="42"/>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17" name="Freeform 699"/>
            <p:cNvSpPr>
              <a:spLocks/>
            </p:cNvSpPr>
            <p:nvPr/>
          </p:nvSpPr>
          <p:spPr bwMode="auto">
            <a:xfrm>
              <a:off x="5350" y="4055"/>
              <a:ext cx="56" cy="53"/>
            </a:xfrm>
            <a:custGeom>
              <a:avLst/>
              <a:gdLst>
                <a:gd name="T0" fmla="*/ 0 w 56"/>
                <a:gd name="T1" fmla="*/ 35 h 53"/>
                <a:gd name="T2" fmla="*/ 10 w 56"/>
                <a:gd name="T3" fmla="*/ 11 h 53"/>
                <a:gd name="T4" fmla="*/ 11 w 56"/>
                <a:gd name="T5" fmla="*/ 8 h 53"/>
                <a:gd name="T6" fmla="*/ 13 w 56"/>
                <a:gd name="T7" fmla="*/ 5 h 53"/>
                <a:gd name="T8" fmla="*/ 14 w 56"/>
                <a:gd name="T9" fmla="*/ 3 h 53"/>
                <a:gd name="T10" fmla="*/ 16 w 56"/>
                <a:gd name="T11" fmla="*/ 2 h 53"/>
                <a:gd name="T12" fmla="*/ 18 w 56"/>
                <a:gd name="T13" fmla="*/ 1 h 53"/>
                <a:gd name="T14" fmla="*/ 20 w 56"/>
                <a:gd name="T15" fmla="*/ 0 h 53"/>
                <a:gd name="T16" fmla="*/ 21 w 56"/>
                <a:gd name="T17" fmla="*/ 0 h 53"/>
                <a:gd name="T18" fmla="*/ 23 w 56"/>
                <a:gd name="T19" fmla="*/ 0 h 53"/>
                <a:gd name="T20" fmla="*/ 25 w 56"/>
                <a:gd name="T21" fmla="*/ 0 h 53"/>
                <a:gd name="T22" fmla="*/ 27 w 56"/>
                <a:gd name="T23" fmla="*/ 0 h 53"/>
                <a:gd name="T24" fmla="*/ 29 w 56"/>
                <a:gd name="T25" fmla="*/ 1 h 53"/>
                <a:gd name="T26" fmla="*/ 30 w 56"/>
                <a:gd name="T27" fmla="*/ 2 h 53"/>
                <a:gd name="T28" fmla="*/ 32 w 56"/>
                <a:gd name="T29" fmla="*/ 3 h 53"/>
                <a:gd name="T30" fmla="*/ 32 w 56"/>
                <a:gd name="T31" fmla="*/ 5 h 53"/>
                <a:gd name="T32" fmla="*/ 33 w 56"/>
                <a:gd name="T33" fmla="*/ 6 h 53"/>
                <a:gd name="T34" fmla="*/ 33 w 56"/>
                <a:gd name="T35" fmla="*/ 8 h 53"/>
                <a:gd name="T36" fmla="*/ 34 w 56"/>
                <a:gd name="T37" fmla="*/ 9 h 53"/>
                <a:gd name="T38" fmla="*/ 34 w 56"/>
                <a:gd name="T39" fmla="*/ 10 h 53"/>
                <a:gd name="T40" fmla="*/ 34 w 56"/>
                <a:gd name="T41" fmla="*/ 9 h 53"/>
                <a:gd name="T42" fmla="*/ 36 w 56"/>
                <a:gd name="T43" fmla="*/ 8 h 53"/>
                <a:gd name="T44" fmla="*/ 37 w 56"/>
                <a:gd name="T45" fmla="*/ 7 h 53"/>
                <a:gd name="T46" fmla="*/ 38 w 56"/>
                <a:gd name="T47" fmla="*/ 6 h 53"/>
                <a:gd name="T48" fmla="*/ 40 w 56"/>
                <a:gd name="T49" fmla="*/ 6 h 53"/>
                <a:gd name="T50" fmla="*/ 42 w 56"/>
                <a:gd name="T51" fmla="*/ 5 h 53"/>
                <a:gd name="T52" fmla="*/ 44 w 56"/>
                <a:gd name="T53" fmla="*/ 5 h 53"/>
                <a:gd name="T54" fmla="*/ 45 w 56"/>
                <a:gd name="T55" fmla="*/ 6 h 53"/>
                <a:gd name="T56" fmla="*/ 47 w 56"/>
                <a:gd name="T57" fmla="*/ 6 h 53"/>
                <a:gd name="T58" fmla="*/ 48 w 56"/>
                <a:gd name="T59" fmla="*/ 7 h 53"/>
                <a:gd name="T60" fmla="*/ 50 w 56"/>
                <a:gd name="T61" fmla="*/ 8 h 53"/>
                <a:gd name="T62" fmla="*/ 51 w 56"/>
                <a:gd name="T63" fmla="*/ 9 h 53"/>
                <a:gd name="T64" fmla="*/ 52 w 56"/>
                <a:gd name="T65" fmla="*/ 10 h 53"/>
                <a:gd name="T66" fmla="*/ 53 w 56"/>
                <a:gd name="T67" fmla="*/ 11 h 53"/>
                <a:gd name="T68" fmla="*/ 54 w 56"/>
                <a:gd name="T69" fmla="*/ 12 h 53"/>
                <a:gd name="T70" fmla="*/ 55 w 56"/>
                <a:gd name="T71" fmla="*/ 14 h 53"/>
                <a:gd name="T72" fmla="*/ 55 w 56"/>
                <a:gd name="T73" fmla="*/ 16 h 53"/>
                <a:gd name="T74" fmla="*/ 55 w 56"/>
                <a:gd name="T75" fmla="*/ 18 h 53"/>
                <a:gd name="T76" fmla="*/ 55 w 56"/>
                <a:gd name="T77" fmla="*/ 20 h 53"/>
                <a:gd name="T78" fmla="*/ 55 w 56"/>
                <a:gd name="T79" fmla="*/ 23 h 53"/>
                <a:gd name="T80" fmla="*/ 55 w 56"/>
                <a:gd name="T81" fmla="*/ 26 h 53"/>
                <a:gd name="T82" fmla="*/ 53 w 56"/>
                <a:gd name="T83" fmla="*/ 30 h 53"/>
                <a:gd name="T84" fmla="*/ 44 w 56"/>
                <a:gd name="T85" fmla="*/ 52 h 53"/>
                <a:gd name="T86" fmla="*/ 0 w 56"/>
                <a:gd name="T87" fmla="*/ 35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
                <a:gd name="T133" fmla="*/ 0 h 53"/>
                <a:gd name="T134" fmla="*/ 56 w 56"/>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 h="53">
                  <a:moveTo>
                    <a:pt x="0" y="35"/>
                  </a:moveTo>
                  <a:lnTo>
                    <a:pt x="10" y="11"/>
                  </a:lnTo>
                  <a:lnTo>
                    <a:pt x="11" y="8"/>
                  </a:lnTo>
                  <a:lnTo>
                    <a:pt x="13" y="5"/>
                  </a:lnTo>
                  <a:lnTo>
                    <a:pt x="14" y="3"/>
                  </a:lnTo>
                  <a:lnTo>
                    <a:pt x="16" y="2"/>
                  </a:lnTo>
                  <a:lnTo>
                    <a:pt x="18" y="1"/>
                  </a:lnTo>
                  <a:lnTo>
                    <a:pt x="20" y="0"/>
                  </a:lnTo>
                  <a:lnTo>
                    <a:pt x="21" y="0"/>
                  </a:lnTo>
                  <a:lnTo>
                    <a:pt x="23" y="0"/>
                  </a:lnTo>
                  <a:lnTo>
                    <a:pt x="25" y="0"/>
                  </a:lnTo>
                  <a:lnTo>
                    <a:pt x="27" y="0"/>
                  </a:lnTo>
                  <a:lnTo>
                    <a:pt x="29" y="1"/>
                  </a:lnTo>
                  <a:lnTo>
                    <a:pt x="30" y="2"/>
                  </a:lnTo>
                  <a:lnTo>
                    <a:pt x="32" y="3"/>
                  </a:lnTo>
                  <a:lnTo>
                    <a:pt x="32" y="5"/>
                  </a:lnTo>
                  <a:lnTo>
                    <a:pt x="33" y="6"/>
                  </a:lnTo>
                  <a:lnTo>
                    <a:pt x="33" y="8"/>
                  </a:lnTo>
                  <a:lnTo>
                    <a:pt x="34" y="9"/>
                  </a:lnTo>
                  <a:lnTo>
                    <a:pt x="34" y="10"/>
                  </a:lnTo>
                  <a:lnTo>
                    <a:pt x="34" y="9"/>
                  </a:lnTo>
                  <a:lnTo>
                    <a:pt x="36" y="8"/>
                  </a:lnTo>
                  <a:lnTo>
                    <a:pt x="37" y="7"/>
                  </a:lnTo>
                  <a:lnTo>
                    <a:pt x="38" y="6"/>
                  </a:lnTo>
                  <a:lnTo>
                    <a:pt x="40" y="6"/>
                  </a:lnTo>
                  <a:lnTo>
                    <a:pt x="42" y="5"/>
                  </a:lnTo>
                  <a:lnTo>
                    <a:pt x="44" y="5"/>
                  </a:lnTo>
                  <a:lnTo>
                    <a:pt x="45" y="6"/>
                  </a:lnTo>
                  <a:lnTo>
                    <a:pt x="47" y="6"/>
                  </a:lnTo>
                  <a:lnTo>
                    <a:pt x="48" y="7"/>
                  </a:lnTo>
                  <a:lnTo>
                    <a:pt x="50" y="8"/>
                  </a:lnTo>
                  <a:lnTo>
                    <a:pt x="51" y="9"/>
                  </a:lnTo>
                  <a:lnTo>
                    <a:pt x="52" y="10"/>
                  </a:lnTo>
                  <a:lnTo>
                    <a:pt x="53" y="11"/>
                  </a:lnTo>
                  <a:lnTo>
                    <a:pt x="54" y="12"/>
                  </a:lnTo>
                  <a:lnTo>
                    <a:pt x="55" y="14"/>
                  </a:lnTo>
                  <a:lnTo>
                    <a:pt x="55" y="16"/>
                  </a:lnTo>
                  <a:lnTo>
                    <a:pt x="55" y="18"/>
                  </a:lnTo>
                  <a:lnTo>
                    <a:pt x="55" y="20"/>
                  </a:lnTo>
                  <a:lnTo>
                    <a:pt x="55" y="23"/>
                  </a:lnTo>
                  <a:lnTo>
                    <a:pt x="55" y="26"/>
                  </a:lnTo>
                  <a:lnTo>
                    <a:pt x="53" y="30"/>
                  </a:lnTo>
                  <a:lnTo>
                    <a:pt x="44" y="52"/>
                  </a:lnTo>
                  <a:lnTo>
                    <a:pt x="0" y="3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18" name="Freeform 700"/>
            <p:cNvSpPr>
              <a:spLocks/>
            </p:cNvSpPr>
            <p:nvPr/>
          </p:nvSpPr>
          <p:spPr bwMode="auto">
            <a:xfrm>
              <a:off x="5361" y="4065"/>
              <a:ext cx="15" cy="22"/>
            </a:xfrm>
            <a:custGeom>
              <a:avLst/>
              <a:gdLst>
                <a:gd name="T0" fmla="*/ 0 w 15"/>
                <a:gd name="T1" fmla="*/ 18 h 22"/>
                <a:gd name="T2" fmla="*/ 4 w 15"/>
                <a:gd name="T3" fmla="*/ 6 h 22"/>
                <a:gd name="T4" fmla="*/ 5 w 15"/>
                <a:gd name="T5" fmla="*/ 3 h 22"/>
                <a:gd name="T6" fmla="*/ 6 w 15"/>
                <a:gd name="T7" fmla="*/ 2 h 22"/>
                <a:gd name="T8" fmla="*/ 7 w 15"/>
                <a:gd name="T9" fmla="*/ 1 h 22"/>
                <a:gd name="T10" fmla="*/ 7 w 15"/>
                <a:gd name="T11" fmla="*/ 0 h 22"/>
                <a:gd name="T12" fmla="*/ 8 w 15"/>
                <a:gd name="T13" fmla="*/ 0 h 22"/>
                <a:gd name="T14" fmla="*/ 8 w 15"/>
                <a:gd name="T15" fmla="*/ 0 h 22"/>
                <a:gd name="T16" fmla="*/ 10 w 15"/>
                <a:gd name="T17" fmla="*/ 0 h 22"/>
                <a:gd name="T18" fmla="*/ 10 w 15"/>
                <a:gd name="T19" fmla="*/ 0 h 22"/>
                <a:gd name="T20" fmla="*/ 11 w 15"/>
                <a:gd name="T21" fmla="*/ 0 h 22"/>
                <a:gd name="T22" fmla="*/ 11 w 15"/>
                <a:gd name="T23" fmla="*/ 0 h 22"/>
                <a:gd name="T24" fmla="*/ 12 w 15"/>
                <a:gd name="T25" fmla="*/ 0 h 22"/>
                <a:gd name="T26" fmla="*/ 12 w 15"/>
                <a:gd name="T27" fmla="*/ 0 h 22"/>
                <a:gd name="T28" fmla="*/ 13 w 15"/>
                <a:gd name="T29" fmla="*/ 1 h 22"/>
                <a:gd name="T30" fmla="*/ 13 w 15"/>
                <a:gd name="T31" fmla="*/ 2 h 22"/>
                <a:gd name="T32" fmla="*/ 13 w 15"/>
                <a:gd name="T33" fmla="*/ 2 h 22"/>
                <a:gd name="T34" fmla="*/ 14 w 15"/>
                <a:gd name="T35" fmla="*/ 3 h 22"/>
                <a:gd name="T36" fmla="*/ 14 w 15"/>
                <a:gd name="T37" fmla="*/ 4 h 22"/>
                <a:gd name="T38" fmla="*/ 14 w 15"/>
                <a:gd name="T39" fmla="*/ 5 h 22"/>
                <a:gd name="T40" fmla="*/ 13 w 15"/>
                <a:gd name="T41" fmla="*/ 7 h 22"/>
                <a:gd name="T42" fmla="*/ 13 w 15"/>
                <a:gd name="T43" fmla="*/ 9 h 22"/>
                <a:gd name="T44" fmla="*/ 8 w 15"/>
                <a:gd name="T45" fmla="*/ 21 h 22"/>
                <a:gd name="T46" fmla="*/ 0 w 15"/>
                <a:gd name="T47" fmla="*/ 18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0" y="18"/>
                  </a:moveTo>
                  <a:lnTo>
                    <a:pt x="4" y="6"/>
                  </a:lnTo>
                  <a:lnTo>
                    <a:pt x="5" y="3"/>
                  </a:lnTo>
                  <a:lnTo>
                    <a:pt x="6" y="2"/>
                  </a:lnTo>
                  <a:lnTo>
                    <a:pt x="7" y="1"/>
                  </a:lnTo>
                  <a:lnTo>
                    <a:pt x="7" y="0"/>
                  </a:lnTo>
                  <a:lnTo>
                    <a:pt x="8" y="0"/>
                  </a:lnTo>
                  <a:lnTo>
                    <a:pt x="10" y="0"/>
                  </a:lnTo>
                  <a:lnTo>
                    <a:pt x="11" y="0"/>
                  </a:lnTo>
                  <a:lnTo>
                    <a:pt x="12" y="0"/>
                  </a:lnTo>
                  <a:lnTo>
                    <a:pt x="13" y="1"/>
                  </a:lnTo>
                  <a:lnTo>
                    <a:pt x="13" y="2"/>
                  </a:lnTo>
                  <a:lnTo>
                    <a:pt x="14" y="3"/>
                  </a:lnTo>
                  <a:lnTo>
                    <a:pt x="14" y="4"/>
                  </a:lnTo>
                  <a:lnTo>
                    <a:pt x="14" y="5"/>
                  </a:lnTo>
                  <a:lnTo>
                    <a:pt x="13" y="7"/>
                  </a:lnTo>
                  <a:lnTo>
                    <a:pt x="13" y="9"/>
                  </a:lnTo>
                  <a:lnTo>
                    <a:pt x="8" y="21"/>
                  </a:lnTo>
                  <a:lnTo>
                    <a:pt x="0" y="18"/>
                  </a:lnTo>
                </a:path>
              </a:pathLst>
            </a:custGeom>
            <a:solidFill>
              <a:srgbClr val="FFFFF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19" name="Freeform 701"/>
            <p:cNvSpPr>
              <a:spLocks/>
            </p:cNvSpPr>
            <p:nvPr/>
          </p:nvSpPr>
          <p:spPr bwMode="auto">
            <a:xfrm>
              <a:off x="5378" y="4073"/>
              <a:ext cx="20" cy="23"/>
            </a:xfrm>
            <a:custGeom>
              <a:avLst/>
              <a:gdLst>
                <a:gd name="T0" fmla="*/ 0 w 20"/>
                <a:gd name="T1" fmla="*/ 17 h 23"/>
                <a:gd name="T2" fmla="*/ 5 w 20"/>
                <a:gd name="T3" fmla="*/ 6 h 23"/>
                <a:gd name="T4" fmla="*/ 7 w 20"/>
                <a:gd name="T5" fmla="*/ 3 h 23"/>
                <a:gd name="T6" fmla="*/ 8 w 20"/>
                <a:gd name="T7" fmla="*/ 2 h 23"/>
                <a:gd name="T8" fmla="*/ 9 w 20"/>
                <a:gd name="T9" fmla="*/ 1 h 23"/>
                <a:gd name="T10" fmla="*/ 11 w 20"/>
                <a:gd name="T11" fmla="*/ 0 h 23"/>
                <a:gd name="T12" fmla="*/ 13 w 20"/>
                <a:gd name="T13" fmla="*/ 0 h 23"/>
                <a:gd name="T14" fmla="*/ 14 w 20"/>
                <a:gd name="T15" fmla="*/ 0 h 23"/>
                <a:gd name="T16" fmla="*/ 15 w 20"/>
                <a:gd name="T17" fmla="*/ 1 h 23"/>
                <a:gd name="T18" fmla="*/ 17 w 20"/>
                <a:gd name="T19" fmla="*/ 1 h 23"/>
                <a:gd name="T20" fmla="*/ 18 w 20"/>
                <a:gd name="T21" fmla="*/ 2 h 23"/>
                <a:gd name="T22" fmla="*/ 19 w 20"/>
                <a:gd name="T23" fmla="*/ 3 h 23"/>
                <a:gd name="T24" fmla="*/ 19 w 20"/>
                <a:gd name="T25" fmla="*/ 4 h 23"/>
                <a:gd name="T26" fmla="*/ 19 w 20"/>
                <a:gd name="T27" fmla="*/ 5 h 23"/>
                <a:gd name="T28" fmla="*/ 19 w 20"/>
                <a:gd name="T29" fmla="*/ 6 h 23"/>
                <a:gd name="T30" fmla="*/ 19 w 20"/>
                <a:gd name="T31" fmla="*/ 7 h 23"/>
                <a:gd name="T32" fmla="*/ 19 w 20"/>
                <a:gd name="T33" fmla="*/ 9 h 23"/>
                <a:gd name="T34" fmla="*/ 18 w 20"/>
                <a:gd name="T35" fmla="*/ 10 h 23"/>
                <a:gd name="T36" fmla="*/ 13 w 20"/>
                <a:gd name="T37" fmla="*/ 22 h 23"/>
                <a:gd name="T38" fmla="*/ 0 w 20"/>
                <a:gd name="T39" fmla="*/ 17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3"/>
                <a:gd name="T62" fmla="*/ 20 w 2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3">
                  <a:moveTo>
                    <a:pt x="0" y="17"/>
                  </a:moveTo>
                  <a:lnTo>
                    <a:pt x="5" y="6"/>
                  </a:lnTo>
                  <a:lnTo>
                    <a:pt x="7" y="3"/>
                  </a:lnTo>
                  <a:lnTo>
                    <a:pt x="8" y="2"/>
                  </a:lnTo>
                  <a:lnTo>
                    <a:pt x="9" y="1"/>
                  </a:lnTo>
                  <a:lnTo>
                    <a:pt x="11" y="0"/>
                  </a:lnTo>
                  <a:lnTo>
                    <a:pt x="13" y="0"/>
                  </a:lnTo>
                  <a:lnTo>
                    <a:pt x="14" y="0"/>
                  </a:lnTo>
                  <a:lnTo>
                    <a:pt x="15" y="1"/>
                  </a:lnTo>
                  <a:lnTo>
                    <a:pt x="17" y="1"/>
                  </a:lnTo>
                  <a:lnTo>
                    <a:pt x="18" y="2"/>
                  </a:lnTo>
                  <a:lnTo>
                    <a:pt x="19" y="3"/>
                  </a:lnTo>
                  <a:lnTo>
                    <a:pt x="19" y="4"/>
                  </a:lnTo>
                  <a:lnTo>
                    <a:pt x="19" y="5"/>
                  </a:lnTo>
                  <a:lnTo>
                    <a:pt x="19" y="6"/>
                  </a:lnTo>
                  <a:lnTo>
                    <a:pt x="19" y="7"/>
                  </a:lnTo>
                  <a:lnTo>
                    <a:pt x="19" y="9"/>
                  </a:lnTo>
                  <a:lnTo>
                    <a:pt x="18" y="10"/>
                  </a:lnTo>
                  <a:lnTo>
                    <a:pt x="13" y="22"/>
                  </a:lnTo>
                  <a:lnTo>
                    <a:pt x="0" y="17"/>
                  </a:lnTo>
                </a:path>
              </a:pathLst>
            </a:custGeom>
            <a:solidFill>
              <a:srgbClr val="FFFFF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20" name="Freeform 702"/>
            <p:cNvSpPr>
              <a:spLocks/>
            </p:cNvSpPr>
            <p:nvPr/>
          </p:nvSpPr>
          <p:spPr bwMode="auto">
            <a:xfrm>
              <a:off x="5370" y="4037"/>
              <a:ext cx="47" cy="23"/>
            </a:xfrm>
            <a:custGeom>
              <a:avLst/>
              <a:gdLst>
                <a:gd name="T0" fmla="*/ 0 w 47"/>
                <a:gd name="T1" fmla="*/ 10 h 23"/>
                <a:gd name="T2" fmla="*/ 2 w 47"/>
                <a:gd name="T3" fmla="*/ 0 h 23"/>
                <a:gd name="T4" fmla="*/ 46 w 47"/>
                <a:gd name="T5" fmla="*/ 12 h 23"/>
                <a:gd name="T6" fmla="*/ 43 w 47"/>
                <a:gd name="T7" fmla="*/ 22 h 23"/>
                <a:gd name="T8" fmla="*/ 0 w 47"/>
                <a:gd name="T9" fmla="*/ 10 h 23"/>
                <a:gd name="T10" fmla="*/ 0 60000 65536"/>
                <a:gd name="T11" fmla="*/ 0 60000 65536"/>
                <a:gd name="T12" fmla="*/ 0 60000 65536"/>
                <a:gd name="T13" fmla="*/ 0 60000 65536"/>
                <a:gd name="T14" fmla="*/ 0 60000 65536"/>
                <a:gd name="T15" fmla="*/ 0 w 47"/>
                <a:gd name="T16" fmla="*/ 0 h 23"/>
                <a:gd name="T17" fmla="*/ 47 w 47"/>
                <a:gd name="T18" fmla="*/ 23 h 23"/>
              </a:gdLst>
              <a:ahLst/>
              <a:cxnLst>
                <a:cxn ang="T10">
                  <a:pos x="T0" y="T1"/>
                </a:cxn>
                <a:cxn ang="T11">
                  <a:pos x="T2" y="T3"/>
                </a:cxn>
                <a:cxn ang="T12">
                  <a:pos x="T4" y="T5"/>
                </a:cxn>
                <a:cxn ang="T13">
                  <a:pos x="T6" y="T7"/>
                </a:cxn>
                <a:cxn ang="T14">
                  <a:pos x="T8" y="T9"/>
                </a:cxn>
              </a:cxnLst>
              <a:rect l="T15" t="T16" r="T17" b="T18"/>
              <a:pathLst>
                <a:path w="47" h="23">
                  <a:moveTo>
                    <a:pt x="0" y="10"/>
                  </a:moveTo>
                  <a:lnTo>
                    <a:pt x="2" y="0"/>
                  </a:lnTo>
                  <a:lnTo>
                    <a:pt x="46" y="12"/>
                  </a:lnTo>
                  <a:lnTo>
                    <a:pt x="43" y="22"/>
                  </a:lnTo>
                  <a:lnTo>
                    <a:pt x="0" y="1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21" name="Freeform 703"/>
            <p:cNvSpPr>
              <a:spLocks/>
            </p:cNvSpPr>
            <p:nvPr/>
          </p:nvSpPr>
          <p:spPr bwMode="auto">
            <a:xfrm>
              <a:off x="5375" y="3992"/>
              <a:ext cx="54" cy="52"/>
            </a:xfrm>
            <a:custGeom>
              <a:avLst/>
              <a:gdLst>
                <a:gd name="T0" fmla="*/ 0 w 54"/>
                <a:gd name="T1" fmla="*/ 25 h 52"/>
                <a:gd name="T2" fmla="*/ 2 w 54"/>
                <a:gd name="T3" fmla="*/ 13 h 52"/>
                <a:gd name="T4" fmla="*/ 53 w 54"/>
                <a:gd name="T5" fmla="*/ 0 h 52"/>
                <a:gd name="T6" fmla="*/ 51 w 54"/>
                <a:gd name="T7" fmla="*/ 11 h 52"/>
                <a:gd name="T8" fmla="*/ 41 w 54"/>
                <a:gd name="T9" fmla="*/ 13 h 52"/>
                <a:gd name="T10" fmla="*/ 38 w 54"/>
                <a:gd name="T11" fmla="*/ 35 h 52"/>
                <a:gd name="T12" fmla="*/ 47 w 54"/>
                <a:gd name="T13" fmla="*/ 40 h 52"/>
                <a:gd name="T14" fmla="*/ 45 w 54"/>
                <a:gd name="T15" fmla="*/ 51 h 52"/>
                <a:gd name="T16" fmla="*/ 0 w 54"/>
                <a:gd name="T17" fmla="*/ 25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52"/>
                <a:gd name="T29" fmla="*/ 54 w 54"/>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52">
                  <a:moveTo>
                    <a:pt x="0" y="25"/>
                  </a:moveTo>
                  <a:lnTo>
                    <a:pt x="2" y="13"/>
                  </a:lnTo>
                  <a:lnTo>
                    <a:pt x="53" y="0"/>
                  </a:lnTo>
                  <a:lnTo>
                    <a:pt x="51" y="11"/>
                  </a:lnTo>
                  <a:lnTo>
                    <a:pt x="41" y="13"/>
                  </a:lnTo>
                  <a:lnTo>
                    <a:pt x="38" y="35"/>
                  </a:lnTo>
                  <a:lnTo>
                    <a:pt x="47" y="40"/>
                  </a:lnTo>
                  <a:lnTo>
                    <a:pt x="45" y="51"/>
                  </a:lnTo>
                  <a:lnTo>
                    <a:pt x="0" y="25"/>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22" name="Freeform 704"/>
            <p:cNvSpPr>
              <a:spLocks/>
            </p:cNvSpPr>
            <p:nvPr/>
          </p:nvSpPr>
          <p:spPr bwMode="auto">
            <a:xfrm>
              <a:off x="5387" y="4007"/>
              <a:ext cx="19" cy="16"/>
            </a:xfrm>
            <a:custGeom>
              <a:avLst/>
              <a:gdLst>
                <a:gd name="T0" fmla="*/ 0 w 19"/>
                <a:gd name="T1" fmla="*/ 5 h 16"/>
                <a:gd name="T2" fmla="*/ 18 w 19"/>
                <a:gd name="T3" fmla="*/ 0 h 16"/>
                <a:gd name="T4" fmla="*/ 16 w 19"/>
                <a:gd name="T5" fmla="*/ 15 h 16"/>
                <a:gd name="T6" fmla="*/ 0 w 19"/>
                <a:gd name="T7" fmla="*/ 5 h 16"/>
                <a:gd name="T8" fmla="*/ 0 60000 65536"/>
                <a:gd name="T9" fmla="*/ 0 60000 65536"/>
                <a:gd name="T10" fmla="*/ 0 60000 65536"/>
                <a:gd name="T11" fmla="*/ 0 60000 65536"/>
                <a:gd name="T12" fmla="*/ 0 w 19"/>
                <a:gd name="T13" fmla="*/ 0 h 16"/>
                <a:gd name="T14" fmla="*/ 19 w 19"/>
                <a:gd name="T15" fmla="*/ 16 h 16"/>
              </a:gdLst>
              <a:ahLst/>
              <a:cxnLst>
                <a:cxn ang="T8">
                  <a:pos x="T0" y="T1"/>
                </a:cxn>
                <a:cxn ang="T9">
                  <a:pos x="T2" y="T3"/>
                </a:cxn>
                <a:cxn ang="T10">
                  <a:pos x="T4" y="T5"/>
                </a:cxn>
                <a:cxn ang="T11">
                  <a:pos x="T6" y="T7"/>
                </a:cxn>
              </a:cxnLst>
              <a:rect l="T12" t="T13" r="T14" b="T15"/>
              <a:pathLst>
                <a:path w="19" h="16">
                  <a:moveTo>
                    <a:pt x="0" y="5"/>
                  </a:moveTo>
                  <a:lnTo>
                    <a:pt x="18" y="0"/>
                  </a:lnTo>
                  <a:lnTo>
                    <a:pt x="16" y="15"/>
                  </a:lnTo>
                  <a:lnTo>
                    <a:pt x="0" y="5"/>
                  </a:lnTo>
                </a:path>
              </a:pathLst>
            </a:custGeom>
            <a:solidFill>
              <a:srgbClr val="FFFFF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23" name="Freeform 705"/>
            <p:cNvSpPr>
              <a:spLocks/>
            </p:cNvSpPr>
            <p:nvPr/>
          </p:nvSpPr>
          <p:spPr bwMode="auto">
            <a:xfrm>
              <a:off x="5167" y="3825"/>
              <a:ext cx="74" cy="63"/>
            </a:xfrm>
            <a:custGeom>
              <a:avLst/>
              <a:gdLst>
                <a:gd name="T0" fmla="*/ 0 w 74"/>
                <a:gd name="T1" fmla="*/ 3 h 63"/>
                <a:gd name="T2" fmla="*/ 37 w 74"/>
                <a:gd name="T3" fmla="*/ 0 h 63"/>
                <a:gd name="T4" fmla="*/ 40 w 74"/>
                <a:gd name="T5" fmla="*/ 3 h 63"/>
                <a:gd name="T6" fmla="*/ 40 w 74"/>
                <a:gd name="T7" fmla="*/ 6 h 63"/>
                <a:gd name="T8" fmla="*/ 42 w 74"/>
                <a:gd name="T9" fmla="*/ 6 h 63"/>
                <a:gd name="T10" fmla="*/ 42 w 74"/>
                <a:gd name="T11" fmla="*/ 8 h 63"/>
                <a:gd name="T12" fmla="*/ 44 w 74"/>
                <a:gd name="T13" fmla="*/ 8 h 63"/>
                <a:gd name="T14" fmla="*/ 44 w 74"/>
                <a:gd name="T15" fmla="*/ 10 h 63"/>
                <a:gd name="T16" fmla="*/ 47 w 74"/>
                <a:gd name="T17" fmla="*/ 10 h 63"/>
                <a:gd name="T18" fmla="*/ 50 w 74"/>
                <a:gd name="T19" fmla="*/ 10 h 63"/>
                <a:gd name="T20" fmla="*/ 52 w 74"/>
                <a:gd name="T21" fmla="*/ 10 h 63"/>
                <a:gd name="T22" fmla="*/ 55 w 74"/>
                <a:gd name="T23" fmla="*/ 10 h 63"/>
                <a:gd name="T24" fmla="*/ 58 w 74"/>
                <a:gd name="T25" fmla="*/ 10 h 63"/>
                <a:gd name="T26" fmla="*/ 60 w 74"/>
                <a:gd name="T27" fmla="*/ 10 h 63"/>
                <a:gd name="T28" fmla="*/ 63 w 74"/>
                <a:gd name="T29" fmla="*/ 13 h 63"/>
                <a:gd name="T30" fmla="*/ 65 w 74"/>
                <a:gd name="T31" fmla="*/ 13 h 63"/>
                <a:gd name="T32" fmla="*/ 65 w 74"/>
                <a:gd name="T33" fmla="*/ 16 h 63"/>
                <a:gd name="T34" fmla="*/ 68 w 74"/>
                <a:gd name="T35" fmla="*/ 16 h 63"/>
                <a:gd name="T36" fmla="*/ 71 w 74"/>
                <a:gd name="T37" fmla="*/ 18 h 63"/>
                <a:gd name="T38" fmla="*/ 68 w 74"/>
                <a:gd name="T39" fmla="*/ 20 h 63"/>
                <a:gd name="T40" fmla="*/ 68 w 74"/>
                <a:gd name="T41" fmla="*/ 23 h 63"/>
                <a:gd name="T42" fmla="*/ 65 w 74"/>
                <a:gd name="T43" fmla="*/ 23 h 63"/>
                <a:gd name="T44" fmla="*/ 63 w 74"/>
                <a:gd name="T45" fmla="*/ 23 h 63"/>
                <a:gd name="T46" fmla="*/ 63 w 74"/>
                <a:gd name="T47" fmla="*/ 26 h 63"/>
                <a:gd name="T48" fmla="*/ 60 w 74"/>
                <a:gd name="T49" fmla="*/ 26 h 63"/>
                <a:gd name="T50" fmla="*/ 58 w 74"/>
                <a:gd name="T51" fmla="*/ 26 h 63"/>
                <a:gd name="T52" fmla="*/ 55 w 74"/>
                <a:gd name="T53" fmla="*/ 28 h 63"/>
                <a:gd name="T54" fmla="*/ 65 w 74"/>
                <a:gd name="T55" fmla="*/ 36 h 63"/>
                <a:gd name="T56" fmla="*/ 58 w 74"/>
                <a:gd name="T57" fmla="*/ 39 h 63"/>
                <a:gd name="T58" fmla="*/ 52 w 74"/>
                <a:gd name="T59" fmla="*/ 36 h 63"/>
                <a:gd name="T60" fmla="*/ 58 w 74"/>
                <a:gd name="T61" fmla="*/ 44 h 63"/>
                <a:gd name="T62" fmla="*/ 60 w 74"/>
                <a:gd name="T63" fmla="*/ 44 h 63"/>
                <a:gd name="T64" fmla="*/ 63 w 74"/>
                <a:gd name="T65" fmla="*/ 44 h 63"/>
                <a:gd name="T66" fmla="*/ 65 w 74"/>
                <a:gd name="T67" fmla="*/ 44 h 63"/>
                <a:gd name="T68" fmla="*/ 65 w 74"/>
                <a:gd name="T69" fmla="*/ 42 h 63"/>
                <a:gd name="T70" fmla="*/ 68 w 74"/>
                <a:gd name="T71" fmla="*/ 42 h 63"/>
                <a:gd name="T72" fmla="*/ 71 w 74"/>
                <a:gd name="T73" fmla="*/ 42 h 63"/>
                <a:gd name="T74" fmla="*/ 71 w 74"/>
                <a:gd name="T75" fmla="*/ 39 h 63"/>
                <a:gd name="T76" fmla="*/ 68 w 74"/>
                <a:gd name="T77" fmla="*/ 52 h 63"/>
                <a:gd name="T78" fmla="*/ 73 w 74"/>
                <a:gd name="T79" fmla="*/ 59 h 63"/>
                <a:gd name="T80" fmla="*/ 71 w 74"/>
                <a:gd name="T81" fmla="*/ 59 h 63"/>
                <a:gd name="T82" fmla="*/ 71 w 74"/>
                <a:gd name="T83" fmla="*/ 62 h 63"/>
                <a:gd name="T84" fmla="*/ 68 w 74"/>
                <a:gd name="T85" fmla="*/ 62 h 63"/>
                <a:gd name="T86" fmla="*/ 65 w 74"/>
                <a:gd name="T87" fmla="*/ 62 h 63"/>
                <a:gd name="T88" fmla="*/ 63 w 74"/>
                <a:gd name="T89" fmla="*/ 62 h 63"/>
                <a:gd name="T90" fmla="*/ 60 w 74"/>
                <a:gd name="T91" fmla="*/ 62 h 63"/>
                <a:gd name="T92" fmla="*/ 58 w 74"/>
                <a:gd name="T93" fmla="*/ 62 h 63"/>
                <a:gd name="T94" fmla="*/ 55 w 74"/>
                <a:gd name="T95" fmla="*/ 62 h 63"/>
                <a:gd name="T96" fmla="*/ 52 w 74"/>
                <a:gd name="T97" fmla="*/ 62 h 63"/>
                <a:gd name="T98" fmla="*/ 52 w 74"/>
                <a:gd name="T99" fmla="*/ 59 h 63"/>
                <a:gd name="T100" fmla="*/ 50 w 74"/>
                <a:gd name="T101" fmla="*/ 59 h 63"/>
                <a:gd name="T102" fmla="*/ 50 w 74"/>
                <a:gd name="T103" fmla="*/ 56 h 63"/>
                <a:gd name="T104" fmla="*/ 47 w 74"/>
                <a:gd name="T105" fmla="*/ 56 h 63"/>
                <a:gd name="T106" fmla="*/ 44 w 74"/>
                <a:gd name="T107" fmla="*/ 54 h 63"/>
                <a:gd name="T108" fmla="*/ 42 w 74"/>
                <a:gd name="T109" fmla="*/ 54 h 63"/>
                <a:gd name="T110" fmla="*/ 42 w 74"/>
                <a:gd name="T111" fmla="*/ 52 h 63"/>
                <a:gd name="T112" fmla="*/ 40 w 74"/>
                <a:gd name="T113" fmla="*/ 52 h 63"/>
                <a:gd name="T114" fmla="*/ 40 w 74"/>
                <a:gd name="T115" fmla="*/ 54 h 63"/>
                <a:gd name="T116" fmla="*/ 40 w 74"/>
                <a:gd name="T117" fmla="*/ 56 h 63"/>
                <a:gd name="T118" fmla="*/ 42 w 74"/>
                <a:gd name="T119" fmla="*/ 56 h 63"/>
                <a:gd name="T120" fmla="*/ 42 w 74"/>
                <a:gd name="T121" fmla="*/ 59 h 63"/>
                <a:gd name="T122" fmla="*/ 0 w 74"/>
                <a:gd name="T123" fmla="*/ 3 h 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
                <a:gd name="T187" fmla="*/ 0 h 63"/>
                <a:gd name="T188" fmla="*/ 74 w 74"/>
                <a:gd name="T189" fmla="*/ 63 h 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 h="63">
                  <a:moveTo>
                    <a:pt x="0" y="3"/>
                  </a:moveTo>
                  <a:lnTo>
                    <a:pt x="37" y="0"/>
                  </a:lnTo>
                  <a:lnTo>
                    <a:pt x="40" y="3"/>
                  </a:lnTo>
                  <a:lnTo>
                    <a:pt x="40" y="6"/>
                  </a:lnTo>
                  <a:lnTo>
                    <a:pt x="42" y="6"/>
                  </a:lnTo>
                  <a:lnTo>
                    <a:pt x="42" y="8"/>
                  </a:lnTo>
                  <a:lnTo>
                    <a:pt x="44" y="8"/>
                  </a:lnTo>
                  <a:lnTo>
                    <a:pt x="44" y="10"/>
                  </a:lnTo>
                  <a:lnTo>
                    <a:pt x="47" y="10"/>
                  </a:lnTo>
                  <a:lnTo>
                    <a:pt x="50" y="10"/>
                  </a:lnTo>
                  <a:lnTo>
                    <a:pt x="52" y="10"/>
                  </a:lnTo>
                  <a:lnTo>
                    <a:pt x="55" y="10"/>
                  </a:lnTo>
                  <a:lnTo>
                    <a:pt x="58" y="10"/>
                  </a:lnTo>
                  <a:lnTo>
                    <a:pt x="60" y="10"/>
                  </a:lnTo>
                  <a:lnTo>
                    <a:pt x="63" y="13"/>
                  </a:lnTo>
                  <a:lnTo>
                    <a:pt x="65" y="13"/>
                  </a:lnTo>
                  <a:lnTo>
                    <a:pt x="65" y="16"/>
                  </a:lnTo>
                  <a:lnTo>
                    <a:pt x="68" y="16"/>
                  </a:lnTo>
                  <a:lnTo>
                    <a:pt x="71" y="18"/>
                  </a:lnTo>
                  <a:lnTo>
                    <a:pt x="68" y="20"/>
                  </a:lnTo>
                  <a:lnTo>
                    <a:pt x="68" y="23"/>
                  </a:lnTo>
                  <a:lnTo>
                    <a:pt x="65" y="23"/>
                  </a:lnTo>
                  <a:lnTo>
                    <a:pt x="63" y="23"/>
                  </a:lnTo>
                  <a:lnTo>
                    <a:pt x="63" y="26"/>
                  </a:lnTo>
                  <a:lnTo>
                    <a:pt x="60" y="26"/>
                  </a:lnTo>
                  <a:lnTo>
                    <a:pt x="58" y="26"/>
                  </a:lnTo>
                  <a:lnTo>
                    <a:pt x="55" y="28"/>
                  </a:lnTo>
                  <a:lnTo>
                    <a:pt x="65" y="36"/>
                  </a:lnTo>
                  <a:lnTo>
                    <a:pt x="58" y="39"/>
                  </a:lnTo>
                  <a:lnTo>
                    <a:pt x="52" y="36"/>
                  </a:lnTo>
                  <a:lnTo>
                    <a:pt x="58" y="44"/>
                  </a:lnTo>
                  <a:lnTo>
                    <a:pt x="60" y="44"/>
                  </a:lnTo>
                  <a:lnTo>
                    <a:pt x="63" y="44"/>
                  </a:lnTo>
                  <a:lnTo>
                    <a:pt x="65" y="44"/>
                  </a:lnTo>
                  <a:lnTo>
                    <a:pt x="65" y="42"/>
                  </a:lnTo>
                  <a:lnTo>
                    <a:pt x="68" y="42"/>
                  </a:lnTo>
                  <a:lnTo>
                    <a:pt x="71" y="42"/>
                  </a:lnTo>
                  <a:lnTo>
                    <a:pt x="71" y="39"/>
                  </a:lnTo>
                  <a:lnTo>
                    <a:pt x="68" y="52"/>
                  </a:lnTo>
                  <a:lnTo>
                    <a:pt x="73" y="59"/>
                  </a:lnTo>
                  <a:lnTo>
                    <a:pt x="71" y="59"/>
                  </a:lnTo>
                  <a:lnTo>
                    <a:pt x="71" y="62"/>
                  </a:lnTo>
                  <a:lnTo>
                    <a:pt x="68" y="62"/>
                  </a:lnTo>
                  <a:lnTo>
                    <a:pt x="65" y="62"/>
                  </a:lnTo>
                  <a:lnTo>
                    <a:pt x="63" y="62"/>
                  </a:lnTo>
                  <a:lnTo>
                    <a:pt x="60" y="62"/>
                  </a:lnTo>
                  <a:lnTo>
                    <a:pt x="58" y="62"/>
                  </a:lnTo>
                  <a:lnTo>
                    <a:pt x="55" y="62"/>
                  </a:lnTo>
                  <a:lnTo>
                    <a:pt x="52" y="62"/>
                  </a:lnTo>
                  <a:lnTo>
                    <a:pt x="52" y="59"/>
                  </a:lnTo>
                  <a:lnTo>
                    <a:pt x="50" y="59"/>
                  </a:lnTo>
                  <a:lnTo>
                    <a:pt x="50" y="56"/>
                  </a:lnTo>
                  <a:lnTo>
                    <a:pt x="47" y="56"/>
                  </a:lnTo>
                  <a:lnTo>
                    <a:pt x="44" y="54"/>
                  </a:lnTo>
                  <a:lnTo>
                    <a:pt x="42" y="54"/>
                  </a:lnTo>
                  <a:lnTo>
                    <a:pt x="42" y="52"/>
                  </a:lnTo>
                  <a:lnTo>
                    <a:pt x="40" y="52"/>
                  </a:lnTo>
                  <a:lnTo>
                    <a:pt x="40" y="54"/>
                  </a:lnTo>
                  <a:lnTo>
                    <a:pt x="40" y="56"/>
                  </a:lnTo>
                  <a:lnTo>
                    <a:pt x="42" y="56"/>
                  </a:lnTo>
                  <a:lnTo>
                    <a:pt x="42" y="59"/>
                  </a:lnTo>
                  <a:lnTo>
                    <a:pt x="0" y="3"/>
                  </a:lnTo>
                </a:path>
              </a:pathLst>
            </a:custGeom>
            <a:solidFill>
              <a:srgbClr val="00C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24" name="Freeform 706"/>
            <p:cNvSpPr>
              <a:spLocks/>
            </p:cNvSpPr>
            <p:nvPr/>
          </p:nvSpPr>
          <p:spPr bwMode="auto">
            <a:xfrm>
              <a:off x="5123" y="3845"/>
              <a:ext cx="100" cy="63"/>
            </a:xfrm>
            <a:custGeom>
              <a:avLst/>
              <a:gdLst>
                <a:gd name="T0" fmla="*/ 86 w 100"/>
                <a:gd name="T1" fmla="*/ 41 h 63"/>
                <a:gd name="T2" fmla="*/ 86 w 100"/>
                <a:gd name="T3" fmla="*/ 43 h 63"/>
                <a:gd name="T4" fmla="*/ 88 w 100"/>
                <a:gd name="T5" fmla="*/ 43 h 63"/>
                <a:gd name="T6" fmla="*/ 88 w 100"/>
                <a:gd name="T7" fmla="*/ 46 h 63"/>
                <a:gd name="T8" fmla="*/ 91 w 100"/>
                <a:gd name="T9" fmla="*/ 46 h 63"/>
                <a:gd name="T10" fmla="*/ 94 w 100"/>
                <a:gd name="T11" fmla="*/ 46 h 63"/>
                <a:gd name="T12" fmla="*/ 96 w 100"/>
                <a:gd name="T13" fmla="*/ 46 h 63"/>
                <a:gd name="T14" fmla="*/ 99 w 100"/>
                <a:gd name="T15" fmla="*/ 46 h 63"/>
                <a:gd name="T16" fmla="*/ 94 w 100"/>
                <a:gd name="T17" fmla="*/ 49 h 63"/>
                <a:gd name="T18" fmla="*/ 99 w 100"/>
                <a:gd name="T19" fmla="*/ 62 h 63"/>
                <a:gd name="T20" fmla="*/ 67 w 100"/>
                <a:gd name="T21" fmla="*/ 54 h 63"/>
                <a:gd name="T22" fmla="*/ 40 w 100"/>
                <a:gd name="T23" fmla="*/ 56 h 63"/>
                <a:gd name="T24" fmla="*/ 48 w 100"/>
                <a:gd name="T25" fmla="*/ 43 h 63"/>
                <a:gd name="T26" fmla="*/ 43 w 100"/>
                <a:gd name="T27" fmla="*/ 46 h 63"/>
                <a:gd name="T28" fmla="*/ 40 w 100"/>
                <a:gd name="T29" fmla="*/ 46 h 63"/>
                <a:gd name="T30" fmla="*/ 38 w 100"/>
                <a:gd name="T31" fmla="*/ 46 h 63"/>
                <a:gd name="T32" fmla="*/ 38 w 100"/>
                <a:gd name="T33" fmla="*/ 49 h 63"/>
                <a:gd name="T34" fmla="*/ 34 w 100"/>
                <a:gd name="T35" fmla="*/ 49 h 63"/>
                <a:gd name="T36" fmla="*/ 34 w 100"/>
                <a:gd name="T37" fmla="*/ 51 h 63"/>
                <a:gd name="T38" fmla="*/ 32 w 100"/>
                <a:gd name="T39" fmla="*/ 51 h 63"/>
                <a:gd name="T40" fmla="*/ 29 w 100"/>
                <a:gd name="T41" fmla="*/ 51 h 63"/>
                <a:gd name="T42" fmla="*/ 26 w 100"/>
                <a:gd name="T43" fmla="*/ 51 h 63"/>
                <a:gd name="T44" fmla="*/ 24 w 100"/>
                <a:gd name="T45" fmla="*/ 51 h 63"/>
                <a:gd name="T46" fmla="*/ 21 w 100"/>
                <a:gd name="T47" fmla="*/ 51 h 63"/>
                <a:gd name="T48" fmla="*/ 21 w 100"/>
                <a:gd name="T49" fmla="*/ 54 h 63"/>
                <a:gd name="T50" fmla="*/ 19 w 100"/>
                <a:gd name="T51" fmla="*/ 54 h 63"/>
                <a:gd name="T52" fmla="*/ 26 w 100"/>
                <a:gd name="T53" fmla="*/ 41 h 63"/>
                <a:gd name="T54" fmla="*/ 19 w 100"/>
                <a:gd name="T55" fmla="*/ 46 h 63"/>
                <a:gd name="T56" fmla="*/ 19 w 100"/>
                <a:gd name="T57" fmla="*/ 41 h 63"/>
                <a:gd name="T58" fmla="*/ 11 w 100"/>
                <a:gd name="T59" fmla="*/ 41 h 63"/>
                <a:gd name="T60" fmla="*/ 13 w 100"/>
                <a:gd name="T61" fmla="*/ 33 h 63"/>
                <a:gd name="T62" fmla="*/ 0 w 100"/>
                <a:gd name="T63" fmla="*/ 27 h 63"/>
                <a:gd name="T64" fmla="*/ 21 w 100"/>
                <a:gd name="T65" fmla="*/ 6 h 63"/>
                <a:gd name="T66" fmla="*/ 19 w 100"/>
                <a:gd name="T67" fmla="*/ 0 h 63"/>
                <a:gd name="T68" fmla="*/ 86 w 100"/>
                <a:gd name="T69" fmla="*/ 41 h 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0"/>
                <a:gd name="T106" fmla="*/ 0 h 63"/>
                <a:gd name="T107" fmla="*/ 100 w 100"/>
                <a:gd name="T108" fmla="*/ 63 h 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0" h="63">
                  <a:moveTo>
                    <a:pt x="86" y="41"/>
                  </a:moveTo>
                  <a:lnTo>
                    <a:pt x="86" y="43"/>
                  </a:lnTo>
                  <a:lnTo>
                    <a:pt x="88" y="43"/>
                  </a:lnTo>
                  <a:lnTo>
                    <a:pt x="88" y="46"/>
                  </a:lnTo>
                  <a:lnTo>
                    <a:pt x="91" y="46"/>
                  </a:lnTo>
                  <a:lnTo>
                    <a:pt x="94" y="46"/>
                  </a:lnTo>
                  <a:lnTo>
                    <a:pt x="96" y="46"/>
                  </a:lnTo>
                  <a:lnTo>
                    <a:pt x="99" y="46"/>
                  </a:lnTo>
                  <a:lnTo>
                    <a:pt x="94" y="49"/>
                  </a:lnTo>
                  <a:lnTo>
                    <a:pt x="99" y="62"/>
                  </a:lnTo>
                  <a:lnTo>
                    <a:pt x="67" y="54"/>
                  </a:lnTo>
                  <a:lnTo>
                    <a:pt x="40" y="56"/>
                  </a:lnTo>
                  <a:lnTo>
                    <a:pt x="48" y="43"/>
                  </a:lnTo>
                  <a:lnTo>
                    <a:pt x="43" y="46"/>
                  </a:lnTo>
                  <a:lnTo>
                    <a:pt x="40" y="46"/>
                  </a:lnTo>
                  <a:lnTo>
                    <a:pt x="38" y="46"/>
                  </a:lnTo>
                  <a:lnTo>
                    <a:pt x="38" y="49"/>
                  </a:lnTo>
                  <a:lnTo>
                    <a:pt x="34" y="49"/>
                  </a:lnTo>
                  <a:lnTo>
                    <a:pt x="34" y="51"/>
                  </a:lnTo>
                  <a:lnTo>
                    <a:pt x="32" y="51"/>
                  </a:lnTo>
                  <a:lnTo>
                    <a:pt x="29" y="51"/>
                  </a:lnTo>
                  <a:lnTo>
                    <a:pt x="26" y="51"/>
                  </a:lnTo>
                  <a:lnTo>
                    <a:pt x="24" y="51"/>
                  </a:lnTo>
                  <a:lnTo>
                    <a:pt x="21" y="51"/>
                  </a:lnTo>
                  <a:lnTo>
                    <a:pt x="21" y="54"/>
                  </a:lnTo>
                  <a:lnTo>
                    <a:pt x="19" y="54"/>
                  </a:lnTo>
                  <a:lnTo>
                    <a:pt x="26" y="41"/>
                  </a:lnTo>
                  <a:lnTo>
                    <a:pt x="19" y="46"/>
                  </a:lnTo>
                  <a:lnTo>
                    <a:pt x="19" y="41"/>
                  </a:lnTo>
                  <a:lnTo>
                    <a:pt x="11" y="41"/>
                  </a:lnTo>
                  <a:lnTo>
                    <a:pt x="13" y="33"/>
                  </a:lnTo>
                  <a:lnTo>
                    <a:pt x="0" y="27"/>
                  </a:lnTo>
                  <a:lnTo>
                    <a:pt x="21" y="6"/>
                  </a:lnTo>
                  <a:lnTo>
                    <a:pt x="19" y="0"/>
                  </a:lnTo>
                  <a:lnTo>
                    <a:pt x="86" y="41"/>
                  </a:lnTo>
                </a:path>
              </a:pathLst>
            </a:custGeom>
            <a:solidFill>
              <a:srgbClr val="00C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25" name="Freeform 707"/>
            <p:cNvSpPr>
              <a:spLocks/>
            </p:cNvSpPr>
            <p:nvPr/>
          </p:nvSpPr>
          <p:spPr bwMode="auto">
            <a:xfrm>
              <a:off x="5130" y="3717"/>
              <a:ext cx="65" cy="113"/>
            </a:xfrm>
            <a:custGeom>
              <a:avLst/>
              <a:gdLst>
                <a:gd name="T0" fmla="*/ 19 w 65"/>
                <a:gd name="T1" fmla="*/ 112 h 113"/>
                <a:gd name="T2" fmla="*/ 8 w 65"/>
                <a:gd name="T3" fmla="*/ 96 h 113"/>
                <a:gd name="T4" fmla="*/ 14 w 65"/>
                <a:gd name="T5" fmla="*/ 88 h 113"/>
                <a:gd name="T6" fmla="*/ 19 w 65"/>
                <a:gd name="T7" fmla="*/ 88 h 113"/>
                <a:gd name="T8" fmla="*/ 24 w 65"/>
                <a:gd name="T9" fmla="*/ 88 h 113"/>
                <a:gd name="T10" fmla="*/ 30 w 65"/>
                <a:gd name="T11" fmla="*/ 88 h 113"/>
                <a:gd name="T12" fmla="*/ 35 w 65"/>
                <a:gd name="T13" fmla="*/ 88 h 113"/>
                <a:gd name="T14" fmla="*/ 35 w 65"/>
                <a:gd name="T15" fmla="*/ 83 h 113"/>
                <a:gd name="T16" fmla="*/ 22 w 65"/>
                <a:gd name="T17" fmla="*/ 83 h 113"/>
                <a:gd name="T18" fmla="*/ 22 w 65"/>
                <a:gd name="T19" fmla="*/ 78 h 113"/>
                <a:gd name="T20" fmla="*/ 24 w 65"/>
                <a:gd name="T21" fmla="*/ 76 h 113"/>
                <a:gd name="T22" fmla="*/ 11 w 65"/>
                <a:gd name="T23" fmla="*/ 78 h 113"/>
                <a:gd name="T24" fmla="*/ 3 w 65"/>
                <a:gd name="T25" fmla="*/ 76 h 113"/>
                <a:gd name="T26" fmla="*/ 6 w 65"/>
                <a:gd name="T27" fmla="*/ 73 h 113"/>
                <a:gd name="T28" fmla="*/ 8 w 65"/>
                <a:gd name="T29" fmla="*/ 70 h 113"/>
                <a:gd name="T30" fmla="*/ 11 w 65"/>
                <a:gd name="T31" fmla="*/ 68 h 113"/>
                <a:gd name="T32" fmla="*/ 11 w 65"/>
                <a:gd name="T33" fmla="*/ 62 h 113"/>
                <a:gd name="T34" fmla="*/ 8 w 65"/>
                <a:gd name="T35" fmla="*/ 60 h 113"/>
                <a:gd name="T36" fmla="*/ 11 w 65"/>
                <a:gd name="T37" fmla="*/ 57 h 113"/>
                <a:gd name="T38" fmla="*/ 16 w 65"/>
                <a:gd name="T39" fmla="*/ 57 h 113"/>
                <a:gd name="T40" fmla="*/ 22 w 65"/>
                <a:gd name="T41" fmla="*/ 57 h 113"/>
                <a:gd name="T42" fmla="*/ 27 w 65"/>
                <a:gd name="T43" fmla="*/ 57 h 113"/>
                <a:gd name="T44" fmla="*/ 30 w 65"/>
                <a:gd name="T45" fmla="*/ 54 h 113"/>
                <a:gd name="T46" fmla="*/ 32 w 65"/>
                <a:gd name="T47" fmla="*/ 50 h 113"/>
                <a:gd name="T48" fmla="*/ 35 w 65"/>
                <a:gd name="T49" fmla="*/ 47 h 113"/>
                <a:gd name="T50" fmla="*/ 37 w 65"/>
                <a:gd name="T51" fmla="*/ 42 h 113"/>
                <a:gd name="T52" fmla="*/ 24 w 65"/>
                <a:gd name="T53" fmla="*/ 39 h 113"/>
                <a:gd name="T54" fmla="*/ 35 w 65"/>
                <a:gd name="T55" fmla="*/ 24 h 113"/>
                <a:gd name="T56" fmla="*/ 30 w 65"/>
                <a:gd name="T57" fmla="*/ 24 h 113"/>
                <a:gd name="T58" fmla="*/ 27 w 65"/>
                <a:gd name="T59" fmla="*/ 26 h 113"/>
                <a:gd name="T60" fmla="*/ 27 w 65"/>
                <a:gd name="T61" fmla="*/ 26 h 113"/>
                <a:gd name="T62" fmla="*/ 27 w 65"/>
                <a:gd name="T63" fmla="*/ 21 h 113"/>
                <a:gd name="T64" fmla="*/ 27 w 65"/>
                <a:gd name="T65" fmla="*/ 16 h 113"/>
                <a:gd name="T66" fmla="*/ 30 w 65"/>
                <a:gd name="T67" fmla="*/ 13 h 113"/>
                <a:gd name="T68" fmla="*/ 35 w 65"/>
                <a:gd name="T69" fmla="*/ 13 h 113"/>
                <a:gd name="T70" fmla="*/ 37 w 65"/>
                <a:gd name="T71" fmla="*/ 10 h 113"/>
                <a:gd name="T72" fmla="*/ 41 w 65"/>
                <a:gd name="T73" fmla="*/ 8 h 113"/>
                <a:gd name="T74" fmla="*/ 43 w 65"/>
                <a:gd name="T75" fmla="*/ 3 h 113"/>
                <a:gd name="T76" fmla="*/ 49 w 65"/>
                <a:gd name="T77" fmla="*/ 3 h 113"/>
                <a:gd name="T78" fmla="*/ 64 w 65"/>
                <a:gd name="T79" fmla="*/ 112 h 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5"/>
                <a:gd name="T121" fmla="*/ 0 h 113"/>
                <a:gd name="T122" fmla="*/ 65 w 65"/>
                <a:gd name="T123" fmla="*/ 113 h 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5" h="113">
                  <a:moveTo>
                    <a:pt x="64" y="112"/>
                  </a:moveTo>
                  <a:lnTo>
                    <a:pt x="19" y="112"/>
                  </a:lnTo>
                  <a:lnTo>
                    <a:pt x="3" y="101"/>
                  </a:lnTo>
                  <a:lnTo>
                    <a:pt x="8" y="96"/>
                  </a:lnTo>
                  <a:lnTo>
                    <a:pt x="3" y="91"/>
                  </a:lnTo>
                  <a:lnTo>
                    <a:pt x="14" y="88"/>
                  </a:lnTo>
                  <a:lnTo>
                    <a:pt x="16" y="88"/>
                  </a:lnTo>
                  <a:lnTo>
                    <a:pt x="19" y="88"/>
                  </a:lnTo>
                  <a:lnTo>
                    <a:pt x="22" y="88"/>
                  </a:lnTo>
                  <a:lnTo>
                    <a:pt x="24" y="88"/>
                  </a:lnTo>
                  <a:lnTo>
                    <a:pt x="27" y="88"/>
                  </a:lnTo>
                  <a:lnTo>
                    <a:pt x="30" y="88"/>
                  </a:lnTo>
                  <a:lnTo>
                    <a:pt x="32" y="88"/>
                  </a:lnTo>
                  <a:lnTo>
                    <a:pt x="35" y="88"/>
                  </a:lnTo>
                  <a:lnTo>
                    <a:pt x="35" y="86"/>
                  </a:lnTo>
                  <a:lnTo>
                    <a:pt x="35" y="83"/>
                  </a:lnTo>
                  <a:lnTo>
                    <a:pt x="19" y="83"/>
                  </a:lnTo>
                  <a:lnTo>
                    <a:pt x="22" y="83"/>
                  </a:lnTo>
                  <a:lnTo>
                    <a:pt x="22" y="81"/>
                  </a:lnTo>
                  <a:lnTo>
                    <a:pt x="22" y="78"/>
                  </a:lnTo>
                  <a:lnTo>
                    <a:pt x="22" y="76"/>
                  </a:lnTo>
                  <a:lnTo>
                    <a:pt x="24" y="76"/>
                  </a:lnTo>
                  <a:lnTo>
                    <a:pt x="24" y="73"/>
                  </a:lnTo>
                  <a:lnTo>
                    <a:pt x="11" y="78"/>
                  </a:lnTo>
                  <a:lnTo>
                    <a:pt x="0" y="78"/>
                  </a:lnTo>
                  <a:lnTo>
                    <a:pt x="3" y="76"/>
                  </a:lnTo>
                  <a:lnTo>
                    <a:pt x="6" y="76"/>
                  </a:lnTo>
                  <a:lnTo>
                    <a:pt x="6" y="73"/>
                  </a:lnTo>
                  <a:lnTo>
                    <a:pt x="8" y="73"/>
                  </a:lnTo>
                  <a:lnTo>
                    <a:pt x="8" y="70"/>
                  </a:lnTo>
                  <a:lnTo>
                    <a:pt x="11" y="70"/>
                  </a:lnTo>
                  <a:lnTo>
                    <a:pt x="11" y="68"/>
                  </a:lnTo>
                  <a:lnTo>
                    <a:pt x="11" y="65"/>
                  </a:lnTo>
                  <a:lnTo>
                    <a:pt x="11" y="62"/>
                  </a:lnTo>
                  <a:lnTo>
                    <a:pt x="11" y="60"/>
                  </a:lnTo>
                  <a:lnTo>
                    <a:pt x="8" y="60"/>
                  </a:lnTo>
                  <a:lnTo>
                    <a:pt x="11" y="60"/>
                  </a:lnTo>
                  <a:lnTo>
                    <a:pt x="11" y="57"/>
                  </a:lnTo>
                  <a:lnTo>
                    <a:pt x="14" y="57"/>
                  </a:lnTo>
                  <a:lnTo>
                    <a:pt x="16" y="57"/>
                  </a:lnTo>
                  <a:lnTo>
                    <a:pt x="19" y="57"/>
                  </a:lnTo>
                  <a:lnTo>
                    <a:pt x="22" y="57"/>
                  </a:lnTo>
                  <a:lnTo>
                    <a:pt x="24" y="57"/>
                  </a:lnTo>
                  <a:lnTo>
                    <a:pt x="27" y="57"/>
                  </a:lnTo>
                  <a:lnTo>
                    <a:pt x="27" y="54"/>
                  </a:lnTo>
                  <a:lnTo>
                    <a:pt x="30" y="54"/>
                  </a:lnTo>
                  <a:lnTo>
                    <a:pt x="32" y="52"/>
                  </a:lnTo>
                  <a:lnTo>
                    <a:pt x="32" y="50"/>
                  </a:lnTo>
                  <a:lnTo>
                    <a:pt x="35" y="50"/>
                  </a:lnTo>
                  <a:lnTo>
                    <a:pt x="35" y="47"/>
                  </a:lnTo>
                  <a:lnTo>
                    <a:pt x="35" y="44"/>
                  </a:lnTo>
                  <a:lnTo>
                    <a:pt x="37" y="42"/>
                  </a:lnTo>
                  <a:lnTo>
                    <a:pt x="37" y="39"/>
                  </a:lnTo>
                  <a:lnTo>
                    <a:pt x="24" y="39"/>
                  </a:lnTo>
                  <a:lnTo>
                    <a:pt x="35" y="26"/>
                  </a:lnTo>
                  <a:lnTo>
                    <a:pt x="35" y="24"/>
                  </a:lnTo>
                  <a:lnTo>
                    <a:pt x="32" y="24"/>
                  </a:lnTo>
                  <a:lnTo>
                    <a:pt x="30" y="24"/>
                  </a:lnTo>
                  <a:lnTo>
                    <a:pt x="30" y="26"/>
                  </a:lnTo>
                  <a:lnTo>
                    <a:pt x="27" y="26"/>
                  </a:lnTo>
                  <a:lnTo>
                    <a:pt x="27" y="28"/>
                  </a:lnTo>
                  <a:lnTo>
                    <a:pt x="27" y="26"/>
                  </a:lnTo>
                  <a:lnTo>
                    <a:pt x="27" y="24"/>
                  </a:lnTo>
                  <a:lnTo>
                    <a:pt x="27" y="21"/>
                  </a:lnTo>
                  <a:lnTo>
                    <a:pt x="27" y="18"/>
                  </a:lnTo>
                  <a:lnTo>
                    <a:pt x="27" y="16"/>
                  </a:lnTo>
                  <a:lnTo>
                    <a:pt x="27" y="13"/>
                  </a:lnTo>
                  <a:lnTo>
                    <a:pt x="30" y="13"/>
                  </a:lnTo>
                  <a:lnTo>
                    <a:pt x="32" y="13"/>
                  </a:lnTo>
                  <a:lnTo>
                    <a:pt x="35" y="13"/>
                  </a:lnTo>
                  <a:lnTo>
                    <a:pt x="35" y="10"/>
                  </a:lnTo>
                  <a:lnTo>
                    <a:pt x="37" y="10"/>
                  </a:lnTo>
                  <a:lnTo>
                    <a:pt x="41" y="10"/>
                  </a:lnTo>
                  <a:lnTo>
                    <a:pt x="41" y="8"/>
                  </a:lnTo>
                  <a:lnTo>
                    <a:pt x="41" y="6"/>
                  </a:lnTo>
                  <a:lnTo>
                    <a:pt x="43" y="3"/>
                  </a:lnTo>
                  <a:lnTo>
                    <a:pt x="46" y="3"/>
                  </a:lnTo>
                  <a:lnTo>
                    <a:pt x="49" y="3"/>
                  </a:lnTo>
                  <a:lnTo>
                    <a:pt x="49" y="0"/>
                  </a:lnTo>
                  <a:lnTo>
                    <a:pt x="64" y="112"/>
                  </a:lnTo>
                </a:path>
              </a:pathLst>
            </a:custGeom>
            <a:solidFill>
              <a:srgbClr val="00C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26" name="Freeform 708"/>
            <p:cNvSpPr>
              <a:spLocks/>
            </p:cNvSpPr>
            <p:nvPr/>
          </p:nvSpPr>
          <p:spPr bwMode="auto">
            <a:xfrm>
              <a:off x="5179" y="3706"/>
              <a:ext cx="54" cy="116"/>
            </a:xfrm>
            <a:custGeom>
              <a:avLst/>
              <a:gdLst>
                <a:gd name="T0" fmla="*/ 0 w 54"/>
                <a:gd name="T1" fmla="*/ 8 h 116"/>
                <a:gd name="T2" fmla="*/ 2 w 54"/>
                <a:gd name="T3" fmla="*/ 6 h 116"/>
                <a:gd name="T4" fmla="*/ 5 w 54"/>
                <a:gd name="T5" fmla="*/ 0 h 116"/>
                <a:gd name="T6" fmla="*/ 5 w 54"/>
                <a:gd name="T7" fmla="*/ 6 h 116"/>
                <a:gd name="T8" fmla="*/ 8 w 54"/>
                <a:gd name="T9" fmla="*/ 8 h 116"/>
                <a:gd name="T10" fmla="*/ 11 w 54"/>
                <a:gd name="T11" fmla="*/ 13 h 116"/>
                <a:gd name="T12" fmla="*/ 16 w 54"/>
                <a:gd name="T13" fmla="*/ 13 h 116"/>
                <a:gd name="T14" fmla="*/ 19 w 54"/>
                <a:gd name="T15" fmla="*/ 16 h 116"/>
                <a:gd name="T16" fmla="*/ 21 w 54"/>
                <a:gd name="T17" fmla="*/ 18 h 116"/>
                <a:gd name="T18" fmla="*/ 24 w 54"/>
                <a:gd name="T19" fmla="*/ 21 h 116"/>
                <a:gd name="T20" fmla="*/ 13 w 54"/>
                <a:gd name="T21" fmla="*/ 26 h 116"/>
                <a:gd name="T22" fmla="*/ 29 w 54"/>
                <a:gd name="T23" fmla="*/ 44 h 116"/>
                <a:gd name="T24" fmla="*/ 32 w 54"/>
                <a:gd name="T25" fmla="*/ 52 h 116"/>
                <a:gd name="T26" fmla="*/ 24 w 54"/>
                <a:gd name="T27" fmla="*/ 55 h 116"/>
                <a:gd name="T28" fmla="*/ 29 w 54"/>
                <a:gd name="T29" fmla="*/ 57 h 116"/>
                <a:gd name="T30" fmla="*/ 29 w 54"/>
                <a:gd name="T31" fmla="*/ 63 h 116"/>
                <a:gd name="T32" fmla="*/ 34 w 54"/>
                <a:gd name="T33" fmla="*/ 65 h 116"/>
                <a:gd name="T34" fmla="*/ 37 w 54"/>
                <a:gd name="T35" fmla="*/ 67 h 116"/>
                <a:gd name="T36" fmla="*/ 42 w 54"/>
                <a:gd name="T37" fmla="*/ 67 h 116"/>
                <a:gd name="T38" fmla="*/ 46 w 54"/>
                <a:gd name="T39" fmla="*/ 71 h 116"/>
                <a:gd name="T40" fmla="*/ 40 w 54"/>
                <a:gd name="T41" fmla="*/ 73 h 116"/>
                <a:gd name="T42" fmla="*/ 37 w 54"/>
                <a:gd name="T43" fmla="*/ 76 h 116"/>
                <a:gd name="T44" fmla="*/ 40 w 54"/>
                <a:gd name="T45" fmla="*/ 79 h 116"/>
                <a:gd name="T46" fmla="*/ 46 w 54"/>
                <a:gd name="T47" fmla="*/ 79 h 116"/>
                <a:gd name="T48" fmla="*/ 48 w 54"/>
                <a:gd name="T49" fmla="*/ 81 h 116"/>
                <a:gd name="T50" fmla="*/ 53 w 54"/>
                <a:gd name="T51" fmla="*/ 81 h 116"/>
                <a:gd name="T52" fmla="*/ 51 w 54"/>
                <a:gd name="T53" fmla="*/ 83 h 116"/>
                <a:gd name="T54" fmla="*/ 48 w 54"/>
                <a:gd name="T55" fmla="*/ 86 h 116"/>
                <a:gd name="T56" fmla="*/ 42 w 54"/>
                <a:gd name="T57" fmla="*/ 86 h 116"/>
                <a:gd name="T58" fmla="*/ 40 w 54"/>
                <a:gd name="T59" fmla="*/ 89 h 116"/>
                <a:gd name="T60" fmla="*/ 37 w 54"/>
                <a:gd name="T61" fmla="*/ 91 h 116"/>
                <a:gd name="T62" fmla="*/ 32 w 54"/>
                <a:gd name="T63" fmla="*/ 91 h 116"/>
                <a:gd name="T64" fmla="*/ 29 w 54"/>
                <a:gd name="T65" fmla="*/ 89 h 116"/>
                <a:gd name="T66" fmla="*/ 24 w 54"/>
                <a:gd name="T67" fmla="*/ 86 h 116"/>
                <a:gd name="T68" fmla="*/ 21 w 54"/>
                <a:gd name="T69" fmla="*/ 83 h 116"/>
                <a:gd name="T70" fmla="*/ 16 w 54"/>
                <a:gd name="T71" fmla="*/ 86 h 116"/>
                <a:gd name="T72" fmla="*/ 19 w 54"/>
                <a:gd name="T73" fmla="*/ 89 h 116"/>
                <a:gd name="T74" fmla="*/ 24 w 54"/>
                <a:gd name="T75" fmla="*/ 91 h 116"/>
                <a:gd name="T76" fmla="*/ 27 w 54"/>
                <a:gd name="T77" fmla="*/ 94 h 116"/>
                <a:gd name="T78" fmla="*/ 29 w 54"/>
                <a:gd name="T79" fmla="*/ 97 h 116"/>
                <a:gd name="T80" fmla="*/ 32 w 54"/>
                <a:gd name="T81" fmla="*/ 99 h 116"/>
                <a:gd name="T82" fmla="*/ 32 w 54"/>
                <a:gd name="T83" fmla="*/ 105 h 116"/>
                <a:gd name="T84" fmla="*/ 34 w 54"/>
                <a:gd name="T85" fmla="*/ 107 h 116"/>
                <a:gd name="T86" fmla="*/ 37 w 54"/>
                <a:gd name="T87" fmla="*/ 109 h 116"/>
                <a:gd name="T88" fmla="*/ 40 w 54"/>
                <a:gd name="T89" fmla="*/ 112 h 116"/>
                <a:gd name="T90" fmla="*/ 0 w 54"/>
                <a:gd name="T91" fmla="*/ 1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
                <a:gd name="T139" fmla="*/ 0 h 116"/>
                <a:gd name="T140" fmla="*/ 54 w 54"/>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 h="116">
                  <a:moveTo>
                    <a:pt x="0" y="10"/>
                  </a:moveTo>
                  <a:lnTo>
                    <a:pt x="0" y="8"/>
                  </a:lnTo>
                  <a:lnTo>
                    <a:pt x="2" y="8"/>
                  </a:lnTo>
                  <a:lnTo>
                    <a:pt x="2" y="6"/>
                  </a:lnTo>
                  <a:lnTo>
                    <a:pt x="5" y="3"/>
                  </a:lnTo>
                  <a:lnTo>
                    <a:pt x="5" y="0"/>
                  </a:lnTo>
                  <a:lnTo>
                    <a:pt x="5" y="3"/>
                  </a:lnTo>
                  <a:lnTo>
                    <a:pt x="5" y="6"/>
                  </a:lnTo>
                  <a:lnTo>
                    <a:pt x="8" y="6"/>
                  </a:lnTo>
                  <a:lnTo>
                    <a:pt x="8" y="8"/>
                  </a:lnTo>
                  <a:lnTo>
                    <a:pt x="11" y="10"/>
                  </a:lnTo>
                  <a:lnTo>
                    <a:pt x="11" y="13"/>
                  </a:lnTo>
                  <a:lnTo>
                    <a:pt x="13" y="13"/>
                  </a:lnTo>
                  <a:lnTo>
                    <a:pt x="16" y="13"/>
                  </a:lnTo>
                  <a:lnTo>
                    <a:pt x="16" y="16"/>
                  </a:lnTo>
                  <a:lnTo>
                    <a:pt x="19" y="16"/>
                  </a:lnTo>
                  <a:lnTo>
                    <a:pt x="19" y="18"/>
                  </a:lnTo>
                  <a:lnTo>
                    <a:pt x="21" y="18"/>
                  </a:lnTo>
                  <a:lnTo>
                    <a:pt x="21" y="21"/>
                  </a:lnTo>
                  <a:lnTo>
                    <a:pt x="24" y="21"/>
                  </a:lnTo>
                  <a:lnTo>
                    <a:pt x="27" y="21"/>
                  </a:lnTo>
                  <a:lnTo>
                    <a:pt x="13" y="26"/>
                  </a:lnTo>
                  <a:lnTo>
                    <a:pt x="29" y="42"/>
                  </a:lnTo>
                  <a:lnTo>
                    <a:pt x="29" y="44"/>
                  </a:lnTo>
                  <a:lnTo>
                    <a:pt x="29" y="49"/>
                  </a:lnTo>
                  <a:lnTo>
                    <a:pt x="32" y="52"/>
                  </a:lnTo>
                  <a:lnTo>
                    <a:pt x="21" y="52"/>
                  </a:lnTo>
                  <a:lnTo>
                    <a:pt x="24" y="55"/>
                  </a:lnTo>
                  <a:lnTo>
                    <a:pt x="27" y="57"/>
                  </a:lnTo>
                  <a:lnTo>
                    <a:pt x="29" y="57"/>
                  </a:lnTo>
                  <a:lnTo>
                    <a:pt x="29" y="60"/>
                  </a:lnTo>
                  <a:lnTo>
                    <a:pt x="29" y="63"/>
                  </a:lnTo>
                  <a:lnTo>
                    <a:pt x="32" y="65"/>
                  </a:lnTo>
                  <a:lnTo>
                    <a:pt x="34" y="65"/>
                  </a:lnTo>
                  <a:lnTo>
                    <a:pt x="34" y="67"/>
                  </a:lnTo>
                  <a:lnTo>
                    <a:pt x="37" y="67"/>
                  </a:lnTo>
                  <a:lnTo>
                    <a:pt x="40" y="67"/>
                  </a:lnTo>
                  <a:lnTo>
                    <a:pt x="42" y="67"/>
                  </a:lnTo>
                  <a:lnTo>
                    <a:pt x="42" y="71"/>
                  </a:lnTo>
                  <a:lnTo>
                    <a:pt x="46" y="71"/>
                  </a:lnTo>
                  <a:lnTo>
                    <a:pt x="42" y="71"/>
                  </a:lnTo>
                  <a:lnTo>
                    <a:pt x="40" y="73"/>
                  </a:lnTo>
                  <a:lnTo>
                    <a:pt x="37" y="73"/>
                  </a:lnTo>
                  <a:lnTo>
                    <a:pt x="37" y="76"/>
                  </a:lnTo>
                  <a:lnTo>
                    <a:pt x="37" y="79"/>
                  </a:lnTo>
                  <a:lnTo>
                    <a:pt x="40" y="79"/>
                  </a:lnTo>
                  <a:lnTo>
                    <a:pt x="42" y="79"/>
                  </a:lnTo>
                  <a:lnTo>
                    <a:pt x="46" y="79"/>
                  </a:lnTo>
                  <a:lnTo>
                    <a:pt x="48" y="79"/>
                  </a:lnTo>
                  <a:lnTo>
                    <a:pt x="48" y="81"/>
                  </a:lnTo>
                  <a:lnTo>
                    <a:pt x="51" y="81"/>
                  </a:lnTo>
                  <a:lnTo>
                    <a:pt x="53" y="81"/>
                  </a:lnTo>
                  <a:lnTo>
                    <a:pt x="53" y="83"/>
                  </a:lnTo>
                  <a:lnTo>
                    <a:pt x="51" y="83"/>
                  </a:lnTo>
                  <a:lnTo>
                    <a:pt x="48" y="83"/>
                  </a:lnTo>
                  <a:lnTo>
                    <a:pt x="48" y="86"/>
                  </a:lnTo>
                  <a:lnTo>
                    <a:pt x="46" y="86"/>
                  </a:lnTo>
                  <a:lnTo>
                    <a:pt x="42" y="86"/>
                  </a:lnTo>
                  <a:lnTo>
                    <a:pt x="42" y="89"/>
                  </a:lnTo>
                  <a:lnTo>
                    <a:pt x="40" y="89"/>
                  </a:lnTo>
                  <a:lnTo>
                    <a:pt x="37" y="89"/>
                  </a:lnTo>
                  <a:lnTo>
                    <a:pt x="37" y="91"/>
                  </a:lnTo>
                  <a:lnTo>
                    <a:pt x="34" y="91"/>
                  </a:lnTo>
                  <a:lnTo>
                    <a:pt x="32" y="91"/>
                  </a:lnTo>
                  <a:lnTo>
                    <a:pt x="29" y="91"/>
                  </a:lnTo>
                  <a:lnTo>
                    <a:pt x="29" y="89"/>
                  </a:lnTo>
                  <a:lnTo>
                    <a:pt x="27" y="89"/>
                  </a:lnTo>
                  <a:lnTo>
                    <a:pt x="24" y="86"/>
                  </a:lnTo>
                  <a:lnTo>
                    <a:pt x="21" y="86"/>
                  </a:lnTo>
                  <a:lnTo>
                    <a:pt x="21" y="83"/>
                  </a:lnTo>
                  <a:lnTo>
                    <a:pt x="16" y="83"/>
                  </a:lnTo>
                  <a:lnTo>
                    <a:pt x="16" y="86"/>
                  </a:lnTo>
                  <a:lnTo>
                    <a:pt x="19" y="86"/>
                  </a:lnTo>
                  <a:lnTo>
                    <a:pt x="19" y="89"/>
                  </a:lnTo>
                  <a:lnTo>
                    <a:pt x="21" y="91"/>
                  </a:lnTo>
                  <a:lnTo>
                    <a:pt x="24" y="91"/>
                  </a:lnTo>
                  <a:lnTo>
                    <a:pt x="24" y="94"/>
                  </a:lnTo>
                  <a:lnTo>
                    <a:pt x="27" y="94"/>
                  </a:lnTo>
                  <a:lnTo>
                    <a:pt x="29" y="94"/>
                  </a:lnTo>
                  <a:lnTo>
                    <a:pt x="29" y="97"/>
                  </a:lnTo>
                  <a:lnTo>
                    <a:pt x="29" y="99"/>
                  </a:lnTo>
                  <a:lnTo>
                    <a:pt x="32" y="99"/>
                  </a:lnTo>
                  <a:lnTo>
                    <a:pt x="32" y="102"/>
                  </a:lnTo>
                  <a:lnTo>
                    <a:pt x="32" y="105"/>
                  </a:lnTo>
                  <a:lnTo>
                    <a:pt x="34" y="105"/>
                  </a:lnTo>
                  <a:lnTo>
                    <a:pt x="34" y="107"/>
                  </a:lnTo>
                  <a:lnTo>
                    <a:pt x="34" y="109"/>
                  </a:lnTo>
                  <a:lnTo>
                    <a:pt x="37" y="109"/>
                  </a:lnTo>
                  <a:lnTo>
                    <a:pt x="37" y="112"/>
                  </a:lnTo>
                  <a:lnTo>
                    <a:pt x="40" y="112"/>
                  </a:lnTo>
                  <a:lnTo>
                    <a:pt x="40" y="115"/>
                  </a:lnTo>
                  <a:lnTo>
                    <a:pt x="0" y="10"/>
                  </a:lnTo>
                </a:path>
              </a:pathLst>
            </a:custGeom>
            <a:solidFill>
              <a:srgbClr val="00C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27" name="Freeform 709"/>
            <p:cNvSpPr>
              <a:spLocks/>
            </p:cNvSpPr>
            <p:nvPr/>
          </p:nvSpPr>
          <p:spPr bwMode="auto">
            <a:xfrm>
              <a:off x="5207" y="3823"/>
              <a:ext cx="16" cy="7"/>
            </a:xfrm>
            <a:custGeom>
              <a:avLst/>
              <a:gdLst>
                <a:gd name="T0" fmla="*/ 13 w 16"/>
                <a:gd name="T1" fmla="*/ 0 h 7"/>
                <a:gd name="T2" fmla="*/ 15 w 16"/>
                <a:gd name="T3" fmla="*/ 0 h 7"/>
                <a:gd name="T4" fmla="*/ 7 w 16"/>
                <a:gd name="T5" fmla="*/ 0 h 7"/>
                <a:gd name="T6" fmla="*/ 10 w 16"/>
                <a:gd name="T7" fmla="*/ 6 h 7"/>
                <a:gd name="T8" fmla="*/ 7 w 16"/>
                <a:gd name="T9" fmla="*/ 6 h 7"/>
                <a:gd name="T10" fmla="*/ 5 w 16"/>
                <a:gd name="T11" fmla="*/ 6 h 7"/>
                <a:gd name="T12" fmla="*/ 5 w 16"/>
                <a:gd name="T13" fmla="*/ 4 h 7"/>
                <a:gd name="T14" fmla="*/ 3 w 16"/>
                <a:gd name="T15" fmla="*/ 4 h 7"/>
                <a:gd name="T16" fmla="*/ 3 w 16"/>
                <a:gd name="T17" fmla="*/ 2 h 7"/>
                <a:gd name="T18" fmla="*/ 0 w 16"/>
                <a:gd name="T19" fmla="*/ 2 h 7"/>
                <a:gd name="T20" fmla="*/ 0 w 16"/>
                <a:gd name="T21" fmla="*/ 0 h 7"/>
                <a:gd name="T22" fmla="*/ 13 w 16"/>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7"/>
                <a:gd name="T38" fmla="*/ 16 w 16"/>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7">
                  <a:moveTo>
                    <a:pt x="13" y="0"/>
                  </a:moveTo>
                  <a:lnTo>
                    <a:pt x="15" y="0"/>
                  </a:lnTo>
                  <a:lnTo>
                    <a:pt x="7" y="0"/>
                  </a:lnTo>
                  <a:lnTo>
                    <a:pt x="10" y="6"/>
                  </a:lnTo>
                  <a:lnTo>
                    <a:pt x="7" y="6"/>
                  </a:lnTo>
                  <a:lnTo>
                    <a:pt x="5" y="6"/>
                  </a:lnTo>
                  <a:lnTo>
                    <a:pt x="5" y="4"/>
                  </a:lnTo>
                  <a:lnTo>
                    <a:pt x="3" y="4"/>
                  </a:lnTo>
                  <a:lnTo>
                    <a:pt x="3" y="2"/>
                  </a:lnTo>
                  <a:lnTo>
                    <a:pt x="0" y="2"/>
                  </a:lnTo>
                  <a:lnTo>
                    <a:pt x="0" y="0"/>
                  </a:lnTo>
                  <a:lnTo>
                    <a:pt x="13" y="0"/>
                  </a:lnTo>
                </a:path>
              </a:pathLst>
            </a:custGeom>
            <a:solidFill>
              <a:srgbClr val="00C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28" name="Freeform 710"/>
            <p:cNvSpPr>
              <a:spLocks/>
            </p:cNvSpPr>
            <p:nvPr/>
          </p:nvSpPr>
          <p:spPr bwMode="auto">
            <a:xfrm>
              <a:off x="5172" y="3745"/>
              <a:ext cx="8" cy="7"/>
            </a:xfrm>
            <a:custGeom>
              <a:avLst/>
              <a:gdLst>
                <a:gd name="T0" fmla="*/ 5 w 8"/>
                <a:gd name="T1" fmla="*/ 0 h 7"/>
                <a:gd name="T2" fmla="*/ 2 w 8"/>
                <a:gd name="T3" fmla="*/ 4 h 7"/>
                <a:gd name="T4" fmla="*/ 0 w 8"/>
                <a:gd name="T5" fmla="*/ 6 h 7"/>
                <a:gd name="T6" fmla="*/ 7 w 8"/>
                <a:gd name="T7" fmla="*/ 6 h 7"/>
                <a:gd name="T8" fmla="*/ 5 w 8"/>
                <a:gd name="T9" fmla="*/ 0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0"/>
                  </a:moveTo>
                  <a:lnTo>
                    <a:pt x="2" y="4"/>
                  </a:lnTo>
                  <a:lnTo>
                    <a:pt x="0" y="6"/>
                  </a:lnTo>
                  <a:lnTo>
                    <a:pt x="7" y="6"/>
                  </a:lnTo>
                  <a:lnTo>
                    <a:pt x="5" y="0"/>
                  </a:lnTo>
                </a:path>
              </a:pathLst>
            </a:custGeom>
            <a:solidFill>
              <a:srgbClr val="00C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29" name="Freeform 711"/>
            <p:cNvSpPr>
              <a:spLocks/>
            </p:cNvSpPr>
            <p:nvPr/>
          </p:nvSpPr>
          <p:spPr bwMode="auto">
            <a:xfrm>
              <a:off x="5172" y="3785"/>
              <a:ext cx="3" cy="11"/>
            </a:xfrm>
            <a:custGeom>
              <a:avLst/>
              <a:gdLst>
                <a:gd name="T0" fmla="*/ 2 w 3"/>
                <a:gd name="T1" fmla="*/ 0 h 11"/>
                <a:gd name="T2" fmla="*/ 2 w 3"/>
                <a:gd name="T3" fmla="*/ 8 h 11"/>
                <a:gd name="T4" fmla="*/ 2 w 3"/>
                <a:gd name="T5" fmla="*/ 10 h 11"/>
                <a:gd name="T6" fmla="*/ 0 w 3"/>
                <a:gd name="T7" fmla="*/ 8 h 11"/>
                <a:gd name="T8" fmla="*/ 2 w 3"/>
                <a:gd name="T9" fmla="*/ 0 h 11"/>
                <a:gd name="T10" fmla="*/ 0 60000 65536"/>
                <a:gd name="T11" fmla="*/ 0 60000 65536"/>
                <a:gd name="T12" fmla="*/ 0 60000 65536"/>
                <a:gd name="T13" fmla="*/ 0 60000 65536"/>
                <a:gd name="T14" fmla="*/ 0 60000 65536"/>
                <a:gd name="T15" fmla="*/ 0 w 3"/>
                <a:gd name="T16" fmla="*/ 0 h 11"/>
                <a:gd name="T17" fmla="*/ 3 w 3"/>
                <a:gd name="T18" fmla="*/ 11 h 11"/>
              </a:gdLst>
              <a:ahLst/>
              <a:cxnLst>
                <a:cxn ang="T10">
                  <a:pos x="T0" y="T1"/>
                </a:cxn>
                <a:cxn ang="T11">
                  <a:pos x="T2" y="T3"/>
                </a:cxn>
                <a:cxn ang="T12">
                  <a:pos x="T4" y="T5"/>
                </a:cxn>
                <a:cxn ang="T13">
                  <a:pos x="T6" y="T7"/>
                </a:cxn>
                <a:cxn ang="T14">
                  <a:pos x="T8" y="T9"/>
                </a:cxn>
              </a:cxnLst>
              <a:rect l="T15" t="T16" r="T17" b="T18"/>
              <a:pathLst>
                <a:path w="3" h="11">
                  <a:moveTo>
                    <a:pt x="2" y="0"/>
                  </a:moveTo>
                  <a:lnTo>
                    <a:pt x="2" y="8"/>
                  </a:lnTo>
                  <a:lnTo>
                    <a:pt x="2" y="10"/>
                  </a:lnTo>
                  <a:lnTo>
                    <a:pt x="0" y="8"/>
                  </a:lnTo>
                  <a:lnTo>
                    <a:pt x="2" y="0"/>
                  </a:lnTo>
                </a:path>
              </a:pathLst>
            </a:custGeom>
            <a:solidFill>
              <a:srgbClr val="00C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30" name="Freeform 712"/>
            <p:cNvSpPr>
              <a:spLocks/>
            </p:cNvSpPr>
            <p:nvPr/>
          </p:nvSpPr>
          <p:spPr bwMode="auto">
            <a:xfrm>
              <a:off x="5194" y="3845"/>
              <a:ext cx="18" cy="17"/>
            </a:xfrm>
            <a:custGeom>
              <a:avLst/>
              <a:gdLst>
                <a:gd name="T0" fmla="*/ 2 w 18"/>
                <a:gd name="T1" fmla="*/ 0 h 17"/>
                <a:gd name="T2" fmla="*/ 2 w 18"/>
                <a:gd name="T3" fmla="*/ 3 h 17"/>
                <a:gd name="T4" fmla="*/ 5 w 18"/>
                <a:gd name="T5" fmla="*/ 3 h 17"/>
                <a:gd name="T6" fmla="*/ 5 w 18"/>
                <a:gd name="T7" fmla="*/ 6 h 17"/>
                <a:gd name="T8" fmla="*/ 7 w 18"/>
                <a:gd name="T9" fmla="*/ 6 h 17"/>
                <a:gd name="T10" fmla="*/ 7 w 18"/>
                <a:gd name="T11" fmla="*/ 8 h 17"/>
                <a:gd name="T12" fmla="*/ 10 w 18"/>
                <a:gd name="T13" fmla="*/ 8 h 17"/>
                <a:gd name="T14" fmla="*/ 12 w 18"/>
                <a:gd name="T15" fmla="*/ 11 h 17"/>
                <a:gd name="T16" fmla="*/ 15 w 18"/>
                <a:gd name="T17" fmla="*/ 14 h 17"/>
                <a:gd name="T18" fmla="*/ 15 w 18"/>
                <a:gd name="T19" fmla="*/ 16 h 17"/>
                <a:gd name="T20" fmla="*/ 17 w 18"/>
                <a:gd name="T21" fmla="*/ 16 h 17"/>
                <a:gd name="T22" fmla="*/ 15 w 18"/>
                <a:gd name="T23" fmla="*/ 16 h 17"/>
                <a:gd name="T24" fmla="*/ 12 w 18"/>
                <a:gd name="T25" fmla="*/ 16 h 17"/>
                <a:gd name="T26" fmla="*/ 10 w 18"/>
                <a:gd name="T27" fmla="*/ 16 h 17"/>
                <a:gd name="T28" fmla="*/ 7 w 18"/>
                <a:gd name="T29" fmla="*/ 16 h 17"/>
                <a:gd name="T30" fmla="*/ 5 w 18"/>
                <a:gd name="T31" fmla="*/ 16 h 17"/>
                <a:gd name="T32" fmla="*/ 5 w 18"/>
                <a:gd name="T33" fmla="*/ 14 h 17"/>
                <a:gd name="T34" fmla="*/ 2 w 18"/>
                <a:gd name="T35" fmla="*/ 14 h 17"/>
                <a:gd name="T36" fmla="*/ 2 w 18"/>
                <a:gd name="T37" fmla="*/ 11 h 17"/>
                <a:gd name="T38" fmla="*/ 0 w 18"/>
                <a:gd name="T39" fmla="*/ 11 h 17"/>
                <a:gd name="T40" fmla="*/ 0 w 18"/>
                <a:gd name="T41" fmla="*/ 8 h 17"/>
                <a:gd name="T42" fmla="*/ 0 w 18"/>
                <a:gd name="T43" fmla="*/ 6 h 17"/>
                <a:gd name="T44" fmla="*/ 0 w 18"/>
                <a:gd name="T45" fmla="*/ 3 h 17"/>
                <a:gd name="T46" fmla="*/ 2 w 18"/>
                <a:gd name="T47" fmla="*/ 3 h 17"/>
                <a:gd name="T48" fmla="*/ 2 w 18"/>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
                <a:gd name="T76" fmla="*/ 0 h 17"/>
                <a:gd name="T77" fmla="*/ 18 w 18"/>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 h="17">
                  <a:moveTo>
                    <a:pt x="2" y="0"/>
                  </a:moveTo>
                  <a:lnTo>
                    <a:pt x="2" y="3"/>
                  </a:lnTo>
                  <a:lnTo>
                    <a:pt x="5" y="3"/>
                  </a:lnTo>
                  <a:lnTo>
                    <a:pt x="5" y="6"/>
                  </a:lnTo>
                  <a:lnTo>
                    <a:pt x="7" y="6"/>
                  </a:lnTo>
                  <a:lnTo>
                    <a:pt x="7" y="8"/>
                  </a:lnTo>
                  <a:lnTo>
                    <a:pt x="10" y="8"/>
                  </a:lnTo>
                  <a:lnTo>
                    <a:pt x="12" y="11"/>
                  </a:lnTo>
                  <a:lnTo>
                    <a:pt x="15" y="14"/>
                  </a:lnTo>
                  <a:lnTo>
                    <a:pt x="15" y="16"/>
                  </a:lnTo>
                  <a:lnTo>
                    <a:pt x="17" y="16"/>
                  </a:lnTo>
                  <a:lnTo>
                    <a:pt x="15" y="16"/>
                  </a:lnTo>
                  <a:lnTo>
                    <a:pt x="12" y="16"/>
                  </a:lnTo>
                  <a:lnTo>
                    <a:pt x="10" y="16"/>
                  </a:lnTo>
                  <a:lnTo>
                    <a:pt x="7" y="16"/>
                  </a:lnTo>
                  <a:lnTo>
                    <a:pt x="5" y="16"/>
                  </a:lnTo>
                  <a:lnTo>
                    <a:pt x="5" y="14"/>
                  </a:lnTo>
                  <a:lnTo>
                    <a:pt x="2" y="14"/>
                  </a:lnTo>
                  <a:lnTo>
                    <a:pt x="2" y="11"/>
                  </a:lnTo>
                  <a:lnTo>
                    <a:pt x="0" y="11"/>
                  </a:lnTo>
                  <a:lnTo>
                    <a:pt x="0" y="8"/>
                  </a:lnTo>
                  <a:lnTo>
                    <a:pt x="0" y="6"/>
                  </a:lnTo>
                  <a:lnTo>
                    <a:pt x="0" y="3"/>
                  </a:lnTo>
                  <a:lnTo>
                    <a:pt x="2" y="3"/>
                  </a:lnTo>
                  <a:lnTo>
                    <a:pt x="2" y="0"/>
                  </a:lnTo>
                </a:path>
              </a:pathLst>
            </a:custGeom>
            <a:solidFill>
              <a:srgbClr val="00C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31" name="Freeform 713"/>
            <p:cNvSpPr>
              <a:spLocks/>
            </p:cNvSpPr>
            <p:nvPr/>
          </p:nvSpPr>
          <p:spPr bwMode="auto">
            <a:xfrm>
              <a:off x="5157" y="3853"/>
              <a:ext cx="14" cy="9"/>
            </a:xfrm>
            <a:custGeom>
              <a:avLst/>
              <a:gdLst>
                <a:gd name="T0" fmla="*/ 10 w 14"/>
                <a:gd name="T1" fmla="*/ 0 h 9"/>
                <a:gd name="T2" fmla="*/ 3 w 14"/>
                <a:gd name="T3" fmla="*/ 6 h 9"/>
                <a:gd name="T4" fmla="*/ 0 w 14"/>
                <a:gd name="T5" fmla="*/ 8 h 9"/>
                <a:gd name="T6" fmla="*/ 5 w 14"/>
                <a:gd name="T7" fmla="*/ 8 h 9"/>
                <a:gd name="T8" fmla="*/ 13 w 14"/>
                <a:gd name="T9" fmla="*/ 4 h 9"/>
                <a:gd name="T10" fmla="*/ 10 w 14"/>
                <a:gd name="T11" fmla="*/ 0 h 9"/>
                <a:gd name="T12" fmla="*/ 0 60000 65536"/>
                <a:gd name="T13" fmla="*/ 0 60000 65536"/>
                <a:gd name="T14" fmla="*/ 0 60000 65536"/>
                <a:gd name="T15" fmla="*/ 0 60000 65536"/>
                <a:gd name="T16" fmla="*/ 0 60000 65536"/>
                <a:gd name="T17" fmla="*/ 0 60000 65536"/>
                <a:gd name="T18" fmla="*/ 0 w 14"/>
                <a:gd name="T19" fmla="*/ 0 h 9"/>
                <a:gd name="T20" fmla="*/ 14 w 14"/>
                <a:gd name="T21" fmla="*/ 9 h 9"/>
              </a:gdLst>
              <a:ahLst/>
              <a:cxnLst>
                <a:cxn ang="T12">
                  <a:pos x="T0" y="T1"/>
                </a:cxn>
                <a:cxn ang="T13">
                  <a:pos x="T2" y="T3"/>
                </a:cxn>
                <a:cxn ang="T14">
                  <a:pos x="T4" y="T5"/>
                </a:cxn>
                <a:cxn ang="T15">
                  <a:pos x="T6" y="T7"/>
                </a:cxn>
                <a:cxn ang="T16">
                  <a:pos x="T8" y="T9"/>
                </a:cxn>
                <a:cxn ang="T17">
                  <a:pos x="T10" y="T11"/>
                </a:cxn>
              </a:cxnLst>
              <a:rect l="T18" t="T19" r="T20" b="T21"/>
              <a:pathLst>
                <a:path w="14" h="9">
                  <a:moveTo>
                    <a:pt x="10" y="0"/>
                  </a:moveTo>
                  <a:lnTo>
                    <a:pt x="3" y="6"/>
                  </a:lnTo>
                  <a:lnTo>
                    <a:pt x="0" y="8"/>
                  </a:lnTo>
                  <a:lnTo>
                    <a:pt x="5" y="8"/>
                  </a:lnTo>
                  <a:lnTo>
                    <a:pt x="13" y="4"/>
                  </a:lnTo>
                  <a:lnTo>
                    <a:pt x="10" y="0"/>
                  </a:lnTo>
                </a:path>
              </a:pathLst>
            </a:custGeom>
            <a:solidFill>
              <a:srgbClr val="00C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32" name="Freeform 714"/>
            <p:cNvSpPr>
              <a:spLocks/>
            </p:cNvSpPr>
            <p:nvPr/>
          </p:nvSpPr>
          <p:spPr bwMode="auto">
            <a:xfrm>
              <a:off x="5179" y="3717"/>
              <a:ext cx="40" cy="109"/>
            </a:xfrm>
            <a:custGeom>
              <a:avLst/>
              <a:gdLst>
                <a:gd name="T0" fmla="*/ 0 w 40"/>
                <a:gd name="T1" fmla="*/ 0 h 109"/>
                <a:gd name="T2" fmla="*/ 10 w 40"/>
                <a:gd name="T3" fmla="*/ 108 h 109"/>
                <a:gd name="T4" fmla="*/ 29 w 40"/>
                <a:gd name="T5" fmla="*/ 105 h 109"/>
                <a:gd name="T6" fmla="*/ 34 w 40"/>
                <a:gd name="T7" fmla="*/ 103 h 109"/>
                <a:gd name="T8" fmla="*/ 39 w 40"/>
                <a:gd name="T9" fmla="*/ 100 h 109"/>
                <a:gd name="T10" fmla="*/ 29 w 40"/>
                <a:gd name="T11" fmla="*/ 80 h 109"/>
                <a:gd name="T12" fmla="*/ 31 w 40"/>
                <a:gd name="T13" fmla="*/ 80 h 109"/>
                <a:gd name="T14" fmla="*/ 31 w 40"/>
                <a:gd name="T15" fmla="*/ 70 h 109"/>
                <a:gd name="T16" fmla="*/ 2 w 40"/>
                <a:gd name="T17" fmla="*/ 0 h 109"/>
                <a:gd name="T18" fmla="*/ 0 w 40"/>
                <a:gd name="T19" fmla="*/ 0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09"/>
                <a:gd name="T32" fmla="*/ 40 w 40"/>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09">
                  <a:moveTo>
                    <a:pt x="0" y="0"/>
                  </a:moveTo>
                  <a:lnTo>
                    <a:pt x="10" y="108"/>
                  </a:lnTo>
                  <a:lnTo>
                    <a:pt x="29" y="105"/>
                  </a:lnTo>
                  <a:lnTo>
                    <a:pt x="34" y="103"/>
                  </a:lnTo>
                  <a:lnTo>
                    <a:pt x="39" y="100"/>
                  </a:lnTo>
                  <a:lnTo>
                    <a:pt x="29" y="80"/>
                  </a:lnTo>
                  <a:lnTo>
                    <a:pt x="31" y="80"/>
                  </a:lnTo>
                  <a:lnTo>
                    <a:pt x="31" y="70"/>
                  </a:lnTo>
                  <a:lnTo>
                    <a:pt x="2" y="0"/>
                  </a:lnTo>
                  <a:lnTo>
                    <a:pt x="0" y="0"/>
                  </a:lnTo>
                </a:path>
              </a:pathLst>
            </a:custGeom>
            <a:solidFill>
              <a:srgbClr val="00C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33" name="Freeform 715"/>
            <p:cNvSpPr>
              <a:spLocks/>
            </p:cNvSpPr>
            <p:nvPr/>
          </p:nvSpPr>
          <p:spPr bwMode="auto">
            <a:xfrm>
              <a:off x="5150" y="3827"/>
              <a:ext cx="64" cy="56"/>
            </a:xfrm>
            <a:custGeom>
              <a:avLst/>
              <a:gdLst>
                <a:gd name="T0" fmla="*/ 18 w 64"/>
                <a:gd name="T1" fmla="*/ 3 h 56"/>
                <a:gd name="T2" fmla="*/ 0 w 64"/>
                <a:gd name="T3" fmla="*/ 26 h 56"/>
                <a:gd name="T4" fmla="*/ 24 w 64"/>
                <a:gd name="T5" fmla="*/ 48 h 56"/>
                <a:gd name="T6" fmla="*/ 48 w 64"/>
                <a:gd name="T7" fmla="*/ 55 h 56"/>
                <a:gd name="T8" fmla="*/ 58 w 64"/>
                <a:gd name="T9" fmla="*/ 42 h 56"/>
                <a:gd name="T10" fmla="*/ 63 w 64"/>
                <a:gd name="T11" fmla="*/ 21 h 56"/>
                <a:gd name="T12" fmla="*/ 21 w 64"/>
                <a:gd name="T13" fmla="*/ 0 h 56"/>
                <a:gd name="T14" fmla="*/ 18 w 64"/>
                <a:gd name="T15" fmla="*/ 3 h 56"/>
                <a:gd name="T16" fmla="*/ 0 60000 65536"/>
                <a:gd name="T17" fmla="*/ 0 60000 65536"/>
                <a:gd name="T18" fmla="*/ 0 60000 65536"/>
                <a:gd name="T19" fmla="*/ 0 60000 65536"/>
                <a:gd name="T20" fmla="*/ 0 60000 65536"/>
                <a:gd name="T21" fmla="*/ 0 60000 65536"/>
                <a:gd name="T22" fmla="*/ 0 60000 65536"/>
                <a:gd name="T23" fmla="*/ 0 60000 65536"/>
                <a:gd name="T24" fmla="*/ 0 w 64"/>
                <a:gd name="T25" fmla="*/ 0 h 56"/>
                <a:gd name="T26" fmla="*/ 64 w 64"/>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 h="56">
                  <a:moveTo>
                    <a:pt x="18" y="3"/>
                  </a:moveTo>
                  <a:lnTo>
                    <a:pt x="0" y="26"/>
                  </a:lnTo>
                  <a:lnTo>
                    <a:pt x="24" y="48"/>
                  </a:lnTo>
                  <a:lnTo>
                    <a:pt x="48" y="55"/>
                  </a:lnTo>
                  <a:lnTo>
                    <a:pt x="58" y="42"/>
                  </a:lnTo>
                  <a:lnTo>
                    <a:pt x="63" y="21"/>
                  </a:lnTo>
                  <a:lnTo>
                    <a:pt x="21" y="0"/>
                  </a:lnTo>
                  <a:lnTo>
                    <a:pt x="18" y="3"/>
                  </a:lnTo>
                </a:path>
              </a:pathLst>
            </a:custGeom>
            <a:solidFill>
              <a:srgbClr val="00C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34" name="Freeform 716"/>
            <p:cNvSpPr>
              <a:spLocks/>
            </p:cNvSpPr>
            <p:nvPr/>
          </p:nvSpPr>
          <p:spPr bwMode="auto">
            <a:xfrm>
              <a:off x="4920" y="3612"/>
              <a:ext cx="529" cy="661"/>
            </a:xfrm>
            <a:custGeom>
              <a:avLst/>
              <a:gdLst>
                <a:gd name="T0" fmla="*/ 527 w 529"/>
                <a:gd name="T1" fmla="*/ 312 h 661"/>
                <a:gd name="T2" fmla="*/ 524 w 529"/>
                <a:gd name="T3" fmla="*/ 274 h 661"/>
                <a:gd name="T4" fmla="*/ 517 w 529"/>
                <a:gd name="T5" fmla="*/ 238 h 661"/>
                <a:gd name="T6" fmla="*/ 508 w 529"/>
                <a:gd name="T7" fmla="*/ 203 h 661"/>
                <a:gd name="T8" fmla="*/ 495 w 529"/>
                <a:gd name="T9" fmla="*/ 169 h 661"/>
                <a:gd name="T10" fmla="*/ 478 w 529"/>
                <a:gd name="T11" fmla="*/ 138 h 661"/>
                <a:gd name="T12" fmla="*/ 460 w 529"/>
                <a:gd name="T13" fmla="*/ 109 h 661"/>
                <a:gd name="T14" fmla="*/ 439 w 529"/>
                <a:gd name="T15" fmla="*/ 82 h 661"/>
                <a:gd name="T16" fmla="*/ 415 w 529"/>
                <a:gd name="T17" fmla="*/ 59 h 661"/>
                <a:gd name="T18" fmla="*/ 390 w 529"/>
                <a:gd name="T19" fmla="*/ 40 h 661"/>
                <a:gd name="T20" fmla="*/ 362 w 529"/>
                <a:gd name="T21" fmla="*/ 24 h 661"/>
                <a:gd name="T22" fmla="*/ 334 w 529"/>
                <a:gd name="T23" fmla="*/ 12 h 661"/>
                <a:gd name="T24" fmla="*/ 305 w 529"/>
                <a:gd name="T25" fmla="*/ 4 h 661"/>
                <a:gd name="T26" fmla="*/ 275 w 529"/>
                <a:gd name="T27" fmla="*/ 0 h 661"/>
                <a:gd name="T28" fmla="*/ 245 w 529"/>
                <a:gd name="T29" fmla="*/ 1 h 661"/>
                <a:gd name="T30" fmla="*/ 215 w 529"/>
                <a:gd name="T31" fmla="*/ 6 h 661"/>
                <a:gd name="T32" fmla="*/ 187 w 529"/>
                <a:gd name="T33" fmla="*/ 15 h 661"/>
                <a:gd name="T34" fmla="*/ 159 w 529"/>
                <a:gd name="T35" fmla="*/ 28 h 661"/>
                <a:gd name="T36" fmla="*/ 132 w 529"/>
                <a:gd name="T37" fmla="*/ 45 h 661"/>
                <a:gd name="T38" fmla="*/ 107 w 529"/>
                <a:gd name="T39" fmla="*/ 65 h 661"/>
                <a:gd name="T40" fmla="*/ 84 w 529"/>
                <a:gd name="T41" fmla="*/ 89 h 661"/>
                <a:gd name="T42" fmla="*/ 64 w 529"/>
                <a:gd name="T43" fmla="*/ 116 h 661"/>
                <a:gd name="T44" fmla="*/ 45 w 529"/>
                <a:gd name="T45" fmla="*/ 145 h 661"/>
                <a:gd name="T46" fmla="*/ 30 w 529"/>
                <a:gd name="T47" fmla="*/ 178 h 661"/>
                <a:gd name="T48" fmla="*/ 18 w 529"/>
                <a:gd name="T49" fmla="*/ 211 h 661"/>
                <a:gd name="T50" fmla="*/ 9 w 529"/>
                <a:gd name="T51" fmla="*/ 247 h 661"/>
                <a:gd name="T52" fmla="*/ 3 w 529"/>
                <a:gd name="T53" fmla="*/ 284 h 661"/>
                <a:gd name="T54" fmla="*/ 0 w 529"/>
                <a:gd name="T55" fmla="*/ 321 h 661"/>
                <a:gd name="T56" fmla="*/ 1 w 529"/>
                <a:gd name="T57" fmla="*/ 358 h 661"/>
                <a:gd name="T58" fmla="*/ 5 w 529"/>
                <a:gd name="T59" fmla="*/ 395 h 661"/>
                <a:gd name="T60" fmla="*/ 13 w 529"/>
                <a:gd name="T61" fmla="*/ 431 h 661"/>
                <a:gd name="T62" fmla="*/ 23 w 529"/>
                <a:gd name="T63" fmla="*/ 466 h 661"/>
                <a:gd name="T64" fmla="*/ 37 w 529"/>
                <a:gd name="T65" fmla="*/ 499 h 661"/>
                <a:gd name="T66" fmla="*/ 54 w 529"/>
                <a:gd name="T67" fmla="*/ 530 h 661"/>
                <a:gd name="T68" fmla="*/ 74 w 529"/>
                <a:gd name="T69" fmla="*/ 558 h 661"/>
                <a:gd name="T70" fmla="*/ 95 w 529"/>
                <a:gd name="T71" fmla="*/ 583 h 661"/>
                <a:gd name="T72" fmla="*/ 119 w 529"/>
                <a:gd name="T73" fmla="*/ 606 h 661"/>
                <a:gd name="T74" fmla="*/ 145 w 529"/>
                <a:gd name="T75" fmla="*/ 625 h 661"/>
                <a:gd name="T76" fmla="*/ 173 w 529"/>
                <a:gd name="T77" fmla="*/ 640 h 661"/>
                <a:gd name="T78" fmla="*/ 201 w 529"/>
                <a:gd name="T79" fmla="*/ 650 h 661"/>
                <a:gd name="T80" fmla="*/ 231 w 529"/>
                <a:gd name="T81" fmla="*/ 657 h 661"/>
                <a:gd name="T82" fmla="*/ 260 w 529"/>
                <a:gd name="T83" fmla="*/ 660 h 661"/>
                <a:gd name="T84" fmla="*/ 290 w 529"/>
                <a:gd name="T85" fmla="*/ 658 h 661"/>
                <a:gd name="T86" fmla="*/ 320 w 529"/>
                <a:gd name="T87" fmla="*/ 653 h 661"/>
                <a:gd name="T88" fmla="*/ 348 w 529"/>
                <a:gd name="T89" fmla="*/ 643 h 661"/>
                <a:gd name="T90" fmla="*/ 376 w 529"/>
                <a:gd name="T91" fmla="*/ 629 h 661"/>
                <a:gd name="T92" fmla="*/ 402 w 529"/>
                <a:gd name="T93" fmla="*/ 611 h 661"/>
                <a:gd name="T94" fmla="*/ 427 w 529"/>
                <a:gd name="T95" fmla="*/ 590 h 661"/>
                <a:gd name="T96" fmla="*/ 449 w 529"/>
                <a:gd name="T97" fmla="*/ 565 h 661"/>
                <a:gd name="T98" fmla="*/ 469 w 529"/>
                <a:gd name="T99" fmla="*/ 537 h 661"/>
                <a:gd name="T100" fmla="*/ 487 w 529"/>
                <a:gd name="T101" fmla="*/ 507 h 661"/>
                <a:gd name="T102" fmla="*/ 502 w 529"/>
                <a:gd name="T103" fmla="*/ 475 h 661"/>
                <a:gd name="T104" fmla="*/ 513 w 529"/>
                <a:gd name="T105" fmla="*/ 440 h 661"/>
                <a:gd name="T106" fmla="*/ 521 w 529"/>
                <a:gd name="T107" fmla="*/ 404 h 661"/>
                <a:gd name="T108" fmla="*/ 526 w 529"/>
                <a:gd name="T109" fmla="*/ 367 h 661"/>
                <a:gd name="T110" fmla="*/ 528 w 529"/>
                <a:gd name="T111" fmla="*/ 330 h 6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9"/>
                <a:gd name="T169" fmla="*/ 0 h 661"/>
                <a:gd name="T170" fmla="*/ 529 w 529"/>
                <a:gd name="T171" fmla="*/ 661 h 6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9" h="661">
                  <a:moveTo>
                    <a:pt x="528" y="330"/>
                  </a:moveTo>
                  <a:lnTo>
                    <a:pt x="527" y="312"/>
                  </a:lnTo>
                  <a:lnTo>
                    <a:pt x="526" y="293"/>
                  </a:lnTo>
                  <a:lnTo>
                    <a:pt x="524" y="274"/>
                  </a:lnTo>
                  <a:lnTo>
                    <a:pt x="521" y="256"/>
                  </a:lnTo>
                  <a:lnTo>
                    <a:pt x="517" y="238"/>
                  </a:lnTo>
                  <a:lnTo>
                    <a:pt x="513" y="220"/>
                  </a:lnTo>
                  <a:lnTo>
                    <a:pt x="508" y="203"/>
                  </a:lnTo>
                  <a:lnTo>
                    <a:pt x="502" y="185"/>
                  </a:lnTo>
                  <a:lnTo>
                    <a:pt x="495" y="169"/>
                  </a:lnTo>
                  <a:lnTo>
                    <a:pt x="487" y="153"/>
                  </a:lnTo>
                  <a:lnTo>
                    <a:pt x="478" y="138"/>
                  </a:lnTo>
                  <a:lnTo>
                    <a:pt x="469" y="123"/>
                  </a:lnTo>
                  <a:lnTo>
                    <a:pt x="460" y="109"/>
                  </a:lnTo>
                  <a:lnTo>
                    <a:pt x="449" y="95"/>
                  </a:lnTo>
                  <a:lnTo>
                    <a:pt x="439" y="82"/>
                  </a:lnTo>
                  <a:lnTo>
                    <a:pt x="427" y="70"/>
                  </a:lnTo>
                  <a:lnTo>
                    <a:pt x="415" y="59"/>
                  </a:lnTo>
                  <a:lnTo>
                    <a:pt x="402" y="49"/>
                  </a:lnTo>
                  <a:lnTo>
                    <a:pt x="390" y="40"/>
                  </a:lnTo>
                  <a:lnTo>
                    <a:pt x="376" y="31"/>
                  </a:lnTo>
                  <a:lnTo>
                    <a:pt x="362" y="24"/>
                  </a:lnTo>
                  <a:lnTo>
                    <a:pt x="348" y="17"/>
                  </a:lnTo>
                  <a:lnTo>
                    <a:pt x="334" y="12"/>
                  </a:lnTo>
                  <a:lnTo>
                    <a:pt x="320" y="8"/>
                  </a:lnTo>
                  <a:lnTo>
                    <a:pt x="305" y="4"/>
                  </a:lnTo>
                  <a:lnTo>
                    <a:pt x="290" y="2"/>
                  </a:lnTo>
                  <a:lnTo>
                    <a:pt x="275" y="0"/>
                  </a:lnTo>
                  <a:lnTo>
                    <a:pt x="260" y="0"/>
                  </a:lnTo>
                  <a:lnTo>
                    <a:pt x="245" y="1"/>
                  </a:lnTo>
                  <a:lnTo>
                    <a:pt x="231" y="3"/>
                  </a:lnTo>
                  <a:lnTo>
                    <a:pt x="215" y="6"/>
                  </a:lnTo>
                  <a:lnTo>
                    <a:pt x="201" y="10"/>
                  </a:lnTo>
                  <a:lnTo>
                    <a:pt x="187" y="15"/>
                  </a:lnTo>
                  <a:lnTo>
                    <a:pt x="173" y="20"/>
                  </a:lnTo>
                  <a:lnTo>
                    <a:pt x="159" y="28"/>
                  </a:lnTo>
                  <a:lnTo>
                    <a:pt x="145" y="35"/>
                  </a:lnTo>
                  <a:lnTo>
                    <a:pt x="132" y="45"/>
                  </a:lnTo>
                  <a:lnTo>
                    <a:pt x="119" y="54"/>
                  </a:lnTo>
                  <a:lnTo>
                    <a:pt x="107" y="65"/>
                  </a:lnTo>
                  <a:lnTo>
                    <a:pt x="95" y="77"/>
                  </a:lnTo>
                  <a:lnTo>
                    <a:pt x="84" y="89"/>
                  </a:lnTo>
                  <a:lnTo>
                    <a:pt x="74" y="102"/>
                  </a:lnTo>
                  <a:lnTo>
                    <a:pt x="64" y="116"/>
                  </a:lnTo>
                  <a:lnTo>
                    <a:pt x="54" y="130"/>
                  </a:lnTo>
                  <a:lnTo>
                    <a:pt x="45" y="145"/>
                  </a:lnTo>
                  <a:lnTo>
                    <a:pt x="37" y="161"/>
                  </a:lnTo>
                  <a:lnTo>
                    <a:pt x="30" y="178"/>
                  </a:lnTo>
                  <a:lnTo>
                    <a:pt x="23" y="194"/>
                  </a:lnTo>
                  <a:lnTo>
                    <a:pt x="18" y="211"/>
                  </a:lnTo>
                  <a:lnTo>
                    <a:pt x="13" y="229"/>
                  </a:lnTo>
                  <a:lnTo>
                    <a:pt x="9" y="247"/>
                  </a:lnTo>
                  <a:lnTo>
                    <a:pt x="5" y="265"/>
                  </a:lnTo>
                  <a:lnTo>
                    <a:pt x="3" y="284"/>
                  </a:lnTo>
                  <a:lnTo>
                    <a:pt x="1" y="302"/>
                  </a:lnTo>
                  <a:lnTo>
                    <a:pt x="0" y="321"/>
                  </a:lnTo>
                  <a:lnTo>
                    <a:pt x="0" y="339"/>
                  </a:lnTo>
                  <a:lnTo>
                    <a:pt x="1" y="358"/>
                  </a:lnTo>
                  <a:lnTo>
                    <a:pt x="3" y="376"/>
                  </a:lnTo>
                  <a:lnTo>
                    <a:pt x="5" y="395"/>
                  </a:lnTo>
                  <a:lnTo>
                    <a:pt x="9" y="413"/>
                  </a:lnTo>
                  <a:lnTo>
                    <a:pt x="13" y="431"/>
                  </a:lnTo>
                  <a:lnTo>
                    <a:pt x="18" y="449"/>
                  </a:lnTo>
                  <a:lnTo>
                    <a:pt x="23" y="466"/>
                  </a:lnTo>
                  <a:lnTo>
                    <a:pt x="30" y="483"/>
                  </a:lnTo>
                  <a:lnTo>
                    <a:pt x="37" y="499"/>
                  </a:lnTo>
                  <a:lnTo>
                    <a:pt x="45" y="515"/>
                  </a:lnTo>
                  <a:lnTo>
                    <a:pt x="54" y="530"/>
                  </a:lnTo>
                  <a:lnTo>
                    <a:pt x="64" y="544"/>
                  </a:lnTo>
                  <a:lnTo>
                    <a:pt x="74" y="558"/>
                  </a:lnTo>
                  <a:lnTo>
                    <a:pt x="84" y="571"/>
                  </a:lnTo>
                  <a:lnTo>
                    <a:pt x="95" y="583"/>
                  </a:lnTo>
                  <a:lnTo>
                    <a:pt x="107" y="595"/>
                  </a:lnTo>
                  <a:lnTo>
                    <a:pt x="119" y="606"/>
                  </a:lnTo>
                  <a:lnTo>
                    <a:pt x="132" y="615"/>
                  </a:lnTo>
                  <a:lnTo>
                    <a:pt x="145" y="625"/>
                  </a:lnTo>
                  <a:lnTo>
                    <a:pt x="159" y="632"/>
                  </a:lnTo>
                  <a:lnTo>
                    <a:pt x="173" y="640"/>
                  </a:lnTo>
                  <a:lnTo>
                    <a:pt x="187" y="645"/>
                  </a:lnTo>
                  <a:lnTo>
                    <a:pt x="201" y="650"/>
                  </a:lnTo>
                  <a:lnTo>
                    <a:pt x="215" y="655"/>
                  </a:lnTo>
                  <a:lnTo>
                    <a:pt x="231" y="657"/>
                  </a:lnTo>
                  <a:lnTo>
                    <a:pt x="245" y="659"/>
                  </a:lnTo>
                  <a:lnTo>
                    <a:pt x="260" y="660"/>
                  </a:lnTo>
                  <a:lnTo>
                    <a:pt x="275" y="659"/>
                  </a:lnTo>
                  <a:lnTo>
                    <a:pt x="290" y="658"/>
                  </a:lnTo>
                  <a:lnTo>
                    <a:pt x="305" y="656"/>
                  </a:lnTo>
                  <a:lnTo>
                    <a:pt x="320" y="653"/>
                  </a:lnTo>
                  <a:lnTo>
                    <a:pt x="334" y="648"/>
                  </a:lnTo>
                  <a:lnTo>
                    <a:pt x="348" y="643"/>
                  </a:lnTo>
                  <a:lnTo>
                    <a:pt x="362" y="636"/>
                  </a:lnTo>
                  <a:lnTo>
                    <a:pt x="376" y="629"/>
                  </a:lnTo>
                  <a:lnTo>
                    <a:pt x="390" y="621"/>
                  </a:lnTo>
                  <a:lnTo>
                    <a:pt x="402" y="611"/>
                  </a:lnTo>
                  <a:lnTo>
                    <a:pt x="415" y="601"/>
                  </a:lnTo>
                  <a:lnTo>
                    <a:pt x="427" y="590"/>
                  </a:lnTo>
                  <a:lnTo>
                    <a:pt x="439" y="578"/>
                  </a:lnTo>
                  <a:lnTo>
                    <a:pt x="449" y="565"/>
                  </a:lnTo>
                  <a:lnTo>
                    <a:pt x="460" y="551"/>
                  </a:lnTo>
                  <a:lnTo>
                    <a:pt x="469" y="537"/>
                  </a:lnTo>
                  <a:lnTo>
                    <a:pt x="478" y="522"/>
                  </a:lnTo>
                  <a:lnTo>
                    <a:pt x="487" y="507"/>
                  </a:lnTo>
                  <a:lnTo>
                    <a:pt x="495" y="491"/>
                  </a:lnTo>
                  <a:lnTo>
                    <a:pt x="502" y="475"/>
                  </a:lnTo>
                  <a:lnTo>
                    <a:pt x="508" y="457"/>
                  </a:lnTo>
                  <a:lnTo>
                    <a:pt x="513" y="440"/>
                  </a:lnTo>
                  <a:lnTo>
                    <a:pt x="517" y="422"/>
                  </a:lnTo>
                  <a:lnTo>
                    <a:pt x="521" y="404"/>
                  </a:lnTo>
                  <a:lnTo>
                    <a:pt x="524" y="386"/>
                  </a:lnTo>
                  <a:lnTo>
                    <a:pt x="526" y="367"/>
                  </a:lnTo>
                  <a:lnTo>
                    <a:pt x="527" y="349"/>
                  </a:lnTo>
                  <a:lnTo>
                    <a:pt x="528" y="330"/>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66635" name="Freeform 717"/>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66636" name="Freeform 718"/>
            <p:cNvSpPr>
              <a:spLocks/>
            </p:cNvSpPr>
            <p:nvPr/>
          </p:nvSpPr>
          <p:spPr bwMode="auto">
            <a:xfrm>
              <a:off x="5174" y="3951"/>
              <a:ext cx="21" cy="178"/>
            </a:xfrm>
            <a:custGeom>
              <a:avLst/>
              <a:gdLst>
                <a:gd name="T0" fmla="*/ 0 w 21"/>
                <a:gd name="T1" fmla="*/ 173 h 178"/>
                <a:gd name="T2" fmla="*/ 0 w 21"/>
                <a:gd name="T3" fmla="*/ 0 h 178"/>
                <a:gd name="T4" fmla="*/ 20 w 21"/>
                <a:gd name="T5" fmla="*/ 7 h 178"/>
                <a:gd name="T6" fmla="*/ 20 w 21"/>
                <a:gd name="T7" fmla="*/ 169 h 178"/>
                <a:gd name="T8" fmla="*/ 16 w 21"/>
                <a:gd name="T9" fmla="*/ 177 h 178"/>
                <a:gd name="T10" fmla="*/ 0 w 21"/>
                <a:gd name="T11" fmla="*/ 173 h 178"/>
                <a:gd name="T12" fmla="*/ 0 60000 65536"/>
                <a:gd name="T13" fmla="*/ 0 60000 65536"/>
                <a:gd name="T14" fmla="*/ 0 60000 65536"/>
                <a:gd name="T15" fmla="*/ 0 60000 65536"/>
                <a:gd name="T16" fmla="*/ 0 60000 65536"/>
                <a:gd name="T17" fmla="*/ 0 60000 65536"/>
                <a:gd name="T18" fmla="*/ 0 w 21"/>
                <a:gd name="T19" fmla="*/ 0 h 178"/>
                <a:gd name="T20" fmla="*/ 21 w 21"/>
                <a:gd name="T21" fmla="*/ 178 h 178"/>
              </a:gdLst>
              <a:ahLst/>
              <a:cxnLst>
                <a:cxn ang="T12">
                  <a:pos x="T0" y="T1"/>
                </a:cxn>
                <a:cxn ang="T13">
                  <a:pos x="T2" y="T3"/>
                </a:cxn>
                <a:cxn ang="T14">
                  <a:pos x="T4" y="T5"/>
                </a:cxn>
                <a:cxn ang="T15">
                  <a:pos x="T6" y="T7"/>
                </a:cxn>
                <a:cxn ang="T16">
                  <a:pos x="T8" y="T9"/>
                </a:cxn>
                <a:cxn ang="T17">
                  <a:pos x="T10" y="T11"/>
                </a:cxn>
              </a:cxnLst>
              <a:rect l="T18" t="T19" r="T20" b="T21"/>
              <a:pathLst>
                <a:path w="21" h="178">
                  <a:moveTo>
                    <a:pt x="0" y="173"/>
                  </a:moveTo>
                  <a:lnTo>
                    <a:pt x="0" y="0"/>
                  </a:lnTo>
                  <a:lnTo>
                    <a:pt x="20" y="7"/>
                  </a:lnTo>
                  <a:lnTo>
                    <a:pt x="20" y="169"/>
                  </a:lnTo>
                  <a:lnTo>
                    <a:pt x="16" y="177"/>
                  </a:lnTo>
                  <a:lnTo>
                    <a:pt x="0" y="173"/>
                  </a:lnTo>
                </a:path>
              </a:pathLst>
            </a:custGeom>
            <a:solidFill>
              <a:srgbClr val="202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37" name="Freeform 719"/>
            <p:cNvSpPr>
              <a:spLocks/>
            </p:cNvSpPr>
            <p:nvPr/>
          </p:nvSpPr>
          <p:spPr bwMode="auto">
            <a:xfrm>
              <a:off x="5123" y="3896"/>
              <a:ext cx="110" cy="62"/>
            </a:xfrm>
            <a:custGeom>
              <a:avLst/>
              <a:gdLst>
                <a:gd name="T0" fmla="*/ 48 w 110"/>
                <a:gd name="T1" fmla="*/ 0 h 62"/>
                <a:gd name="T2" fmla="*/ 75 w 110"/>
                <a:gd name="T3" fmla="*/ 3 h 62"/>
                <a:gd name="T4" fmla="*/ 75 w 110"/>
                <a:gd name="T5" fmla="*/ 5 h 62"/>
                <a:gd name="T6" fmla="*/ 75 w 110"/>
                <a:gd name="T7" fmla="*/ 8 h 62"/>
                <a:gd name="T8" fmla="*/ 77 w 110"/>
                <a:gd name="T9" fmla="*/ 8 h 62"/>
                <a:gd name="T10" fmla="*/ 77 w 110"/>
                <a:gd name="T11" fmla="*/ 10 h 62"/>
                <a:gd name="T12" fmla="*/ 80 w 110"/>
                <a:gd name="T13" fmla="*/ 13 h 62"/>
                <a:gd name="T14" fmla="*/ 83 w 110"/>
                <a:gd name="T15" fmla="*/ 13 h 62"/>
                <a:gd name="T16" fmla="*/ 83 w 110"/>
                <a:gd name="T17" fmla="*/ 16 h 62"/>
                <a:gd name="T18" fmla="*/ 85 w 110"/>
                <a:gd name="T19" fmla="*/ 16 h 62"/>
                <a:gd name="T20" fmla="*/ 85 w 110"/>
                <a:gd name="T21" fmla="*/ 21 h 62"/>
                <a:gd name="T22" fmla="*/ 102 w 110"/>
                <a:gd name="T23" fmla="*/ 27 h 62"/>
                <a:gd name="T24" fmla="*/ 96 w 110"/>
                <a:gd name="T25" fmla="*/ 29 h 62"/>
                <a:gd name="T26" fmla="*/ 109 w 110"/>
                <a:gd name="T27" fmla="*/ 39 h 62"/>
                <a:gd name="T28" fmla="*/ 96 w 110"/>
                <a:gd name="T29" fmla="*/ 50 h 62"/>
                <a:gd name="T30" fmla="*/ 80 w 110"/>
                <a:gd name="T31" fmla="*/ 50 h 62"/>
                <a:gd name="T32" fmla="*/ 85 w 110"/>
                <a:gd name="T33" fmla="*/ 58 h 62"/>
                <a:gd name="T34" fmla="*/ 72 w 110"/>
                <a:gd name="T35" fmla="*/ 61 h 62"/>
                <a:gd name="T36" fmla="*/ 52 w 110"/>
                <a:gd name="T37" fmla="*/ 55 h 62"/>
                <a:gd name="T38" fmla="*/ 48 w 110"/>
                <a:gd name="T39" fmla="*/ 47 h 62"/>
                <a:gd name="T40" fmla="*/ 48 w 110"/>
                <a:gd name="T41" fmla="*/ 45 h 62"/>
                <a:gd name="T42" fmla="*/ 29 w 110"/>
                <a:gd name="T43" fmla="*/ 58 h 62"/>
                <a:gd name="T44" fmla="*/ 29 w 110"/>
                <a:gd name="T45" fmla="*/ 53 h 62"/>
                <a:gd name="T46" fmla="*/ 16 w 110"/>
                <a:gd name="T47" fmla="*/ 47 h 62"/>
                <a:gd name="T48" fmla="*/ 24 w 110"/>
                <a:gd name="T49" fmla="*/ 39 h 62"/>
                <a:gd name="T50" fmla="*/ 10 w 110"/>
                <a:gd name="T51" fmla="*/ 39 h 62"/>
                <a:gd name="T52" fmla="*/ 0 w 110"/>
                <a:gd name="T53" fmla="*/ 35 h 62"/>
                <a:gd name="T54" fmla="*/ 2 w 110"/>
                <a:gd name="T55" fmla="*/ 31 h 62"/>
                <a:gd name="T56" fmla="*/ 5 w 110"/>
                <a:gd name="T57" fmla="*/ 31 h 62"/>
                <a:gd name="T58" fmla="*/ 7 w 110"/>
                <a:gd name="T59" fmla="*/ 31 h 62"/>
                <a:gd name="T60" fmla="*/ 7 w 110"/>
                <a:gd name="T61" fmla="*/ 29 h 62"/>
                <a:gd name="T62" fmla="*/ 10 w 110"/>
                <a:gd name="T63" fmla="*/ 29 h 62"/>
                <a:gd name="T64" fmla="*/ 13 w 110"/>
                <a:gd name="T65" fmla="*/ 29 h 62"/>
                <a:gd name="T66" fmla="*/ 13 w 110"/>
                <a:gd name="T67" fmla="*/ 27 h 62"/>
                <a:gd name="T68" fmla="*/ 16 w 110"/>
                <a:gd name="T69" fmla="*/ 27 h 62"/>
                <a:gd name="T70" fmla="*/ 19 w 110"/>
                <a:gd name="T71" fmla="*/ 27 h 62"/>
                <a:gd name="T72" fmla="*/ 19 w 110"/>
                <a:gd name="T73" fmla="*/ 24 h 62"/>
                <a:gd name="T74" fmla="*/ 16 w 110"/>
                <a:gd name="T75" fmla="*/ 18 h 62"/>
                <a:gd name="T76" fmla="*/ 19 w 110"/>
                <a:gd name="T77" fmla="*/ 18 h 62"/>
                <a:gd name="T78" fmla="*/ 21 w 110"/>
                <a:gd name="T79" fmla="*/ 18 h 62"/>
                <a:gd name="T80" fmla="*/ 21 w 110"/>
                <a:gd name="T81" fmla="*/ 16 h 62"/>
                <a:gd name="T82" fmla="*/ 24 w 110"/>
                <a:gd name="T83" fmla="*/ 16 h 62"/>
                <a:gd name="T84" fmla="*/ 26 w 110"/>
                <a:gd name="T85" fmla="*/ 16 h 62"/>
                <a:gd name="T86" fmla="*/ 29 w 110"/>
                <a:gd name="T87" fmla="*/ 13 h 62"/>
                <a:gd name="T88" fmla="*/ 32 w 110"/>
                <a:gd name="T89" fmla="*/ 13 h 62"/>
                <a:gd name="T90" fmla="*/ 34 w 110"/>
                <a:gd name="T91" fmla="*/ 13 h 62"/>
                <a:gd name="T92" fmla="*/ 34 w 110"/>
                <a:gd name="T93" fmla="*/ 10 h 62"/>
                <a:gd name="T94" fmla="*/ 37 w 110"/>
                <a:gd name="T95" fmla="*/ 10 h 62"/>
                <a:gd name="T96" fmla="*/ 37 w 110"/>
                <a:gd name="T97" fmla="*/ 8 h 62"/>
                <a:gd name="T98" fmla="*/ 40 w 110"/>
                <a:gd name="T99" fmla="*/ 8 h 62"/>
                <a:gd name="T100" fmla="*/ 42 w 110"/>
                <a:gd name="T101" fmla="*/ 5 h 62"/>
                <a:gd name="T102" fmla="*/ 45 w 110"/>
                <a:gd name="T103" fmla="*/ 5 h 62"/>
                <a:gd name="T104" fmla="*/ 45 w 110"/>
                <a:gd name="T105" fmla="*/ 3 h 62"/>
                <a:gd name="T106" fmla="*/ 48 w 110"/>
                <a:gd name="T107" fmla="*/ 3 h 62"/>
                <a:gd name="T108" fmla="*/ 48 w 110"/>
                <a:gd name="T109" fmla="*/ 0 h 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0"/>
                <a:gd name="T166" fmla="*/ 0 h 62"/>
                <a:gd name="T167" fmla="*/ 110 w 110"/>
                <a:gd name="T168" fmla="*/ 62 h 6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0" h="62">
                  <a:moveTo>
                    <a:pt x="48" y="0"/>
                  </a:moveTo>
                  <a:lnTo>
                    <a:pt x="75" y="3"/>
                  </a:lnTo>
                  <a:lnTo>
                    <a:pt x="75" y="5"/>
                  </a:lnTo>
                  <a:lnTo>
                    <a:pt x="75" y="8"/>
                  </a:lnTo>
                  <a:lnTo>
                    <a:pt x="77" y="8"/>
                  </a:lnTo>
                  <a:lnTo>
                    <a:pt x="77" y="10"/>
                  </a:lnTo>
                  <a:lnTo>
                    <a:pt x="80" y="13"/>
                  </a:lnTo>
                  <a:lnTo>
                    <a:pt x="83" y="13"/>
                  </a:lnTo>
                  <a:lnTo>
                    <a:pt x="83" y="16"/>
                  </a:lnTo>
                  <a:lnTo>
                    <a:pt x="85" y="16"/>
                  </a:lnTo>
                  <a:lnTo>
                    <a:pt x="85" y="21"/>
                  </a:lnTo>
                  <a:lnTo>
                    <a:pt x="102" y="27"/>
                  </a:lnTo>
                  <a:lnTo>
                    <a:pt x="96" y="29"/>
                  </a:lnTo>
                  <a:lnTo>
                    <a:pt x="109" y="39"/>
                  </a:lnTo>
                  <a:lnTo>
                    <a:pt x="96" y="50"/>
                  </a:lnTo>
                  <a:lnTo>
                    <a:pt x="80" y="50"/>
                  </a:lnTo>
                  <a:lnTo>
                    <a:pt x="85" y="58"/>
                  </a:lnTo>
                  <a:lnTo>
                    <a:pt x="72" y="61"/>
                  </a:lnTo>
                  <a:lnTo>
                    <a:pt x="52" y="55"/>
                  </a:lnTo>
                  <a:lnTo>
                    <a:pt x="48" y="47"/>
                  </a:lnTo>
                  <a:lnTo>
                    <a:pt x="48" y="45"/>
                  </a:lnTo>
                  <a:lnTo>
                    <a:pt x="29" y="58"/>
                  </a:lnTo>
                  <a:lnTo>
                    <a:pt x="29" y="53"/>
                  </a:lnTo>
                  <a:lnTo>
                    <a:pt x="16" y="47"/>
                  </a:lnTo>
                  <a:lnTo>
                    <a:pt x="24" y="39"/>
                  </a:lnTo>
                  <a:lnTo>
                    <a:pt x="10" y="39"/>
                  </a:lnTo>
                  <a:lnTo>
                    <a:pt x="0" y="35"/>
                  </a:lnTo>
                  <a:lnTo>
                    <a:pt x="2" y="31"/>
                  </a:lnTo>
                  <a:lnTo>
                    <a:pt x="5" y="31"/>
                  </a:lnTo>
                  <a:lnTo>
                    <a:pt x="7" y="31"/>
                  </a:lnTo>
                  <a:lnTo>
                    <a:pt x="7" y="29"/>
                  </a:lnTo>
                  <a:lnTo>
                    <a:pt x="10" y="29"/>
                  </a:lnTo>
                  <a:lnTo>
                    <a:pt x="13" y="29"/>
                  </a:lnTo>
                  <a:lnTo>
                    <a:pt x="13" y="27"/>
                  </a:lnTo>
                  <a:lnTo>
                    <a:pt x="16" y="27"/>
                  </a:lnTo>
                  <a:lnTo>
                    <a:pt x="19" y="27"/>
                  </a:lnTo>
                  <a:lnTo>
                    <a:pt x="19" y="24"/>
                  </a:lnTo>
                  <a:lnTo>
                    <a:pt x="16" y="18"/>
                  </a:lnTo>
                  <a:lnTo>
                    <a:pt x="19" y="18"/>
                  </a:lnTo>
                  <a:lnTo>
                    <a:pt x="21" y="18"/>
                  </a:lnTo>
                  <a:lnTo>
                    <a:pt x="21" y="16"/>
                  </a:lnTo>
                  <a:lnTo>
                    <a:pt x="24" y="16"/>
                  </a:lnTo>
                  <a:lnTo>
                    <a:pt x="26" y="16"/>
                  </a:lnTo>
                  <a:lnTo>
                    <a:pt x="29" y="13"/>
                  </a:lnTo>
                  <a:lnTo>
                    <a:pt x="32" y="13"/>
                  </a:lnTo>
                  <a:lnTo>
                    <a:pt x="34" y="13"/>
                  </a:lnTo>
                  <a:lnTo>
                    <a:pt x="34" y="10"/>
                  </a:lnTo>
                  <a:lnTo>
                    <a:pt x="37" y="10"/>
                  </a:lnTo>
                  <a:lnTo>
                    <a:pt x="37" y="8"/>
                  </a:lnTo>
                  <a:lnTo>
                    <a:pt x="40" y="8"/>
                  </a:lnTo>
                  <a:lnTo>
                    <a:pt x="42" y="5"/>
                  </a:lnTo>
                  <a:lnTo>
                    <a:pt x="45" y="5"/>
                  </a:lnTo>
                  <a:lnTo>
                    <a:pt x="45" y="3"/>
                  </a:lnTo>
                  <a:lnTo>
                    <a:pt x="48" y="3"/>
                  </a:lnTo>
                  <a:lnTo>
                    <a:pt x="48" y="0"/>
                  </a:lnTo>
                </a:path>
              </a:pathLst>
            </a:custGeom>
            <a:solidFill>
              <a:srgbClr val="00C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CA"/>
            </a:p>
          </p:txBody>
        </p:sp>
        <p:sp>
          <p:nvSpPr>
            <p:cNvPr id="66638" name="Freeform 720"/>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CA"/>
            </a:p>
          </p:txBody>
        </p:sp>
      </p:grpSp>
      <p:pic>
        <p:nvPicPr>
          <p:cNvPr id="66566" name="Picture 18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4013470"/>
            <a:ext cx="7315200"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9490716"/>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9102</TotalTime>
  <Words>2416</Words>
  <Application>Microsoft Office PowerPoint</Application>
  <PresentationFormat>On-screen Show (4:3)</PresentationFormat>
  <Paragraphs>422</Paragraphs>
  <Slides>49</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1" baseType="lpstr">
      <vt:lpstr>Default Design</vt:lpstr>
      <vt:lpstr>Clip</vt:lpstr>
      <vt:lpstr>PowerPoint Presentation</vt:lpstr>
      <vt:lpstr>PowerPoint Presentation</vt:lpstr>
      <vt:lpstr>PowerPoint Presentation</vt:lpstr>
      <vt:lpstr>How do we Manage  for Visual Quality in BC?</vt:lpstr>
      <vt:lpstr>Visual Quality Effectiveness Evaluation</vt:lpstr>
      <vt:lpstr> FREP Monitoring- Effectiveness Evaluations</vt:lpstr>
      <vt:lpstr>PowerPoint Presentation</vt:lpstr>
      <vt:lpstr>PowerPoint Presentation</vt:lpstr>
      <vt:lpstr>Choosing Viewpoints for Evaluations </vt:lpstr>
      <vt:lpstr>Significant Public Viewpoint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FREP Evaluation vs C&amp;E Inspection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Highway Foreground Visual Management</vt:lpstr>
      <vt:lpstr>Visual Impact of Roads</vt:lpstr>
      <vt:lpstr>Visual Landscape Design Training Manual, MOF, 1994</vt:lpstr>
      <vt:lpstr>PowerPoint Presentation</vt:lpstr>
      <vt:lpstr>Procedures for Partial Cuts</vt:lpstr>
    </vt:vector>
  </TitlesOfParts>
  <Company>Government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 Landscape Management Ministry of Forests</dc:title>
  <dc:creator>Davies, Lloyd</dc:creator>
  <cp:lastModifiedBy>Davies, Lloyd F FLNR:EX</cp:lastModifiedBy>
  <cp:revision>401</cp:revision>
  <dcterms:created xsi:type="dcterms:W3CDTF">2004-03-03T18:58:41Z</dcterms:created>
  <dcterms:modified xsi:type="dcterms:W3CDTF">2015-04-14T21:50:54Z</dcterms:modified>
</cp:coreProperties>
</file>